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handoutMasterIdLst>
    <p:handoutMasterId r:id="rId84"/>
  </p:handoutMasterIdLst>
  <p:sldIdLst>
    <p:sldId id="257" r:id="rId2"/>
    <p:sldId id="263" r:id="rId3"/>
    <p:sldId id="266" r:id="rId4"/>
    <p:sldId id="520" r:id="rId5"/>
    <p:sldId id="515" r:id="rId6"/>
    <p:sldId id="267" r:id="rId7"/>
    <p:sldId id="294" r:id="rId8"/>
    <p:sldId id="293" r:id="rId9"/>
    <p:sldId id="295" r:id="rId10"/>
    <p:sldId id="296" r:id="rId11"/>
    <p:sldId id="277" r:id="rId12"/>
    <p:sldId id="302" r:id="rId13"/>
    <p:sldId id="303" r:id="rId14"/>
    <p:sldId id="509" r:id="rId15"/>
    <p:sldId id="304" r:id="rId16"/>
    <p:sldId id="305" r:id="rId17"/>
    <p:sldId id="504" r:id="rId18"/>
    <p:sldId id="505" r:id="rId19"/>
    <p:sldId id="506" r:id="rId20"/>
    <p:sldId id="297" r:id="rId21"/>
    <p:sldId id="298" r:id="rId22"/>
    <p:sldId id="317" r:id="rId23"/>
    <p:sldId id="513" r:id="rId24"/>
    <p:sldId id="514" r:id="rId25"/>
    <p:sldId id="301" r:id="rId26"/>
    <p:sldId id="507" r:id="rId27"/>
    <p:sldId id="300" r:id="rId28"/>
    <p:sldId id="326" r:id="rId29"/>
    <p:sldId id="510" r:id="rId30"/>
    <p:sldId id="328" r:id="rId31"/>
    <p:sldId id="329" r:id="rId32"/>
    <p:sldId id="330" r:id="rId33"/>
    <p:sldId id="331" r:id="rId34"/>
    <p:sldId id="332" r:id="rId35"/>
    <p:sldId id="511" r:id="rId36"/>
    <p:sldId id="256" r:id="rId37"/>
    <p:sldId id="261" r:id="rId38"/>
    <p:sldId id="517" r:id="rId39"/>
    <p:sldId id="521" r:id="rId40"/>
    <p:sldId id="425" r:id="rId41"/>
    <p:sldId id="430" r:id="rId42"/>
    <p:sldId id="428" r:id="rId43"/>
    <p:sldId id="432" r:id="rId44"/>
    <p:sldId id="468" r:id="rId45"/>
    <p:sldId id="469" r:id="rId46"/>
    <p:sldId id="470" r:id="rId47"/>
    <p:sldId id="473" r:id="rId48"/>
    <p:sldId id="472" r:id="rId49"/>
    <p:sldId id="398" r:id="rId50"/>
    <p:sldId id="500" r:id="rId51"/>
    <p:sldId id="401" r:id="rId52"/>
    <p:sldId id="493" r:id="rId53"/>
    <p:sldId id="403" r:id="rId54"/>
    <p:sldId id="501" r:id="rId55"/>
    <p:sldId id="405" r:id="rId56"/>
    <p:sldId id="404" r:id="rId57"/>
    <p:sldId id="391" r:id="rId58"/>
    <p:sldId id="390" r:id="rId59"/>
    <p:sldId id="502" r:id="rId60"/>
    <p:sldId id="503" r:id="rId61"/>
    <p:sldId id="427" r:id="rId62"/>
    <p:sldId id="459" r:id="rId63"/>
    <p:sldId id="460" r:id="rId64"/>
    <p:sldId id="461" r:id="rId65"/>
    <p:sldId id="278" r:id="rId66"/>
    <p:sldId id="516" r:id="rId67"/>
    <p:sldId id="282" r:id="rId68"/>
    <p:sldId id="284" r:id="rId69"/>
    <p:sldId id="281" r:id="rId70"/>
    <p:sldId id="333" r:id="rId71"/>
    <p:sldId id="334" r:id="rId72"/>
    <p:sldId id="269" r:id="rId73"/>
    <p:sldId id="307" r:id="rId74"/>
    <p:sldId id="308" r:id="rId75"/>
    <p:sldId id="309" r:id="rId76"/>
    <p:sldId id="311" r:id="rId77"/>
    <p:sldId id="518" r:id="rId78"/>
    <p:sldId id="519" r:id="rId79"/>
    <p:sldId id="335" r:id="rId80"/>
    <p:sldId id="271" r:id="rId81"/>
    <p:sldId id="258" r:id="rId82"/>
  </p:sldIdLst>
  <p:sldSz cx="12188825" cy="6858000"/>
  <p:notesSz cx="6858000" cy="9144000"/>
  <p:custDataLst>
    <p:tags r:id="rId8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BEC6B1A-42DD-694F-9DF5-B45F192E3EC2}">
          <p14:sldIdLst>
            <p14:sldId id="257"/>
            <p14:sldId id="263"/>
            <p14:sldId id="266"/>
            <p14:sldId id="520"/>
            <p14:sldId id="515"/>
          </p14:sldIdLst>
        </p14:section>
        <p14:section name="Oracle Labs" id="{9F340668-010A-054E-B808-0D5CA628C8FC}">
          <p14:sldIdLst>
            <p14:sldId id="267"/>
            <p14:sldId id="294"/>
            <p14:sldId id="293"/>
            <p14:sldId id="295"/>
            <p14:sldId id="296"/>
          </p14:sldIdLst>
        </p14:section>
        <p14:section name="PGX" id="{D426BF68-D26A-9C47-A9BA-05F545A273E1}">
          <p14:sldIdLst>
            <p14:sldId id="277"/>
            <p14:sldId id="302"/>
            <p14:sldId id="303"/>
            <p14:sldId id="509"/>
            <p14:sldId id="304"/>
            <p14:sldId id="305"/>
            <p14:sldId id="504"/>
            <p14:sldId id="505"/>
            <p14:sldId id="506"/>
            <p14:sldId id="297"/>
            <p14:sldId id="298"/>
          </p14:sldIdLst>
        </p14:section>
        <p14:section name="GM" id="{5FC461F6-7F74-8240-A735-BA24FBFDE05D}">
          <p14:sldIdLst>
            <p14:sldId id="317"/>
            <p14:sldId id="513"/>
            <p14:sldId id="514"/>
            <p14:sldId id="301"/>
            <p14:sldId id="507"/>
            <p14:sldId id="300"/>
            <p14:sldId id="326"/>
            <p14:sldId id="510"/>
            <p14:sldId id="328"/>
            <p14:sldId id="329"/>
            <p14:sldId id="330"/>
            <p14:sldId id="331"/>
            <p14:sldId id="332"/>
            <p14:sldId id="511"/>
            <p14:sldId id="256"/>
            <p14:sldId id="261"/>
            <p14:sldId id="517"/>
            <p14:sldId id="521"/>
          </p14:sldIdLst>
        </p14:section>
        <p14:section name="PGQL" id="{419585FF-524D-7F48-A094-B506146EEC40}">
          <p14:sldIdLst>
            <p14:sldId id="425"/>
            <p14:sldId id="430"/>
            <p14:sldId id="428"/>
            <p14:sldId id="432"/>
            <p14:sldId id="468"/>
            <p14:sldId id="469"/>
            <p14:sldId id="470"/>
            <p14:sldId id="473"/>
            <p14:sldId id="472"/>
            <p14:sldId id="398"/>
            <p14:sldId id="500"/>
            <p14:sldId id="401"/>
            <p14:sldId id="493"/>
            <p14:sldId id="403"/>
            <p14:sldId id="501"/>
            <p14:sldId id="405"/>
            <p14:sldId id="404"/>
            <p14:sldId id="391"/>
            <p14:sldId id="390"/>
            <p14:sldId id="502"/>
            <p14:sldId id="503"/>
            <p14:sldId id="427"/>
            <p14:sldId id="459"/>
            <p14:sldId id="460"/>
            <p14:sldId id="461"/>
          </p14:sldIdLst>
        </p14:section>
        <p14:section name="Data Studio" id="{564BB462-D8FD-5C46-9928-08883DEB7F36}">
          <p14:sldIdLst>
            <p14:sldId id="278"/>
            <p14:sldId id="516"/>
            <p14:sldId id="282"/>
            <p14:sldId id="284"/>
            <p14:sldId id="281"/>
            <p14:sldId id="333"/>
            <p14:sldId id="334"/>
          </p14:sldIdLst>
        </p14:section>
        <p14:section name="Walnut" id="{2D160C1A-4995-8642-AF69-7006E6D5B489}">
          <p14:sldIdLst>
            <p14:sldId id="269"/>
            <p14:sldId id="307"/>
            <p14:sldId id="308"/>
            <p14:sldId id="309"/>
            <p14:sldId id="311"/>
          </p14:sldIdLst>
        </p14:section>
        <p14:section name="Testimonials" id="{A3100D60-34A5-4843-9E72-2F5FDAFDF5E2}">
          <p14:sldIdLst>
            <p14:sldId id="518"/>
            <p14:sldId id="519"/>
            <p14:sldId id="335"/>
          </p14:sldIdLst>
        </p14:section>
        <p14:section name="Outro" id="{8D49035E-1554-C145-AC40-7F6FB7BBCCAC}">
          <p14:sldIdLst>
            <p14:sldId id="271"/>
            <p14:sldId id="258"/>
          </p14:sldIdLst>
        </p14:section>
      </p14:sectionLst>
    </p:ext>
    <p:ext uri="{EFAFB233-063F-42B5-8137-9DF3F51BA10A}">
      <p15:sldGuideLst xmlns:p15="http://schemas.microsoft.com/office/powerpoint/2012/main">
        <p15:guide id="1" orient="horz" pos="2160">
          <p15:clr>
            <a:srgbClr val="A4A3A4"/>
          </p15:clr>
        </p15:guide>
        <p15:guide id="2" orient="horz" pos="3744">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guide id="8" pos="453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595B"/>
    <a:srgbClr val="4937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27102A9-8310-4765-A935-A1911B00CA5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69" autoAdjust="0"/>
    <p:restoredTop sz="90939" autoAdjust="0"/>
  </p:normalViewPr>
  <p:slideViewPr>
    <p:cSldViewPr snapToGrid="0">
      <p:cViewPr varScale="1">
        <p:scale>
          <a:sx n="84" d="100"/>
          <a:sy n="84" d="100"/>
        </p:scale>
        <p:origin x="184" y="408"/>
      </p:cViewPr>
      <p:guideLst>
        <p:guide orient="horz" pos="2160"/>
        <p:guide orient="horz" pos="3744"/>
        <p:guide orient="horz" pos="960"/>
        <p:guide orient="horz" pos="1248"/>
        <p:guide pos="3839"/>
        <p:guide pos="7343"/>
        <p:guide pos="335"/>
        <p:guide pos="4534"/>
      </p:guideLst>
    </p:cSldViewPr>
  </p:slideViewPr>
  <p:outlineViewPr>
    <p:cViewPr>
      <p:scale>
        <a:sx n="33" d="100"/>
        <a:sy n="33" d="100"/>
      </p:scale>
      <p:origin x="0" y="19746"/>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83" d="100"/>
          <a:sy n="83" d="100"/>
        </p:scale>
        <p:origin x="385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FY04</c:v>
                </c:pt>
                <c:pt idx="1">
                  <c:v>FY05</c:v>
                </c:pt>
                <c:pt idx="2">
                  <c:v>FY06</c:v>
                </c:pt>
                <c:pt idx="3">
                  <c:v>FY07</c:v>
                </c:pt>
                <c:pt idx="4">
                  <c:v>FY08</c:v>
                </c:pt>
                <c:pt idx="5">
                  <c:v>FY09</c:v>
                </c:pt>
                <c:pt idx="6">
                  <c:v>FY10</c:v>
                </c:pt>
                <c:pt idx="7">
                  <c:v>FY11</c:v>
                </c:pt>
                <c:pt idx="8">
                  <c:v>FY12</c:v>
                </c:pt>
                <c:pt idx="9">
                  <c:v>FY13</c:v>
                </c:pt>
                <c:pt idx="10">
                  <c:v>FY14</c:v>
                </c:pt>
                <c:pt idx="11">
                  <c:v>FY15</c:v>
                </c:pt>
                <c:pt idx="12">
                  <c:v>FY16</c:v>
                </c:pt>
                <c:pt idx="13">
                  <c:v>FY17</c:v>
                </c:pt>
                <c:pt idx="14">
                  <c:v>FY18</c:v>
                </c:pt>
              </c:strCache>
            </c:strRef>
          </c:cat>
          <c:val>
            <c:numRef>
              <c:f>Sheet1!$B$2:$B$16</c:f>
              <c:numCache>
                <c:formatCode>General</c:formatCode>
                <c:ptCount val="15"/>
                <c:pt idx="0">
                  <c:v>1.3</c:v>
                </c:pt>
                <c:pt idx="1">
                  <c:v>1.5</c:v>
                </c:pt>
                <c:pt idx="2">
                  <c:v>1.9</c:v>
                </c:pt>
                <c:pt idx="3">
                  <c:v>2.1</c:v>
                </c:pt>
                <c:pt idx="4">
                  <c:v>2.6</c:v>
                </c:pt>
                <c:pt idx="5">
                  <c:v>2.6</c:v>
                </c:pt>
                <c:pt idx="6">
                  <c:v>3.1</c:v>
                </c:pt>
                <c:pt idx="7">
                  <c:v>4.5</c:v>
                </c:pt>
                <c:pt idx="8">
                  <c:v>4.5</c:v>
                </c:pt>
                <c:pt idx="9">
                  <c:v>4.9000000000000004</c:v>
                </c:pt>
                <c:pt idx="10">
                  <c:v>5.2</c:v>
                </c:pt>
                <c:pt idx="11">
                  <c:v>5.5</c:v>
                </c:pt>
                <c:pt idx="12">
                  <c:v>5.9</c:v>
                </c:pt>
                <c:pt idx="13">
                  <c:v>6.2</c:v>
                </c:pt>
                <c:pt idx="14">
                  <c:v>6.1</c:v>
                </c:pt>
              </c:numCache>
            </c:numRef>
          </c:val>
          <c:extLst>
            <c:ext xmlns:c16="http://schemas.microsoft.com/office/drawing/2014/chart" uri="{C3380CC4-5D6E-409C-BE32-E72D297353CC}">
              <c16:uniqueId val="{00000000-2E58-304D-87A6-155A73D5C740}"/>
            </c:ext>
          </c:extLst>
        </c:ser>
        <c:dLbls>
          <c:dLblPos val="outEnd"/>
          <c:showLegendKey val="0"/>
          <c:showVal val="1"/>
          <c:showCatName val="0"/>
          <c:showSerName val="0"/>
          <c:showPercent val="0"/>
          <c:showBubbleSize val="0"/>
        </c:dLbls>
        <c:gapWidth val="219"/>
        <c:overlap val="-27"/>
        <c:axId val="2121749040"/>
        <c:axId val="2059603392"/>
      </c:barChart>
      <c:catAx>
        <c:axId val="2121749040"/>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1200" dirty="0">
                    <a:solidFill>
                      <a:schemeClr val="tx1"/>
                    </a:solidFill>
                  </a:rPr>
                  <a:t>Figures in GAAP</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059603392"/>
        <c:crosses val="autoZero"/>
        <c:auto val="1"/>
        <c:lblAlgn val="ctr"/>
        <c:lblOffset val="100"/>
        <c:noMultiLvlLbl val="0"/>
      </c:catAx>
      <c:valAx>
        <c:axId val="2059603392"/>
        <c:scaling>
          <c:orientation val="minMax"/>
        </c:scaling>
        <c:delete val="1"/>
        <c:axPos val="l"/>
        <c:numFmt formatCode="General" sourceLinked="1"/>
        <c:majorTickMark val="none"/>
        <c:minorTickMark val="none"/>
        <c:tickLblPos val="nextTo"/>
        <c:crossAx val="21217490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t>1/8/19</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600"/>
      </a:spcBef>
      <a:defRPr sz="1100" kern="1200">
        <a:solidFill>
          <a:srgbClr val="000000"/>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rgbClr val="000000"/>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rgbClr val="000000"/>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8C72D9AE-7182-4680-8F79-479C4181FF08}" type="slidenum">
              <a:rPr lang="en-US" smtClean="0"/>
              <a:t>2</a:t>
            </a:fld>
            <a:endParaRPr lang="en-US" dirty="0"/>
          </a:p>
        </p:txBody>
      </p:sp>
    </p:spTree>
    <p:extLst>
      <p:ext uri="{BB962C8B-B14F-4D97-AF65-F5344CB8AC3E}">
        <p14:creationId xmlns:p14="http://schemas.microsoft.com/office/powerpoint/2010/main" val="8281075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2588" y="381000"/>
            <a:ext cx="4572000" cy="2573338"/>
          </a:xfrm>
        </p:spPr>
      </p:sp>
      <p:sp>
        <p:nvSpPr>
          <p:cNvPr id="3" name="Notizenplatzhalter 2"/>
          <p:cNvSpPr>
            <a:spLocks noGrp="1"/>
          </p:cNvSpPr>
          <p:nvPr>
            <p:ph type="body" idx="1"/>
          </p:nvPr>
        </p:nvSpPr>
        <p:spPr/>
        <p:txBody>
          <a:bodyPr/>
          <a:lstStyle/>
          <a:p>
            <a:r>
              <a:rPr lang="en-US" dirty="0"/>
              <a:t>Depending on the hardware we bundle</a:t>
            </a:r>
            <a:r>
              <a:rPr lang="en-US" baseline="0" dirty="0"/>
              <a:t> 64 or 128 iterations in one batch</a:t>
            </a:r>
            <a:endParaRPr lang="en-US" dirty="0"/>
          </a:p>
        </p:txBody>
      </p:sp>
      <p:sp>
        <p:nvSpPr>
          <p:cNvPr id="4" name="Foliennummernplatzhalter 3"/>
          <p:cNvSpPr>
            <a:spLocks noGrp="1"/>
          </p:cNvSpPr>
          <p:nvPr>
            <p:ph type="sldNum" sz="quarter" idx="10"/>
          </p:nvPr>
        </p:nvSpPr>
        <p:spPr/>
        <p:txBody>
          <a:bodyPr/>
          <a:lstStyle/>
          <a:p>
            <a:fld id="{C66B6D65-A869-4824-A1D0-0053DB6AD119}" type="slidenum">
              <a:rPr lang="en-US" smtClean="0"/>
              <a:pPr/>
              <a:t>28</a:t>
            </a:fld>
            <a:endParaRPr lang="en-US"/>
          </a:p>
        </p:txBody>
      </p:sp>
    </p:spTree>
    <p:extLst>
      <p:ext uri="{BB962C8B-B14F-4D97-AF65-F5344CB8AC3E}">
        <p14:creationId xmlns:p14="http://schemas.microsoft.com/office/powerpoint/2010/main" val="233494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2588" y="381000"/>
            <a:ext cx="4572000" cy="2573338"/>
          </a:xfrm>
        </p:spPr>
      </p:sp>
      <p:sp>
        <p:nvSpPr>
          <p:cNvPr id="3" name="Notizenplatzhalter 2"/>
          <p:cNvSpPr>
            <a:spLocks noGrp="1"/>
          </p:cNvSpPr>
          <p:nvPr>
            <p:ph type="body" idx="1"/>
          </p:nvPr>
        </p:nvSpPr>
        <p:spPr/>
        <p:txBody>
          <a:bodyPr/>
          <a:lstStyle/>
          <a:p>
            <a:r>
              <a:rPr lang="en-US" dirty="0"/>
              <a:t>This code snipped is actually part of our Closeness Centrality algorithm. I just cut out everything that is unrelated to the MS-BFS part.</a:t>
            </a:r>
          </a:p>
        </p:txBody>
      </p:sp>
      <p:sp>
        <p:nvSpPr>
          <p:cNvPr id="4" name="Foliennummernplatzhalter 3"/>
          <p:cNvSpPr>
            <a:spLocks noGrp="1"/>
          </p:cNvSpPr>
          <p:nvPr>
            <p:ph type="sldNum" sz="quarter" idx="10"/>
          </p:nvPr>
        </p:nvSpPr>
        <p:spPr/>
        <p:txBody>
          <a:bodyPr/>
          <a:lstStyle/>
          <a:p>
            <a:fld id="{C66B6D65-A869-4824-A1D0-0053DB6AD119}" type="slidenum">
              <a:rPr lang="en-US" smtClean="0"/>
              <a:pPr/>
              <a:t>29</a:t>
            </a:fld>
            <a:endParaRPr lang="en-US"/>
          </a:p>
        </p:txBody>
      </p:sp>
    </p:spTree>
    <p:extLst>
      <p:ext uri="{BB962C8B-B14F-4D97-AF65-F5344CB8AC3E}">
        <p14:creationId xmlns:p14="http://schemas.microsoft.com/office/powerpoint/2010/main" val="3951722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2588" y="381000"/>
            <a:ext cx="4572000" cy="2573338"/>
          </a:xfrm>
        </p:spPr>
      </p:sp>
      <p:sp>
        <p:nvSpPr>
          <p:cNvPr id="3" name="Notizenplatzhalter 2"/>
          <p:cNvSpPr>
            <a:spLocks noGrp="1"/>
          </p:cNvSpPr>
          <p:nvPr>
            <p:ph type="body" idx="1"/>
          </p:nvPr>
        </p:nvSpPr>
        <p:spPr/>
        <p:txBody>
          <a:bodyPr/>
          <a:lstStyle/>
          <a:p>
            <a:r>
              <a:rPr lang="en-US" dirty="0"/>
              <a:t>The pattern is actually just that simple: a </a:t>
            </a:r>
            <a:r>
              <a:rPr lang="en-US" dirty="0" err="1"/>
              <a:t>foreach</a:t>
            </a:r>
            <a:r>
              <a:rPr lang="en-US" dirty="0"/>
              <a:t> iterating over the entire graph containing a BFS using the loop iterator as start node</a:t>
            </a:r>
          </a:p>
        </p:txBody>
      </p:sp>
      <p:sp>
        <p:nvSpPr>
          <p:cNvPr id="4" name="Foliennummernplatzhalter 3"/>
          <p:cNvSpPr>
            <a:spLocks noGrp="1"/>
          </p:cNvSpPr>
          <p:nvPr>
            <p:ph type="sldNum" sz="quarter" idx="10"/>
          </p:nvPr>
        </p:nvSpPr>
        <p:spPr/>
        <p:txBody>
          <a:bodyPr/>
          <a:lstStyle/>
          <a:p>
            <a:fld id="{C66B6D65-A869-4824-A1D0-0053DB6AD119}" type="slidenum">
              <a:rPr lang="en-US" smtClean="0"/>
              <a:pPr/>
              <a:t>30</a:t>
            </a:fld>
            <a:endParaRPr lang="en-US"/>
          </a:p>
        </p:txBody>
      </p:sp>
    </p:spTree>
    <p:extLst>
      <p:ext uri="{BB962C8B-B14F-4D97-AF65-F5344CB8AC3E}">
        <p14:creationId xmlns:p14="http://schemas.microsoft.com/office/powerpoint/2010/main" val="23615968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2588" y="381000"/>
            <a:ext cx="4572000" cy="2573338"/>
          </a:xfrm>
        </p:spPr>
      </p:sp>
      <p:sp>
        <p:nvSpPr>
          <p:cNvPr id="3" name="Notizenplatzhalter 2"/>
          <p:cNvSpPr>
            <a:spLocks noGrp="1"/>
          </p:cNvSpPr>
          <p:nvPr>
            <p:ph type="body" idx="1"/>
          </p:nvPr>
        </p:nvSpPr>
        <p:spPr/>
        <p:txBody>
          <a:bodyPr/>
          <a:lstStyle/>
          <a:p>
            <a:r>
              <a:rPr lang="en-US" dirty="0"/>
              <a:t>This is not vanilla GM code any more but a representation that our compiler uses internally</a:t>
            </a:r>
          </a:p>
        </p:txBody>
      </p:sp>
      <p:sp>
        <p:nvSpPr>
          <p:cNvPr id="4" name="Foliennummernplatzhalter 3"/>
          <p:cNvSpPr>
            <a:spLocks noGrp="1"/>
          </p:cNvSpPr>
          <p:nvPr>
            <p:ph type="sldNum" sz="quarter" idx="10"/>
          </p:nvPr>
        </p:nvSpPr>
        <p:spPr/>
        <p:txBody>
          <a:bodyPr/>
          <a:lstStyle/>
          <a:p>
            <a:fld id="{C66B6D65-A869-4824-A1D0-0053DB6AD119}" type="slidenum">
              <a:rPr lang="en-US" smtClean="0"/>
              <a:pPr/>
              <a:t>31</a:t>
            </a:fld>
            <a:endParaRPr lang="en-US"/>
          </a:p>
        </p:txBody>
      </p:sp>
    </p:spTree>
    <p:extLst>
      <p:ext uri="{BB962C8B-B14F-4D97-AF65-F5344CB8AC3E}">
        <p14:creationId xmlns:p14="http://schemas.microsoft.com/office/powerpoint/2010/main" val="7193317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2588" y="381000"/>
            <a:ext cx="4572000" cy="2573338"/>
          </a:xfrm>
        </p:spPr>
      </p:sp>
      <p:sp>
        <p:nvSpPr>
          <p:cNvPr id="3" name="Notizenplatzhalter 2"/>
          <p:cNvSpPr>
            <a:spLocks noGrp="1"/>
          </p:cNvSpPr>
          <p:nvPr>
            <p:ph type="body" idx="1"/>
          </p:nvPr>
        </p:nvSpPr>
        <p:spPr/>
        <p:txBody>
          <a:bodyPr/>
          <a:lstStyle/>
          <a:p>
            <a:r>
              <a:rPr lang="en-US" dirty="0"/>
              <a:t>For each variable used inside a batch (i.e. in a BFS iteration) we need to make sure that the variable is private for it’s iteration and not shared with other. To do so we create a copy of the variable for each iteration (e.g. if we have 64 iterations per batch then we have 64 copies)</a:t>
            </a:r>
          </a:p>
        </p:txBody>
      </p:sp>
      <p:sp>
        <p:nvSpPr>
          <p:cNvPr id="4" name="Foliennummernplatzhalter 3"/>
          <p:cNvSpPr>
            <a:spLocks noGrp="1"/>
          </p:cNvSpPr>
          <p:nvPr>
            <p:ph type="sldNum" sz="quarter" idx="10"/>
          </p:nvPr>
        </p:nvSpPr>
        <p:spPr/>
        <p:txBody>
          <a:bodyPr/>
          <a:lstStyle/>
          <a:p>
            <a:fld id="{C66B6D65-A869-4824-A1D0-0053DB6AD119}" type="slidenum">
              <a:rPr lang="en-US" smtClean="0"/>
              <a:pPr/>
              <a:t>32</a:t>
            </a:fld>
            <a:endParaRPr lang="en-US"/>
          </a:p>
        </p:txBody>
      </p:sp>
    </p:spTree>
    <p:extLst>
      <p:ext uri="{BB962C8B-B14F-4D97-AF65-F5344CB8AC3E}">
        <p14:creationId xmlns:p14="http://schemas.microsoft.com/office/powerpoint/2010/main" val="39195562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2588" y="381000"/>
            <a:ext cx="4572000" cy="2573338"/>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C66B6D65-A869-4824-A1D0-0053DB6AD119}" type="slidenum">
              <a:rPr lang="en-US" smtClean="0"/>
              <a:pPr/>
              <a:t>33</a:t>
            </a:fld>
            <a:endParaRPr lang="en-US"/>
          </a:p>
        </p:txBody>
      </p:sp>
    </p:spTree>
    <p:extLst>
      <p:ext uri="{BB962C8B-B14F-4D97-AF65-F5344CB8AC3E}">
        <p14:creationId xmlns:p14="http://schemas.microsoft.com/office/powerpoint/2010/main" val="32815641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2588" y="381000"/>
            <a:ext cx="4572000" cy="2573338"/>
          </a:xfrm>
        </p:spPr>
      </p:sp>
      <p:sp>
        <p:nvSpPr>
          <p:cNvPr id="3" name="Notizenplatzhalter 2"/>
          <p:cNvSpPr>
            <a:spLocks noGrp="1"/>
          </p:cNvSpPr>
          <p:nvPr>
            <p:ph type="body" idx="1"/>
          </p:nvPr>
        </p:nvSpPr>
        <p:spPr/>
        <p:txBody>
          <a:bodyPr/>
          <a:lstStyle/>
          <a:p>
            <a:r>
              <a:rPr lang="en-US" dirty="0"/>
              <a:t>Depending on the hardware we bundle</a:t>
            </a:r>
            <a:r>
              <a:rPr lang="en-US" baseline="0" dirty="0"/>
              <a:t> 64 or 128 iterations in one batch</a:t>
            </a:r>
            <a:endParaRPr lang="en-US" dirty="0"/>
          </a:p>
        </p:txBody>
      </p:sp>
      <p:sp>
        <p:nvSpPr>
          <p:cNvPr id="4" name="Foliennummernplatzhalter 3"/>
          <p:cNvSpPr>
            <a:spLocks noGrp="1"/>
          </p:cNvSpPr>
          <p:nvPr>
            <p:ph type="sldNum" sz="quarter" idx="10"/>
          </p:nvPr>
        </p:nvSpPr>
        <p:spPr/>
        <p:txBody>
          <a:bodyPr/>
          <a:lstStyle/>
          <a:p>
            <a:fld id="{C66B6D65-A869-4824-A1D0-0053DB6AD119}" type="slidenum">
              <a:rPr lang="en-US" smtClean="0"/>
              <a:pPr/>
              <a:t>34</a:t>
            </a:fld>
            <a:endParaRPr lang="en-US"/>
          </a:p>
        </p:txBody>
      </p:sp>
    </p:spTree>
    <p:extLst>
      <p:ext uri="{BB962C8B-B14F-4D97-AF65-F5344CB8AC3E}">
        <p14:creationId xmlns:p14="http://schemas.microsoft.com/office/powerpoint/2010/main" val="1078610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2588" y="381000"/>
            <a:ext cx="4572000" cy="2573338"/>
          </a:xfrm>
        </p:spPr>
      </p:sp>
      <p:sp>
        <p:nvSpPr>
          <p:cNvPr id="3" name="Notizenplatzhalter 2"/>
          <p:cNvSpPr>
            <a:spLocks noGrp="1"/>
          </p:cNvSpPr>
          <p:nvPr>
            <p:ph type="body" idx="1"/>
          </p:nvPr>
        </p:nvSpPr>
        <p:spPr/>
        <p:txBody>
          <a:bodyPr/>
          <a:lstStyle/>
          <a:p>
            <a:r>
              <a:rPr lang="en-US" dirty="0"/>
              <a:t>Depending on the hardware we bundle</a:t>
            </a:r>
            <a:r>
              <a:rPr lang="en-US" baseline="0" dirty="0"/>
              <a:t> 64 or 128 iterations in one batch</a:t>
            </a:r>
            <a:endParaRPr lang="en-US" dirty="0"/>
          </a:p>
        </p:txBody>
      </p:sp>
      <p:sp>
        <p:nvSpPr>
          <p:cNvPr id="4" name="Foliennummernplatzhalter 3"/>
          <p:cNvSpPr>
            <a:spLocks noGrp="1"/>
          </p:cNvSpPr>
          <p:nvPr>
            <p:ph type="sldNum" sz="quarter" idx="10"/>
          </p:nvPr>
        </p:nvSpPr>
        <p:spPr/>
        <p:txBody>
          <a:bodyPr/>
          <a:lstStyle/>
          <a:p>
            <a:fld id="{C66B6D65-A869-4824-A1D0-0053DB6AD119}" type="slidenum">
              <a:rPr lang="en-US" smtClean="0"/>
              <a:pPr/>
              <a:t>35</a:t>
            </a:fld>
            <a:endParaRPr lang="en-US"/>
          </a:p>
        </p:txBody>
      </p:sp>
    </p:spTree>
    <p:extLst>
      <p:ext uri="{BB962C8B-B14F-4D97-AF65-F5344CB8AC3E}">
        <p14:creationId xmlns:p14="http://schemas.microsoft.com/office/powerpoint/2010/main" val="4308968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2588" y="381000"/>
            <a:ext cx="4572000" cy="2573338"/>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C66B6D65-A869-4824-A1D0-0053DB6AD119}" type="slidenum">
              <a:rPr lang="en-US" smtClean="0"/>
              <a:pPr/>
              <a:t>38</a:t>
            </a:fld>
            <a:endParaRPr lang="en-US"/>
          </a:p>
        </p:txBody>
      </p:sp>
    </p:spTree>
    <p:extLst>
      <p:ext uri="{BB962C8B-B14F-4D97-AF65-F5344CB8AC3E}">
        <p14:creationId xmlns:p14="http://schemas.microsoft.com/office/powerpoint/2010/main" val="8319196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46</a:t>
            </a:fld>
            <a:endParaRPr lang="en-US" dirty="0"/>
          </a:p>
        </p:txBody>
      </p:sp>
    </p:spTree>
    <p:extLst>
      <p:ext uri="{BB962C8B-B14F-4D97-AF65-F5344CB8AC3E}">
        <p14:creationId xmlns:p14="http://schemas.microsoft.com/office/powerpoint/2010/main" val="2502901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sz="1100" b="0" strike="noStrike" spc="-1" dirty="0">
                <a:solidFill>
                  <a:srgbClr val="000000"/>
                </a:solidFill>
                <a:uFill>
                  <a:solidFill>
                    <a:srgbClr val="FFFFFF"/>
                  </a:solidFill>
                </a:uFill>
                <a:latin typeface="Arial"/>
              </a:rPr>
              <a:t>Some </a:t>
            </a:r>
            <a:r>
              <a:rPr lang="en-US" sz="1100" b="0" strike="noStrike" spc="-1" dirty="0">
                <a:solidFill>
                  <a:srgbClr val="000000"/>
                </a:solidFill>
                <a:uFill>
                  <a:solidFill>
                    <a:srgbClr val="FFFFFF"/>
                  </a:solidFill>
                </a:uFill>
                <a:latin typeface="+mn-lt"/>
              </a:rPr>
              <a:t>quick facts about Oracle…</a:t>
            </a:r>
            <a:endParaRPr lang="en-US" sz="1100" b="0" strike="noStrike" spc="-1" dirty="0">
              <a:solidFill>
                <a:srgbClr val="000000"/>
              </a:solidFill>
              <a:uFill>
                <a:solidFill>
                  <a:srgbClr val="FFFFFF"/>
                </a:solidFill>
              </a:uFill>
              <a:latin typeface="Arial"/>
            </a:endParaRPr>
          </a:p>
        </p:txBody>
      </p:sp>
      <p:sp>
        <p:nvSpPr>
          <p:cNvPr id="4" name="Slide Number Placeholder 3"/>
          <p:cNvSpPr>
            <a:spLocks noGrp="1"/>
          </p:cNvSpPr>
          <p:nvPr>
            <p:ph type="sldNum" sz="quarter" idx="10"/>
          </p:nvPr>
        </p:nvSpPr>
        <p:spPr/>
        <p:txBody>
          <a:bodyPr/>
          <a:lstStyle/>
          <a:p>
            <a:fld id="{8C72D9AE-7182-4680-8F79-479C4181FF08}" type="slidenum">
              <a:rPr lang="uk-UA" smtClean="0"/>
              <a:t>6</a:t>
            </a:fld>
            <a:endParaRPr lang="uk-UA" dirty="0"/>
          </a:p>
        </p:txBody>
      </p:sp>
    </p:spTree>
    <p:extLst>
      <p:ext uri="{BB962C8B-B14F-4D97-AF65-F5344CB8AC3E}">
        <p14:creationId xmlns:p14="http://schemas.microsoft.com/office/powerpoint/2010/main" val="7996056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47</a:t>
            </a:fld>
            <a:endParaRPr lang="en-US" dirty="0"/>
          </a:p>
        </p:txBody>
      </p:sp>
    </p:spTree>
    <p:extLst>
      <p:ext uri="{BB962C8B-B14F-4D97-AF65-F5344CB8AC3E}">
        <p14:creationId xmlns:p14="http://schemas.microsoft.com/office/powerpoint/2010/main" val="26498750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48</a:t>
            </a:fld>
            <a:endParaRPr lang="en-US" dirty="0"/>
          </a:p>
        </p:txBody>
      </p:sp>
    </p:spTree>
    <p:extLst>
      <p:ext uri="{BB962C8B-B14F-4D97-AF65-F5344CB8AC3E}">
        <p14:creationId xmlns:p14="http://schemas.microsoft.com/office/powerpoint/2010/main" val="37913668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57</a:t>
            </a:fld>
            <a:endParaRPr lang="en-US" dirty="0"/>
          </a:p>
        </p:txBody>
      </p:sp>
    </p:spTree>
    <p:extLst>
      <p:ext uri="{BB962C8B-B14F-4D97-AF65-F5344CB8AC3E}">
        <p14:creationId xmlns:p14="http://schemas.microsoft.com/office/powerpoint/2010/main" val="8404283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sz="1100" dirty="0"/>
              <a:t>End-to-end solution to users via multiple layers of integrations</a:t>
            </a:r>
          </a:p>
        </p:txBody>
      </p:sp>
      <p:sp>
        <p:nvSpPr>
          <p:cNvPr id="4" name="Slide Number Placeholder 3"/>
          <p:cNvSpPr>
            <a:spLocks noGrp="1"/>
          </p:cNvSpPr>
          <p:nvPr>
            <p:ph type="sldNum" sz="quarter" idx="10"/>
          </p:nvPr>
        </p:nvSpPr>
        <p:spPr/>
        <p:txBody>
          <a:bodyPr/>
          <a:lstStyle/>
          <a:p>
            <a:fld id="{8C72D9AE-7182-4680-8F79-479C4181FF08}" type="slidenum">
              <a:rPr lang="uk-UA" smtClean="0"/>
              <a:t>66</a:t>
            </a:fld>
            <a:endParaRPr lang="uk-UA" dirty="0"/>
          </a:p>
        </p:txBody>
      </p:sp>
    </p:spTree>
    <p:extLst>
      <p:ext uri="{BB962C8B-B14F-4D97-AF65-F5344CB8AC3E}">
        <p14:creationId xmlns:p14="http://schemas.microsoft.com/office/powerpoint/2010/main" val="80083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Notebook tools have been a long time around us</a:t>
            </a:r>
          </a:p>
          <a:p>
            <a:r>
              <a:rPr lang="en-US" dirty="0"/>
              <a:t>Early tools still evolving</a:t>
            </a:r>
          </a:p>
        </p:txBody>
      </p:sp>
      <p:sp>
        <p:nvSpPr>
          <p:cNvPr id="4" name="Slide Number Placeholder 3"/>
          <p:cNvSpPr>
            <a:spLocks noGrp="1"/>
          </p:cNvSpPr>
          <p:nvPr>
            <p:ph type="sldNum" sz="quarter" idx="10"/>
          </p:nvPr>
        </p:nvSpPr>
        <p:spPr/>
        <p:txBody>
          <a:bodyPr/>
          <a:lstStyle/>
          <a:p>
            <a:fld id="{8C72D9AE-7182-4680-8F79-479C4181FF08}" type="slidenum">
              <a:rPr lang="uk-UA" smtClean="0"/>
              <a:t>68</a:t>
            </a:fld>
            <a:endParaRPr lang="uk-UA" dirty="0"/>
          </a:p>
        </p:txBody>
      </p:sp>
    </p:spTree>
    <p:extLst>
      <p:ext uri="{BB962C8B-B14F-4D97-AF65-F5344CB8AC3E}">
        <p14:creationId xmlns:p14="http://schemas.microsoft.com/office/powerpoint/2010/main" val="8937110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72</a:t>
            </a:fld>
            <a:endParaRPr lang="uk-UA" dirty="0"/>
          </a:p>
        </p:txBody>
      </p:sp>
    </p:spTree>
    <p:extLst>
      <p:ext uri="{BB962C8B-B14F-4D97-AF65-F5344CB8AC3E}">
        <p14:creationId xmlns:p14="http://schemas.microsoft.com/office/powerpoint/2010/main" val="42173706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Oracle does a lot of commercial software, but also open source</a:t>
            </a:r>
          </a:p>
          <a:p>
            <a:r>
              <a:rPr lang="en-US" dirty="0"/>
              <a:t>one project that you might have noticed in recent months on </a:t>
            </a:r>
            <a:r>
              <a:rPr lang="en-US" dirty="0" err="1"/>
              <a:t>Github</a:t>
            </a:r>
            <a:r>
              <a:rPr lang="en-US" dirty="0"/>
              <a:t>, reddit or Hacker News is </a:t>
            </a:r>
            <a:r>
              <a:rPr lang="en-US" dirty="0" err="1"/>
              <a:t>GraalVM</a:t>
            </a:r>
            <a:endParaRPr lang="en-US" dirty="0"/>
          </a:p>
          <a:p>
            <a:r>
              <a:rPr lang="en-US" dirty="0"/>
              <a:t>open source. developed by Oracle Labs</a:t>
            </a:r>
          </a:p>
          <a:p>
            <a:r>
              <a:rPr lang="en-US" dirty="0"/>
              <a:t>Project Walnut uses </a:t>
            </a:r>
            <a:r>
              <a:rPr lang="en-US" dirty="0" err="1"/>
              <a:t>GraalVM</a:t>
            </a:r>
            <a:r>
              <a:rPr lang="en-US" dirty="0"/>
              <a:t> to extend data processing engines</a:t>
            </a:r>
          </a:p>
        </p:txBody>
      </p:sp>
      <p:sp>
        <p:nvSpPr>
          <p:cNvPr id="4" name="Slide Number Placeholder 3"/>
          <p:cNvSpPr>
            <a:spLocks noGrp="1"/>
          </p:cNvSpPr>
          <p:nvPr>
            <p:ph type="sldNum" sz="quarter" idx="5"/>
          </p:nvPr>
        </p:nvSpPr>
        <p:spPr/>
        <p:txBody>
          <a:bodyPr/>
          <a:lstStyle/>
          <a:p>
            <a:fld id="{8C72D9AE-7182-4680-8F79-479C4181FF08}" type="slidenum">
              <a:rPr lang="en-US" smtClean="0"/>
              <a:t>73</a:t>
            </a:fld>
            <a:endParaRPr lang="en-US" dirty="0"/>
          </a:p>
        </p:txBody>
      </p:sp>
    </p:spTree>
    <p:extLst>
      <p:ext uri="{BB962C8B-B14F-4D97-AF65-F5344CB8AC3E}">
        <p14:creationId xmlns:p14="http://schemas.microsoft.com/office/powerpoint/2010/main" val="16344029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what is </a:t>
            </a:r>
            <a:r>
              <a:rPr lang="en-US" dirty="0" err="1"/>
              <a:t>GraalVM</a:t>
            </a:r>
            <a:r>
              <a:rPr lang="en-US" dirty="0"/>
              <a:t>?</a:t>
            </a:r>
          </a:p>
          <a:p>
            <a:r>
              <a:rPr lang="en-US" dirty="0"/>
              <a:t>Virtual Machine like Java Virtual Machine or Google V8</a:t>
            </a:r>
          </a:p>
          <a:p>
            <a:r>
              <a:rPr lang="en-US" dirty="0"/>
              <a:t>Multilingual: can run a variety of programming languages - JVM languages + many others</a:t>
            </a:r>
          </a:p>
          <a:p>
            <a:r>
              <a:rPr lang="en-US" dirty="0"/>
              <a:t>high-performance execution: Just In Time compilation for all languages</a:t>
            </a:r>
          </a:p>
          <a:p>
            <a:r>
              <a:rPr lang="en-US" dirty="0"/>
              <a:t>Embeddable: can be used stand-alone or embedded in engines</a:t>
            </a:r>
          </a:p>
          <a:p>
            <a:endParaRPr lang="en-US" dirty="0"/>
          </a:p>
        </p:txBody>
      </p:sp>
      <p:sp>
        <p:nvSpPr>
          <p:cNvPr id="4" name="Slide Number Placeholder 3"/>
          <p:cNvSpPr>
            <a:spLocks noGrp="1"/>
          </p:cNvSpPr>
          <p:nvPr>
            <p:ph type="sldNum" sz="quarter" idx="5"/>
          </p:nvPr>
        </p:nvSpPr>
        <p:spPr/>
        <p:txBody>
          <a:bodyPr/>
          <a:lstStyle/>
          <a:p>
            <a:fld id="{8C72D9AE-7182-4680-8F79-479C4181FF08}" type="slidenum">
              <a:rPr lang="en-US" smtClean="0"/>
              <a:t>74</a:t>
            </a:fld>
            <a:endParaRPr lang="en-US" dirty="0"/>
          </a:p>
        </p:txBody>
      </p:sp>
    </p:spTree>
    <p:extLst>
      <p:ext uri="{BB962C8B-B14F-4D97-AF65-F5344CB8AC3E}">
        <p14:creationId xmlns:p14="http://schemas.microsoft.com/office/powerpoint/2010/main" val="30432588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let's focus on one particular engine: Oracle Database</a:t>
            </a:r>
          </a:p>
          <a:p>
            <a:r>
              <a:rPr lang="en-US" dirty="0"/>
              <a:t>That's the focus of Project Walnut</a:t>
            </a:r>
          </a:p>
        </p:txBody>
      </p:sp>
      <p:sp>
        <p:nvSpPr>
          <p:cNvPr id="4" name="Slide Number Placeholder 3"/>
          <p:cNvSpPr>
            <a:spLocks noGrp="1"/>
          </p:cNvSpPr>
          <p:nvPr>
            <p:ph type="sldNum" sz="quarter" idx="5"/>
          </p:nvPr>
        </p:nvSpPr>
        <p:spPr/>
        <p:txBody>
          <a:bodyPr/>
          <a:lstStyle/>
          <a:p>
            <a:fld id="{8C72D9AE-7182-4680-8F79-479C4181FF08}" type="slidenum">
              <a:rPr lang="en-US" smtClean="0"/>
              <a:t>75</a:t>
            </a:fld>
            <a:endParaRPr lang="en-US" dirty="0"/>
          </a:p>
        </p:txBody>
      </p:sp>
    </p:spTree>
    <p:extLst>
      <p:ext uri="{BB962C8B-B14F-4D97-AF65-F5344CB8AC3E}">
        <p14:creationId xmlns:p14="http://schemas.microsoft.com/office/powerpoint/2010/main" val="14311442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Databases have SQL and PL/SQL for user-defined logic</a:t>
            </a:r>
          </a:p>
          <a:p>
            <a:r>
              <a:rPr lang="en-US" dirty="0"/>
              <a:t>developers want to use modern languages like JavaScript, Python</a:t>
            </a:r>
          </a:p>
          <a:p>
            <a:r>
              <a:rPr lang="en-US" dirty="0"/>
              <a:t>integrating new languages in RDBMS is a lot of work</a:t>
            </a:r>
          </a:p>
          <a:p>
            <a:r>
              <a:rPr lang="en-US" dirty="0"/>
              <a:t>Embed multi-lingual </a:t>
            </a:r>
            <a:r>
              <a:rPr lang="en-US" dirty="0" err="1"/>
              <a:t>GraalVM</a:t>
            </a:r>
            <a:r>
              <a:rPr lang="en-US" dirty="0"/>
              <a:t> to have this effort only once</a:t>
            </a:r>
          </a:p>
          <a:p>
            <a:r>
              <a:rPr lang="en-US" dirty="0"/>
              <a:t>Example: use a JavaScript function inside a SQL query</a:t>
            </a:r>
          </a:p>
          <a:p>
            <a:r>
              <a:rPr lang="en-US" dirty="0"/>
              <a:t>we have been working on integrating programming languages for quite a while</a:t>
            </a:r>
          </a:p>
          <a:p>
            <a:r>
              <a:rPr lang="en-US" dirty="0"/>
              <a:t>still many interesting challenges</a:t>
            </a:r>
          </a:p>
          <a:p>
            <a:endParaRPr lang="en-US" dirty="0"/>
          </a:p>
          <a:p>
            <a:r>
              <a:rPr lang="en-US" dirty="0"/>
              <a:t>New and increasingly important focus: data science in the database</a:t>
            </a:r>
          </a:p>
          <a:p>
            <a:r>
              <a:rPr lang="en-US" dirty="0"/>
              <a:t>Data science (exploration of data, modelling, learning) is everywhere</a:t>
            </a:r>
          </a:p>
          <a:p>
            <a:r>
              <a:rPr lang="en-US" dirty="0"/>
              <a:t>Lots of data is stored in relational databases (e.g. Oracle Database)</a:t>
            </a:r>
          </a:p>
          <a:p>
            <a:r>
              <a:rPr lang="en-US" dirty="0"/>
              <a:t>Users want to use libraries/environments that they are used to</a:t>
            </a:r>
          </a:p>
          <a:p>
            <a:r>
              <a:rPr lang="en-US" dirty="0"/>
              <a:t>Nowadays, that often means Python and the stack of </a:t>
            </a:r>
            <a:r>
              <a:rPr lang="en-US" dirty="0" err="1"/>
              <a:t>numpy</a:t>
            </a:r>
            <a:r>
              <a:rPr lang="en-US" dirty="0"/>
              <a:t>, pandas, </a:t>
            </a:r>
            <a:r>
              <a:rPr lang="en-US" dirty="0" err="1"/>
              <a:t>scikit</a:t>
            </a:r>
            <a:r>
              <a:rPr lang="en-US" dirty="0"/>
              <a:t>-learn</a:t>
            </a:r>
          </a:p>
          <a:p>
            <a:r>
              <a:rPr lang="en-US" dirty="0"/>
              <a:t>But: don't want to pull out raw data from database (efficiency, security)</a:t>
            </a:r>
          </a:p>
          <a:p>
            <a:r>
              <a:rPr lang="en-US" dirty="0"/>
              <a:t>Walnut: provide familiar data science environment *inside* the database</a:t>
            </a:r>
          </a:p>
          <a:p>
            <a:r>
              <a:rPr lang="en-US" dirty="0"/>
              <a:t>analysis code is efficiently executed by the database, close to the data</a:t>
            </a:r>
          </a:p>
          <a:p>
            <a:r>
              <a:rPr lang="en-US" dirty="0"/>
              <a:t>interesting and challenging intern projects in all those areas</a:t>
            </a:r>
          </a:p>
        </p:txBody>
      </p:sp>
      <p:sp>
        <p:nvSpPr>
          <p:cNvPr id="4" name="Slide Number Placeholder 3"/>
          <p:cNvSpPr>
            <a:spLocks noGrp="1"/>
          </p:cNvSpPr>
          <p:nvPr>
            <p:ph type="sldNum" sz="quarter" idx="10"/>
          </p:nvPr>
        </p:nvSpPr>
        <p:spPr/>
        <p:txBody>
          <a:bodyPr/>
          <a:lstStyle/>
          <a:p>
            <a:fld id="{8C72D9AE-7182-4680-8F79-479C4181FF08}" type="slidenum">
              <a:rPr lang="uk-UA" smtClean="0"/>
              <a:t>76</a:t>
            </a:fld>
            <a:endParaRPr lang="uk-UA" dirty="0"/>
          </a:p>
        </p:txBody>
      </p:sp>
    </p:spTree>
    <p:extLst>
      <p:ext uri="{BB962C8B-B14F-4D97-AF65-F5344CB8AC3E}">
        <p14:creationId xmlns:p14="http://schemas.microsoft.com/office/powerpoint/2010/main" val="1459709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a:lnSpc>
                <a:spcPct val="100000"/>
              </a:lnSpc>
            </a:pPr>
            <a:r>
              <a:rPr lang="en-US" sz="1100" b="0" strike="noStrike" spc="-1" dirty="0">
                <a:solidFill>
                  <a:srgbClr val="000000"/>
                </a:solidFill>
                <a:uFill>
                  <a:solidFill>
                    <a:srgbClr val="FFFFFF"/>
                  </a:solidFill>
                </a:uFill>
                <a:latin typeface="Arial"/>
              </a:rPr>
              <a:t>Oracle is recognized as the number one provider in key IT segments, a testament to our best-of-breed strategy, which is to deliver the best possible options to our customers across the stack, while remaining open so that customers can utilize Oracle in hybrid environment.</a:t>
            </a:r>
          </a:p>
        </p:txBody>
      </p:sp>
      <p:sp>
        <p:nvSpPr>
          <p:cNvPr id="4" name="Slide Number Placeholder 3"/>
          <p:cNvSpPr>
            <a:spLocks noGrp="1"/>
          </p:cNvSpPr>
          <p:nvPr>
            <p:ph type="sldNum" sz="quarter" idx="10"/>
          </p:nvPr>
        </p:nvSpPr>
        <p:spPr/>
        <p:txBody>
          <a:bodyPr/>
          <a:lstStyle/>
          <a:p>
            <a:fld id="{8C72D9AE-7182-4680-8F79-479C4181FF08}" type="slidenum">
              <a:rPr lang="uk-UA" smtClean="0"/>
              <a:t>7</a:t>
            </a:fld>
            <a:endParaRPr lang="uk-UA" dirty="0"/>
          </a:p>
        </p:txBody>
      </p:sp>
    </p:spTree>
    <p:extLst>
      <p:ext uri="{BB962C8B-B14F-4D97-AF65-F5344CB8AC3E}">
        <p14:creationId xmlns:p14="http://schemas.microsoft.com/office/powerpoint/2010/main" val="20442508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77</a:t>
            </a:fld>
            <a:endParaRPr lang="uk-UA" dirty="0"/>
          </a:p>
        </p:txBody>
      </p:sp>
    </p:spTree>
    <p:extLst>
      <p:ext uri="{BB962C8B-B14F-4D97-AF65-F5344CB8AC3E}">
        <p14:creationId xmlns:p14="http://schemas.microsoft.com/office/powerpoint/2010/main" val="4025758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216000" indent="-216000">
              <a:lnSpc>
                <a:spcPct val="100000"/>
              </a:lnSpc>
            </a:pPr>
            <a:r>
              <a:rPr lang="en-US" sz="1100" b="0" strike="noStrike" spc="-1" dirty="0">
                <a:solidFill>
                  <a:srgbClr val="000000"/>
                </a:solidFill>
                <a:uFill>
                  <a:solidFill>
                    <a:srgbClr val="FFFFFF"/>
                  </a:solidFill>
                </a:uFill>
                <a:latin typeface="Arial"/>
              </a:rPr>
              <a:t>This scorecard is a testament to Oracle’s solid presence across a broad range of industries, as well as customer successes we have helped build.</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8</a:t>
            </a:fld>
            <a:endParaRPr lang="uk-UA" dirty="0"/>
          </a:p>
        </p:txBody>
      </p:sp>
    </p:spTree>
    <p:extLst>
      <p:ext uri="{BB962C8B-B14F-4D97-AF65-F5344CB8AC3E}">
        <p14:creationId xmlns:p14="http://schemas.microsoft.com/office/powerpoint/2010/main" val="206270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sz="1100" b="0" strike="noStrike" spc="-1" dirty="0">
                <a:solidFill>
                  <a:srgbClr val="000000"/>
                </a:solidFill>
                <a:uFill>
                  <a:solidFill>
                    <a:srgbClr val="FFFFFF"/>
                  </a:solidFill>
                </a:uFill>
                <a:latin typeface="+mn-lt"/>
              </a:rPr>
              <a:t>Since 2004, Oracle has invested more than US$51 billion in continued innovation of our products, so we can ensure that each of our product is best-of-breed in the industry and in integration, so we can deliver products that work together.</a:t>
            </a:r>
            <a:endParaRPr lang="en-US" sz="1100" b="0" strike="noStrike" spc="-1" dirty="0">
              <a:solidFill>
                <a:srgbClr val="000000"/>
              </a:solidFill>
              <a:uFill>
                <a:solidFill>
                  <a:srgbClr val="FFFFFF"/>
                </a:solidFill>
              </a:uFill>
              <a:latin typeface="Arial"/>
            </a:endParaRPr>
          </a:p>
        </p:txBody>
      </p:sp>
      <p:sp>
        <p:nvSpPr>
          <p:cNvPr id="4" name="Slide Number Placeholder 3"/>
          <p:cNvSpPr>
            <a:spLocks noGrp="1"/>
          </p:cNvSpPr>
          <p:nvPr>
            <p:ph type="sldNum" sz="quarter" idx="10"/>
          </p:nvPr>
        </p:nvSpPr>
        <p:spPr/>
        <p:txBody>
          <a:bodyPr/>
          <a:lstStyle/>
          <a:p>
            <a:fld id="{8C72D9AE-7182-4680-8F79-479C4181FF08}" type="slidenum">
              <a:rPr lang="uk-UA" smtClean="0"/>
              <a:t>9</a:t>
            </a:fld>
            <a:endParaRPr lang="uk-UA" dirty="0"/>
          </a:p>
        </p:txBody>
      </p:sp>
    </p:spTree>
    <p:extLst>
      <p:ext uri="{BB962C8B-B14F-4D97-AF65-F5344CB8AC3E}">
        <p14:creationId xmlns:p14="http://schemas.microsoft.com/office/powerpoint/2010/main" val="841781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b="0" strike="noStrike" spc="-1" dirty="0">
                <a:solidFill>
                  <a:srgbClr val="000000"/>
                </a:solidFill>
                <a:uFill>
                  <a:solidFill>
                    <a:srgbClr val="FFFFFF"/>
                  </a:solidFill>
                </a:uFill>
                <a:latin typeface="Arial"/>
              </a:rPr>
              <a:t>Starting from transactional data, we could construct a bipartite graph, run collaborative filtering and generate product recommendations for customers. </a:t>
            </a:r>
          </a:p>
          <a:p>
            <a:r>
              <a:rPr lang="en-US" sz="1100" b="0" strike="noStrike" spc="-1" dirty="0">
                <a:solidFill>
                  <a:srgbClr val="000000"/>
                </a:solidFill>
                <a:uFill>
                  <a:solidFill>
                    <a:srgbClr val="FFFFFF"/>
                  </a:solidFill>
                </a:uFill>
                <a:latin typeface="Arial"/>
              </a:rPr>
              <a:t>We can also use social data to link these customers and find out influencers within that network and use that information to target those influencers with special deals. </a:t>
            </a:r>
          </a:p>
          <a:p>
            <a:r>
              <a:rPr lang="en-US" sz="1100" b="0" strike="noStrike" spc="-1" dirty="0">
                <a:solidFill>
                  <a:srgbClr val="000000"/>
                </a:solidFill>
                <a:uFill>
                  <a:solidFill>
                    <a:srgbClr val="FFFFFF"/>
                  </a:solidFill>
                </a:uFill>
                <a:latin typeface="Arial"/>
              </a:rPr>
              <a:t>We can also use community detection algorithms to segment our customer base and fine tune how and where we reach them. </a:t>
            </a:r>
          </a:p>
          <a:p>
            <a:r>
              <a:rPr lang="en-US" sz="1100" b="0" strike="noStrike" spc="-1" dirty="0">
                <a:solidFill>
                  <a:srgbClr val="000000"/>
                </a:solidFill>
                <a:uFill>
                  <a:solidFill>
                    <a:srgbClr val="FFFFFF"/>
                  </a:solidFill>
                </a:uFill>
                <a:latin typeface="Arial"/>
              </a:rPr>
              <a:t>Finally we can also search for patterns in the data by constructing graph queries.</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13</a:t>
            </a:fld>
            <a:endParaRPr lang="uk-UA" dirty="0"/>
          </a:p>
        </p:txBody>
      </p:sp>
    </p:spTree>
    <p:extLst>
      <p:ext uri="{BB962C8B-B14F-4D97-AF65-F5344CB8AC3E}">
        <p14:creationId xmlns:p14="http://schemas.microsoft.com/office/powerpoint/2010/main" val="1765827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sz="1100" dirty="0"/>
              <a:t>End-to-end solution to users via multiple layers of integrations</a:t>
            </a:r>
          </a:p>
        </p:txBody>
      </p:sp>
      <p:sp>
        <p:nvSpPr>
          <p:cNvPr id="4" name="Slide Number Placeholder 3"/>
          <p:cNvSpPr>
            <a:spLocks noGrp="1"/>
          </p:cNvSpPr>
          <p:nvPr>
            <p:ph type="sldNum" sz="quarter" idx="10"/>
          </p:nvPr>
        </p:nvSpPr>
        <p:spPr/>
        <p:txBody>
          <a:bodyPr/>
          <a:lstStyle/>
          <a:p>
            <a:fld id="{8C72D9AE-7182-4680-8F79-479C4181FF08}" type="slidenum">
              <a:rPr lang="uk-UA" smtClean="0"/>
              <a:t>15</a:t>
            </a:fld>
            <a:endParaRPr lang="uk-UA" dirty="0"/>
          </a:p>
        </p:txBody>
      </p:sp>
    </p:spTree>
    <p:extLst>
      <p:ext uri="{BB962C8B-B14F-4D97-AF65-F5344CB8AC3E}">
        <p14:creationId xmlns:p14="http://schemas.microsoft.com/office/powerpoint/2010/main" val="1685321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sz="1100" b="0" strike="noStrike" spc="-1" dirty="0">
                <a:solidFill>
                  <a:srgbClr val="000000"/>
                </a:solidFill>
                <a:uFill>
                  <a:solidFill>
                    <a:srgbClr val="FFFFFF"/>
                  </a:solidFill>
                </a:uFill>
                <a:latin typeface="Arial"/>
              </a:rPr>
              <a:t>As we have examined the different types of graph workloads people were talking about, we saw 2 large classes of workloads emerge</a:t>
            </a:r>
          </a:p>
          <a:p>
            <a:r>
              <a:rPr lang="en-US" dirty="0"/>
              <a:t>PGX supports both kinds of workloads, as well as combinations of both</a:t>
            </a:r>
          </a:p>
        </p:txBody>
      </p:sp>
      <p:sp>
        <p:nvSpPr>
          <p:cNvPr id="4" name="Slide Number Placeholder 3"/>
          <p:cNvSpPr>
            <a:spLocks noGrp="1"/>
          </p:cNvSpPr>
          <p:nvPr>
            <p:ph type="sldNum" sz="quarter" idx="10"/>
          </p:nvPr>
        </p:nvSpPr>
        <p:spPr/>
        <p:txBody>
          <a:bodyPr/>
          <a:lstStyle/>
          <a:p>
            <a:fld id="{8C72D9AE-7182-4680-8F79-479C4181FF08}" type="slidenum">
              <a:rPr lang="uk-UA" smtClean="0"/>
              <a:t>16</a:t>
            </a:fld>
            <a:endParaRPr lang="uk-UA" dirty="0"/>
          </a:p>
        </p:txBody>
      </p:sp>
    </p:spTree>
    <p:extLst>
      <p:ext uri="{BB962C8B-B14F-4D97-AF65-F5344CB8AC3E}">
        <p14:creationId xmlns:p14="http://schemas.microsoft.com/office/powerpoint/2010/main" val="1408786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38C059-545E-438B-8F1F-C51A883BDE9A}" type="slidenum">
              <a:rPr lang="en-US" smtClean="0"/>
              <a:t>27</a:t>
            </a:fld>
            <a:endParaRPr lang="en-US"/>
          </a:p>
        </p:txBody>
      </p:sp>
    </p:spTree>
    <p:extLst>
      <p:ext uri="{BB962C8B-B14F-4D97-AF65-F5344CB8AC3E}">
        <p14:creationId xmlns:p14="http://schemas.microsoft.com/office/powerpoint/2010/main" val="29684597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0DFF3642-A956-474E-8506-1AB5FFBF566B}" type="datetime1">
              <a:rPr lang="en-US" smtClean="0"/>
              <a:t>1/8/19</a:t>
            </a:fld>
            <a:endParaRPr/>
          </a:p>
        </p:txBody>
      </p:sp>
      <p:sp>
        <p:nvSpPr>
          <p:cNvPr id="8" name="Footer Placeholder 7"/>
          <p:cNvSpPr>
            <a:spLocks noGrp="1"/>
          </p:cNvSpPr>
          <p:nvPr>
            <p:ph type="ftr" sz="quarter" idx="15"/>
          </p:nvPr>
        </p:nvSpPr>
        <p:spPr/>
        <p:txBody>
          <a:bodyPr/>
          <a:lstStyle>
            <a:lvl1pPr>
              <a:defRPr>
                <a:solidFill>
                  <a:srgbClr val="5F5F5F"/>
                </a:solidFill>
              </a:defRPr>
            </a:lvl1pPr>
          </a:lstStyle>
          <a:p>
            <a:r>
              <a:rPr lang="en-US"/>
              <a:t>Confidential – Oracle Internal/Restricted/Highly Restricted</a:t>
            </a:r>
            <a:endParaRPr/>
          </a:p>
        </p:txBody>
      </p:sp>
      <p:pic>
        <p:nvPicPr>
          <p:cNvPr id="9" name="Picture 8" descr="Oracle logo in white on red staging background" title="Oracle red badge logo"/>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0" name="TextBox 9"/>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2017, Oracle and/or its affiliates. All rights reserved.  |</a:t>
            </a:r>
          </a:p>
        </p:txBody>
      </p:sp>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descr="Full slide 4-color photo can be inserted here" title="Title Slide with Picture"/>
          <p:cNvSpPr/>
          <p:nvPr userDrawn="1"/>
        </p:nvSpPr>
        <p:spPr bwMode="hidden">
          <a:xfrm>
            <a:off x="0" y="0"/>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64C32CF5-4DB1-1B4B-BB59-7DC296C89FD7}" type="datetime1">
              <a:rPr lang="en-US" smtClean="0"/>
              <a:t>1/8/19</a:t>
            </a:fld>
            <a:endParaRPr/>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a:pPr/>
              <a:t>‹#›</a:t>
            </a:fld>
            <a:endParaRPr/>
          </a:p>
        </p:txBody>
      </p:sp>
      <p:pic>
        <p:nvPicPr>
          <p:cNvPr id="16" name="Picture 15"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2017, Oracle and/or its affiliates. All rights reserved.  |</a:t>
            </a:r>
          </a:p>
        </p:txBody>
      </p:sp>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56AA96B-B9FA-664A-B1F8-9C626DEB5158}" type="datetime1">
              <a:rPr lang="en-US" smtClean="0"/>
              <a:t>1/8/19</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7A948A2D-3762-F145-B4D2-992C9E23160B}" type="datetime1">
              <a:rPr lang="en-US" smtClean="0"/>
              <a:t>1/8/19</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
        <p:nvSpPr>
          <p:cNvPr id="3" name="Title 2"/>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88907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t>Click to add Name, Title, Company</a:t>
            </a:r>
          </a:p>
        </p:txBody>
      </p:sp>
      <p:sp>
        <p:nvSpPr>
          <p:cNvPr id="5" name="Date Placeholder 4"/>
          <p:cNvSpPr>
            <a:spLocks noGrp="1"/>
          </p:cNvSpPr>
          <p:nvPr>
            <p:ph type="dt" sz="half" idx="10"/>
          </p:nvPr>
        </p:nvSpPr>
        <p:spPr/>
        <p:txBody>
          <a:bodyPr/>
          <a:lstStyle/>
          <a:p>
            <a:fld id="{B14F5637-CBAF-5B47-AFF3-409D20BE2C10}" type="datetime1">
              <a:rPr lang="en-US" smtClean="0"/>
              <a:t>1/8/19</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t>Click to add Name, Title, Company</a:t>
            </a:r>
          </a:p>
        </p:txBody>
      </p:sp>
      <p:sp>
        <p:nvSpPr>
          <p:cNvPr id="5" name="Date Placeholder 4"/>
          <p:cNvSpPr>
            <a:spLocks noGrp="1"/>
          </p:cNvSpPr>
          <p:nvPr>
            <p:ph type="dt" sz="half" idx="10"/>
          </p:nvPr>
        </p:nvSpPr>
        <p:spPr/>
        <p:txBody>
          <a:bodyPr/>
          <a:lstStyle/>
          <a:p>
            <a:fld id="{AAB21F4C-013D-E643-A379-0320A50C1A79}" type="datetime1">
              <a:rPr lang="en-US" smtClean="0"/>
              <a:t>1/8/19</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CC4641D5-1371-5342-9378-34C786D348C9}" type="datetime1">
              <a:rPr lang="en-US" smtClean="0"/>
              <a:t>1/8/19</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7C190617-AC91-0B4B-A149-9CB7628A6955}" type="datetime1">
              <a:rPr lang="en-US" smtClean="0"/>
              <a:t>1/8/19</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 name="Title 10"/>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906528B9-FB4C-1F46-936F-BB7CFE94CEA5}" type="datetime1">
              <a:rPr lang="en-US" smtClean="0"/>
              <a:t>1/8/19</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3DDFB98-AB72-ED47-A4DF-5281F4A84045}" type="datetime1">
              <a:rPr lang="en-US" smtClean="0"/>
              <a:t>1/8/19</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3" name="Title 2"/>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3FD7900C-5A43-0045-8776-685D4B0B2F40}" type="datetime1">
              <a:rPr lang="en-US" smtClean="0"/>
              <a:t>1/8/19</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t>XX</a:t>
            </a:r>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7" name="Date Placeholder 6"/>
          <p:cNvSpPr>
            <a:spLocks noGrp="1"/>
          </p:cNvSpPr>
          <p:nvPr>
            <p:ph type="dt" sz="half" idx="10"/>
          </p:nvPr>
        </p:nvSpPr>
        <p:spPr/>
        <p:txBody>
          <a:bodyPr/>
          <a:lstStyle>
            <a:lvl1pPr>
              <a:defRPr>
                <a:solidFill>
                  <a:srgbClr val="5F5F5F"/>
                </a:solidFill>
              </a:defRPr>
            </a:lvl1pPr>
          </a:lstStyle>
          <a:p>
            <a:fld id="{3ADBAFF9-EB38-D845-9000-215E560DB53D}" type="datetime1">
              <a:rPr lang="en-US" smtClean="0"/>
              <a:t>1/8/19</a:t>
            </a:fld>
            <a:endParaRPr/>
          </a:p>
        </p:txBody>
      </p:sp>
      <p:sp>
        <p:nvSpPr>
          <p:cNvPr id="8" name="Footer Placeholder 7"/>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pic>
        <p:nvPicPr>
          <p:cNvPr id="10" name="Picture 9" descr="Oracle logo in white on red staging background" title="Oracle red badge logo"/>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9" name="TextBox 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2017, Oracle and/or its affiliates. All rights reserved.  |</a:t>
            </a:r>
          </a:p>
        </p:txBody>
      </p:sp>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930062F7-8681-B14C-96B9-D9DB43080ABE}" type="datetime1">
              <a:rPr lang="en-US" smtClean="0"/>
              <a:t>1/8/19</a:t>
            </a:fld>
            <a:endParaRPr/>
          </a:p>
        </p:txBody>
      </p:sp>
      <p:sp>
        <p:nvSpPr>
          <p:cNvPr id="8" name="Footer Placeholder 7"/>
          <p:cNvSpPr>
            <a:spLocks noGrp="1"/>
          </p:cNvSpPr>
          <p:nvPr>
            <p:ph type="ftr" sz="quarter" idx="11"/>
          </p:nvPr>
        </p:nvSpPr>
        <p:spPr/>
        <p:txBody>
          <a:bodyPr/>
          <a:lstStyle/>
          <a:p>
            <a:r>
              <a:rPr lang="en-US"/>
              <a:t>Confidential – Oracle Internal/Restricted/Highly Restricted</a:t>
            </a:r>
            <a:endParaRPr/>
          </a:p>
        </p:txBody>
      </p:sp>
      <p:sp>
        <p:nvSpPr>
          <p:cNvPr id="9" name="Slide Number Placeholder 8"/>
          <p:cNvSpPr>
            <a:spLocks noGrp="1"/>
          </p:cNvSpPr>
          <p:nvPr>
            <p:ph type="sldNum" sz="quarter" idx="12"/>
          </p:nvPr>
        </p:nvSpPr>
        <p:spPr/>
        <p:txBody>
          <a:bodyPr/>
          <a:lstStyle/>
          <a:p>
            <a:fld id="{C51EAA63-D034-42AE-91FA-B13B9518C7BE}" type="slidenum">
              <a:rPr/>
              <a:t>‹#›</a:t>
            </a:fld>
            <a:endParaRPr/>
          </a:p>
        </p:txBody>
      </p:sp>
      <p:sp>
        <p:nvSpPr>
          <p:cNvPr id="11" name="Title 10"/>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890D18E-B451-944E-8634-0FDA4B9A52AC}" type="datetime1">
              <a:rPr lang="en-US" smtClean="0"/>
              <a:t>1/8/19</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B9948FC-FE71-A548-B79B-E33AE77BAB55}" type="datetime1">
              <a:rPr lang="en-US" smtClean="0"/>
              <a:t>1/8/19</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
        <p:nvSpPr>
          <p:cNvPr id="7" name="Title 6"/>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3F6A78-1545-674B-951E-1A7AA77FA89C}" type="datetime1">
              <a:rPr lang="en-US" smtClean="0"/>
              <a:t>1/8/19</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395B3DD-AD83-814D-B999-2D46AF078E16}" type="datetime1">
              <a:rPr lang="en-US" smtClean="0"/>
              <a:t>1/8/19</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5D2FEC6-B7A7-D948-8982-CC4D8904C7C4}" type="datetime1">
              <a:rPr lang="en-US" smtClean="0"/>
              <a:t>1/8/19</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B31738-2A32-7A49-A627-49CD6113A74F}" type="datetime1">
              <a:rPr lang="en-US" smtClean="0"/>
              <a:t>1/8/19</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itle 10"/>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6F4E3D9-CCBE-DB44-9800-E5E67F0DD825}" type="datetime1">
              <a:rPr lang="en-US" smtClean="0"/>
              <a:t>1/8/19</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itle 7"/>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title="iOS Smartphone and Tablet: Horizontal Layou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5" name="Date Placeholder 4"/>
          <p:cNvSpPr>
            <a:spLocks noGrp="1"/>
          </p:cNvSpPr>
          <p:nvPr>
            <p:ph type="dt" sz="half" idx="10"/>
          </p:nvPr>
        </p:nvSpPr>
        <p:spPr/>
        <p:txBody>
          <a:bodyPr/>
          <a:lstStyle/>
          <a:p>
            <a:fld id="{96A03747-4177-3A42-930A-C5A3D8C09350}" type="datetime1">
              <a:rPr lang="en-US" smtClean="0"/>
              <a:t>1/8/19</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532312" y="1850231"/>
            <a:ext cx="5246688" cy="396954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4" name="Title 3"/>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r="7518"/>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a:p>
        </p:txBody>
      </p:sp>
      <p:sp>
        <p:nvSpPr>
          <p:cNvPr id="5" name="Date Placeholder 4"/>
          <p:cNvSpPr>
            <a:spLocks noGrp="1"/>
          </p:cNvSpPr>
          <p:nvPr>
            <p:ph type="dt" sz="half" idx="10"/>
          </p:nvPr>
        </p:nvSpPr>
        <p:spPr/>
        <p:txBody>
          <a:bodyPr/>
          <a:lstStyle/>
          <a:p>
            <a:fld id="{14E3E718-7AE3-5343-860F-01CD65493C3B}" type="datetime1">
              <a:rPr lang="en-US" smtClean="0"/>
              <a:t>1/8/19</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6747673" y="1013144"/>
            <a:ext cx="396213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pic>
        <p:nvPicPr>
          <p:cNvPr id="13" name="Picture 12" descr="Photos, screen captures, graphics can be inserted in a white mobile phone and tablet" title="iOS Smartphone and Tablet: Vertical Layout"/>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a:solidFill>
                  <a:schemeClr val="tx1">
                    <a:alpha val="0"/>
                  </a:schemeClr>
                </a:solidFill>
              </a:defRPr>
            </a:lvl1pPr>
          </a:lstStyle>
          <a:p>
            <a:fld id="{C51EAA63-D034-42AE-91FA-B13B9518C7BE}" type="slidenum">
              <a:rPr/>
              <a:pPr/>
              <a:t>‹#›</a:t>
            </a:fld>
            <a:endParaRPr/>
          </a:p>
        </p:txBody>
      </p:sp>
      <p:sp>
        <p:nvSpPr>
          <p:cNvPr id="6" name="Rectangle 5" descr="Full slide 4-color photo can be inserted here" title="Title Slide with Picture"/>
          <p:cNvSpPr/>
          <p:nvPr/>
        </p:nvSpPr>
        <p:spPr bwMode="hidden">
          <a:xfrm>
            <a:off x="0" y="451"/>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Date Placeholder 2"/>
          <p:cNvSpPr>
            <a:spLocks noGrp="1"/>
          </p:cNvSpPr>
          <p:nvPr>
            <p:ph type="dt" sz="half" idx="10"/>
          </p:nvPr>
        </p:nvSpPr>
        <p:spPr/>
        <p:txBody>
          <a:bodyPr/>
          <a:lstStyle>
            <a:lvl1pPr>
              <a:defRPr>
                <a:solidFill>
                  <a:schemeClr val="tx1"/>
                </a:solidFill>
              </a:defRPr>
            </a:lvl1pPr>
          </a:lstStyle>
          <a:p>
            <a:fld id="{282132CB-98EB-E24F-9558-B4E2E1CB5CE4}" type="datetime1">
              <a:rPr lang="en-US" smtClean="0"/>
              <a:t>1/8/19</a:t>
            </a:fld>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a:p>
        </p:txBody>
      </p:sp>
      <p:pic>
        <p:nvPicPr>
          <p:cNvPr id="8" name="Picture 7"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9" name="Title 8"/>
          <p:cNvSpPr>
            <a:spLocks noGrp="1"/>
          </p:cNvSpPr>
          <p:nvPr>
            <p:ph type="title"/>
          </p:nvPr>
        </p:nvSpPr>
        <p:spPr>
          <a:xfrm>
            <a:off x="531814" y="739775"/>
            <a:ext cx="9601200" cy="1470025"/>
          </a:xfrm>
        </p:spPr>
        <p:txBody>
          <a:bodyPr/>
          <a:lstStyle>
            <a:lvl1pPr>
              <a:defRPr sz="4800"/>
            </a:lvl1pPr>
          </a:lstStyle>
          <a:p>
            <a:r>
              <a:rPr lang="en-US"/>
              <a:t>Click to edit Master title style</a:t>
            </a:r>
            <a:endParaRPr/>
          </a:p>
        </p:txBody>
      </p:sp>
      <p:sp>
        <p:nvSpPr>
          <p:cNvPr id="12" name="Text Placeholder 10"/>
          <p:cNvSpPr>
            <a:spLocks noGrp="1"/>
          </p:cNvSpPr>
          <p:nvPr>
            <p:ph type="body" sz="quarter" idx="14" hasCustomPrompt="1"/>
          </p:nvPr>
        </p:nvSpPr>
        <p:spPr>
          <a:xfrm>
            <a:off x="531814" y="3429451"/>
            <a:ext cx="9601200" cy="2514149"/>
          </a:xfrm>
        </p:spPr>
        <p:txBody>
          <a:bodyPr/>
          <a:lstStyle>
            <a:lvl1pPr marL="0" indent="0">
              <a:spcBef>
                <a:spcPts val="0"/>
              </a:spcBef>
              <a:buNone/>
              <a:defRPr sz="2400" b="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presenter’s name, title, division/business unit/organization and date</a:t>
            </a:r>
          </a:p>
        </p:txBody>
      </p:sp>
      <p:sp>
        <p:nvSpPr>
          <p:cNvPr id="13" name="Text Placeholder 10"/>
          <p:cNvSpPr>
            <a:spLocks noGrp="1"/>
          </p:cNvSpPr>
          <p:nvPr>
            <p:ph type="body" sz="quarter" idx="15" hasCustomPrompt="1"/>
          </p:nvPr>
        </p:nvSpPr>
        <p:spPr>
          <a:xfrm>
            <a:off x="531762" y="2286000"/>
            <a:ext cx="9601200" cy="914400"/>
          </a:xfrm>
        </p:spPr>
        <p:txBody>
          <a:bodyPr/>
          <a:lstStyle>
            <a:lvl1pPr marL="0" indent="0">
              <a:spcBef>
                <a:spcPts val="0"/>
              </a:spcBef>
              <a:buNone/>
              <a:defRPr sz="2400" b="1"/>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subtitle</a:t>
            </a:r>
          </a:p>
        </p:txBody>
      </p:sp>
      <p:sp>
        <p:nvSpPr>
          <p:cNvPr id="11" name="TextBox 10"/>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2017, Oracle and/or its affiliates. All rights reserved.  |</a:t>
            </a:r>
          </a:p>
        </p:txBody>
      </p:sp>
    </p:spTree>
    <p:extLst>
      <p:ext uri="{BB962C8B-B14F-4D97-AF65-F5344CB8AC3E}">
        <p14:creationId xmlns:p14="http://schemas.microsoft.com/office/powerpoint/2010/main" val="15232198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title="Android Smartphone and Tablet: Horizontal Layou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5" name="Date Placeholder 4"/>
          <p:cNvSpPr>
            <a:spLocks noGrp="1"/>
          </p:cNvSpPr>
          <p:nvPr>
            <p:ph type="dt" sz="half" idx="10"/>
          </p:nvPr>
        </p:nvSpPr>
        <p:spPr/>
        <p:txBody>
          <a:bodyPr/>
          <a:lstStyle/>
          <a:p>
            <a:fld id="{B7250575-31E4-5E4E-AECC-EBFD9B31AC61}" type="datetime1">
              <a:rPr lang="en-US" smtClean="0"/>
              <a:t>1/8/19</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532312" y="1975104"/>
            <a:ext cx="5248656" cy="3328416"/>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4" name="Title 3"/>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62906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2">
            <a:extLst>
              <a:ext uri="{28A0092B-C50C-407E-A947-70E740481C1C}">
                <a14:useLocalDpi xmlns:a14="http://schemas.microsoft.com/office/drawing/2010/main" val="0"/>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a:p>
        </p:txBody>
      </p:sp>
      <p:sp>
        <p:nvSpPr>
          <p:cNvPr id="5" name="Date Placeholder 4"/>
          <p:cNvSpPr>
            <a:spLocks noGrp="1"/>
          </p:cNvSpPr>
          <p:nvPr>
            <p:ph type="dt" sz="half" idx="10"/>
          </p:nvPr>
        </p:nvSpPr>
        <p:spPr/>
        <p:txBody>
          <a:bodyPr/>
          <a:lstStyle/>
          <a:p>
            <a:fld id="{8F9022C2-4BC4-4B4A-BBFE-6557CC7312F0}" type="datetime1">
              <a:rPr lang="en-US" smtClean="0"/>
              <a:t>1/8/19</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7061703" y="1013144"/>
            <a:ext cx="331356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pic>
        <p:nvPicPr>
          <p:cNvPr id="19" name="Picture 18" descr="Photos, screen captures, graphics can be inserted in a white mobile phone and tablet" title="Android Smartphone and Tablet: Vertical Layou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Tree>
    <p:extLst>
      <p:ext uri="{BB962C8B-B14F-4D97-AF65-F5344CB8AC3E}">
        <p14:creationId xmlns:p14="http://schemas.microsoft.com/office/powerpoint/2010/main" val="39645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descr="Full slide 4-color photo can be inserted here" title="Title Slide with Picture"/>
          <p:cNvSpPr/>
          <p:nvPr userDrawn="1"/>
        </p:nvSpPr>
        <p:spPr bwMode="hidden">
          <a:xfrm>
            <a:off x="0" y="0"/>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2" name="Group 1"/>
          <p:cNvGrpSpPr/>
          <p:nvPr/>
        </p:nvGrpSpPr>
        <p:grpSpPr>
          <a:xfrm>
            <a:off x="0" y="0"/>
            <a:ext cx="12189399" cy="6858000"/>
            <a:chOff x="-287" y="0"/>
            <a:chExt cx="12189399" cy="6858000"/>
          </a:xfrm>
          <a:solidFill>
            <a:srgbClr val="D8E1E6"/>
          </a:solidFill>
        </p:grpSpPr>
        <p:sp>
          <p:nvSpPr>
            <p:cNvPr id="10" name="Rectangle 9"/>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Rectangle 10"/>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Rectangle 11"/>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
        <p:nvSpPr>
          <p:cNvPr id="5" name="Date Placeholder 4"/>
          <p:cNvSpPr>
            <a:spLocks noGrp="1"/>
          </p:cNvSpPr>
          <p:nvPr>
            <p:ph type="dt" sz="half" idx="10"/>
          </p:nvPr>
        </p:nvSpPr>
        <p:spPr/>
        <p:txBody>
          <a:bodyPr/>
          <a:lstStyle>
            <a:lvl1pPr>
              <a:defRPr>
                <a:solidFill>
                  <a:srgbClr val="5F5F5F"/>
                </a:solidFill>
              </a:defRPr>
            </a:lvl1pPr>
          </a:lstStyle>
          <a:p>
            <a:fld id="{3F107D6F-6836-2646-83FE-503D6EAC1C85}" type="datetime1">
              <a:rPr lang="en-US" smtClean="0"/>
              <a:t>1/8/19</a:t>
            </a:fld>
            <a:endParaRPr/>
          </a:p>
        </p:txBody>
      </p:sp>
      <p:sp>
        <p:nvSpPr>
          <p:cNvPr id="6" name="Footer Placeholder 5"/>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a:pPr/>
              <a:t>‹#›</a:t>
            </a:fld>
            <a:endParaRPr/>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t>XX</a:t>
            </a:r>
          </a:p>
        </p:txBody>
      </p:sp>
      <p:pic>
        <p:nvPicPr>
          <p:cNvPr id="16" name="Picture 15"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2017, Oracle and/or its affiliates. All rights reserved.  |</a:t>
            </a:r>
          </a:p>
        </p:txBody>
      </p:sp>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844A63-96BA-2544-B30E-C0206DF6F532}" type="datetime1">
              <a:rPr lang="en-US" smtClean="0"/>
              <a:t>1/8/19</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a:latin typeface="+mj-lt"/>
              </a:rPr>
              <a:t>Safe Harbor</a:t>
            </a:r>
            <a:r>
              <a:rPr sz="3200" baseline="0">
                <a:latin typeface="+mj-lt"/>
              </a:rPr>
              <a:t> Statement</a:t>
            </a:r>
            <a:endParaRPr sz="320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DAEEC6-35F1-0E48-9F4F-3C70F99FA71A}" type="datetime1">
              <a:rPr lang="en-US" smtClean="0"/>
              <a:t>1/8/19</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a:latin typeface="+mj-lt"/>
              </a:rPr>
              <a:t>Safe Harbor</a:t>
            </a:r>
            <a:r>
              <a:rPr sz="3200" baseline="0">
                <a:latin typeface="+mj-lt"/>
              </a:rPr>
              <a:t> Statement</a:t>
            </a:r>
            <a:endParaRPr sz="320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title="Oracle corporate Tagline in colo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AEB1DC53-BD44-904A-AF87-FCD2E6F162FB}" type="datetime1">
              <a:rPr lang="en-US" smtClean="0"/>
              <a:t>1/8/19</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Pr>
        <a:solidFill>
          <a:schemeClr val="accent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black">
          <a:xfrm>
            <a:off x="3822128" y="2843826"/>
            <a:ext cx="4544568" cy="569547"/>
          </a:xfrm>
          <a:prstGeom prst="rect">
            <a:avLst/>
          </a:prstGeom>
        </p:spPr>
      </p:pic>
      <p:grpSp>
        <p:nvGrpSpPr>
          <p:cNvPr id="10" name="Group 9"/>
          <p:cNvGrpSpPr/>
          <p:nvPr/>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51D21DEA-1394-6D46-85DC-ED821CEE0460}" type="datetime1">
              <a:rPr lang="en-US" smtClean="0"/>
              <a:t>1/8/19</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D4EAF17A-378C-49D5-A479-C71FF9D7F1E7}" type="slidenum">
              <a:rPr/>
              <a:t>‹#›</a:t>
            </a:fld>
            <a:endParaRPr/>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FD6C952-FC88-3446-9A78-812655EF618C}" type="datetime1">
              <a:rPr lang="en-US" smtClean="0"/>
              <a:t>1/8/19</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cSld name="Title Slide with Picture 2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descr="Full slide 4-color photo can be inserted here" title="Title Slide with Picture"/>
          <p:cNvSpPr/>
          <p:nvPr userDrawn="1"/>
        </p:nvSpPr>
        <p:spPr bwMode="hidden">
          <a:xfrm>
            <a:off x="1381" y="0"/>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Slide Number Placeholder 4"/>
          <p:cNvSpPr>
            <a:spLocks noGrp="1"/>
          </p:cNvSpPr>
          <p:nvPr>
            <p:ph type="sldNum" sz="quarter" idx="12"/>
          </p:nvPr>
        </p:nvSpPr>
        <p:spPr/>
        <p:txBody>
          <a:bodyPr/>
          <a:lstStyle>
            <a:lvl1pPr>
              <a:defRPr>
                <a:solidFill>
                  <a:schemeClr val="tx1">
                    <a:alpha val="0"/>
                  </a:schemeClr>
                </a:solidFill>
              </a:defRPr>
            </a:lvl1pPr>
          </a:lstStyle>
          <a:p>
            <a:fld id="{C51EAA63-D034-42AE-91FA-B13B9518C7BE}" type="slidenum">
              <a:rPr/>
              <a:pPr/>
              <a:t>‹#›</a:t>
            </a:fld>
            <a:endParaRPr/>
          </a:p>
        </p:txBody>
      </p:sp>
      <p:sp>
        <p:nvSpPr>
          <p:cNvPr id="3" name="Date Placeholder 2"/>
          <p:cNvSpPr>
            <a:spLocks noGrp="1"/>
          </p:cNvSpPr>
          <p:nvPr>
            <p:ph type="dt" sz="half" idx="10"/>
          </p:nvPr>
        </p:nvSpPr>
        <p:spPr/>
        <p:txBody>
          <a:bodyPr/>
          <a:lstStyle>
            <a:lvl1pPr>
              <a:defRPr>
                <a:solidFill>
                  <a:schemeClr val="tx1"/>
                </a:solidFill>
              </a:defRPr>
            </a:lvl1pPr>
          </a:lstStyle>
          <a:p>
            <a:fld id="{B7850307-50DF-114A-A566-80EC28B4186C}" type="datetime1">
              <a:rPr lang="en-US" smtClean="0"/>
              <a:t>1/8/19</a:t>
            </a:fld>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a:p>
        </p:txBody>
      </p:sp>
      <p:sp>
        <p:nvSpPr>
          <p:cNvPr id="7" name="TextBox 6"/>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a:solidFill>
                  <a:schemeClr val="tx1"/>
                </a:solidFill>
              </a:rPr>
              <a:t>Copyright © 2017, Oracle and/or its affiliates. All rights reserved.  |</a:t>
            </a:r>
          </a:p>
        </p:txBody>
      </p:sp>
      <p:pic>
        <p:nvPicPr>
          <p:cNvPr id="8" name="Picture 7"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9" name="Title 8"/>
          <p:cNvSpPr>
            <a:spLocks noGrp="1"/>
          </p:cNvSpPr>
          <p:nvPr>
            <p:ph type="title"/>
          </p:nvPr>
        </p:nvSpPr>
        <p:spPr>
          <a:xfrm>
            <a:off x="531814" y="739775"/>
            <a:ext cx="9601200" cy="1470025"/>
          </a:xfrm>
        </p:spPr>
        <p:txBody>
          <a:bodyPr/>
          <a:lstStyle>
            <a:lvl1pPr>
              <a:defRPr sz="4800"/>
            </a:lvl1pPr>
          </a:lstStyle>
          <a:p>
            <a:r>
              <a:t>Click to edit Master title style</a:t>
            </a:r>
          </a:p>
        </p:txBody>
      </p:sp>
      <p:sp>
        <p:nvSpPr>
          <p:cNvPr id="12" name="Text Placeholder 10"/>
          <p:cNvSpPr>
            <a:spLocks noGrp="1"/>
          </p:cNvSpPr>
          <p:nvPr>
            <p:ph type="body" sz="quarter" idx="14" hasCustomPrompt="1"/>
          </p:nvPr>
        </p:nvSpPr>
        <p:spPr>
          <a:xfrm>
            <a:off x="531814" y="3429451"/>
            <a:ext cx="9601200" cy="2514149"/>
          </a:xfrm>
        </p:spPr>
        <p:txBody>
          <a:bodyPr/>
          <a:lstStyle>
            <a:lvl1pPr marL="0" indent="0">
              <a:spcBef>
                <a:spcPts val="0"/>
              </a:spcBef>
              <a:buNone/>
              <a:defRPr sz="2400" b="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presenter’s name, title, division/business unit/organization and date</a:t>
            </a:r>
          </a:p>
        </p:txBody>
      </p:sp>
      <p:sp>
        <p:nvSpPr>
          <p:cNvPr id="13" name="Text Placeholder 10"/>
          <p:cNvSpPr>
            <a:spLocks noGrp="1"/>
          </p:cNvSpPr>
          <p:nvPr>
            <p:ph type="body" sz="quarter" idx="15" hasCustomPrompt="1"/>
          </p:nvPr>
        </p:nvSpPr>
        <p:spPr>
          <a:xfrm>
            <a:off x="531762" y="2286000"/>
            <a:ext cx="9601200" cy="914400"/>
          </a:xfrm>
        </p:spPr>
        <p:txBody>
          <a:bodyPr/>
          <a:lstStyle>
            <a:lvl1pPr marL="0" indent="0">
              <a:spcBef>
                <a:spcPts val="0"/>
              </a:spcBef>
              <a:buNone/>
              <a:defRPr sz="2400" b="1"/>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subtitle</a:t>
            </a:r>
          </a:p>
        </p:txBody>
      </p:sp>
    </p:spTree>
    <p:extLst>
      <p:ext uri="{BB962C8B-B14F-4D97-AF65-F5344CB8AC3E}">
        <p14:creationId xmlns:p14="http://schemas.microsoft.com/office/powerpoint/2010/main" val="6829154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descr="Full slide 4-color photo can be inserted here" title="Title Slide with Picture"/>
          <p:cNvSpPr/>
          <p:nvPr userDrawn="1"/>
        </p:nvSpPr>
        <p:spPr bwMode="hidden">
          <a:xfrm>
            <a:off x="0" y="0"/>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Slide Number Placeholder 4"/>
          <p:cNvSpPr>
            <a:spLocks noGrp="1"/>
          </p:cNvSpPr>
          <p:nvPr>
            <p:ph type="sldNum" sz="quarter" idx="12"/>
          </p:nvPr>
        </p:nvSpPr>
        <p:spPr/>
        <p:txBody>
          <a:bodyPr/>
          <a:lstStyle>
            <a:lvl1pPr>
              <a:defRPr>
                <a:solidFill>
                  <a:schemeClr val="tx1">
                    <a:alpha val="0"/>
                  </a:schemeClr>
                </a:solidFill>
              </a:defRPr>
            </a:lvl1pPr>
          </a:lstStyle>
          <a:p>
            <a:fld id="{C51EAA63-D034-42AE-91FA-B13B9518C7BE}" type="slidenum">
              <a:rPr/>
              <a:pPr/>
              <a:t>‹#›</a:t>
            </a:fld>
            <a:endParaRPr/>
          </a:p>
        </p:txBody>
      </p:sp>
      <p:sp>
        <p:nvSpPr>
          <p:cNvPr id="3" name="Date Placeholder 2"/>
          <p:cNvSpPr>
            <a:spLocks noGrp="1"/>
          </p:cNvSpPr>
          <p:nvPr>
            <p:ph type="dt" sz="half" idx="10"/>
          </p:nvPr>
        </p:nvSpPr>
        <p:spPr/>
        <p:txBody>
          <a:bodyPr/>
          <a:lstStyle>
            <a:lvl1pPr>
              <a:defRPr>
                <a:solidFill>
                  <a:schemeClr val="tx1"/>
                </a:solidFill>
              </a:defRPr>
            </a:lvl1pPr>
          </a:lstStyle>
          <a:p>
            <a:fld id="{09EF755C-7E2F-EC4E-BA41-8E7DA06FCE55}" type="datetime1">
              <a:rPr lang="en-US" smtClean="0"/>
              <a:t>1/8/19</a:t>
            </a:fld>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a:p>
        </p:txBody>
      </p:sp>
      <p:pic>
        <p:nvPicPr>
          <p:cNvPr id="8" name="Picture 7"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9" name="Title 8"/>
          <p:cNvSpPr>
            <a:spLocks noGrp="1"/>
          </p:cNvSpPr>
          <p:nvPr>
            <p:ph type="title"/>
          </p:nvPr>
        </p:nvSpPr>
        <p:spPr>
          <a:xfrm>
            <a:off x="531814" y="739775"/>
            <a:ext cx="9144000" cy="1470025"/>
          </a:xfrm>
        </p:spPr>
        <p:txBody>
          <a:bodyPr/>
          <a:lstStyle>
            <a:lvl1pPr>
              <a:defRPr sz="4800"/>
            </a:lvl1pPr>
          </a:lstStyle>
          <a:p>
            <a:r>
              <a:rPr lang="en-US"/>
              <a:t>Click to edit Master title style</a:t>
            </a:r>
            <a:endParaRPr/>
          </a:p>
        </p:txBody>
      </p:sp>
      <p:sp>
        <p:nvSpPr>
          <p:cNvPr id="12" name="Text Placeholder 10"/>
          <p:cNvSpPr>
            <a:spLocks noGrp="1"/>
          </p:cNvSpPr>
          <p:nvPr>
            <p:ph type="body" sz="quarter" idx="14" hasCustomPrompt="1"/>
          </p:nvPr>
        </p:nvSpPr>
        <p:spPr>
          <a:xfrm>
            <a:off x="531814" y="3429451"/>
            <a:ext cx="9144000" cy="2514149"/>
          </a:xfrm>
        </p:spPr>
        <p:txBody>
          <a:bodyPr/>
          <a:lstStyle>
            <a:lvl1pPr marL="0" indent="0">
              <a:spcBef>
                <a:spcPts val="0"/>
              </a:spcBef>
              <a:buNone/>
              <a:defRPr sz="2400" b="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presenter’s name, title, division/business unit/organization and date</a:t>
            </a:r>
          </a:p>
        </p:txBody>
      </p:sp>
      <p:sp>
        <p:nvSpPr>
          <p:cNvPr id="11" name="Rectangle 10"/>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Text Placeholder 10"/>
          <p:cNvSpPr>
            <a:spLocks noGrp="1"/>
          </p:cNvSpPr>
          <p:nvPr>
            <p:ph type="body" sz="quarter" idx="15" hasCustomPrompt="1"/>
          </p:nvPr>
        </p:nvSpPr>
        <p:spPr>
          <a:xfrm>
            <a:off x="531762" y="2286000"/>
            <a:ext cx="9601200" cy="914400"/>
          </a:xfrm>
        </p:spPr>
        <p:txBody>
          <a:bodyPr/>
          <a:lstStyle>
            <a:lvl1pPr marL="0" indent="0">
              <a:spcBef>
                <a:spcPts val="0"/>
              </a:spcBef>
              <a:buNone/>
              <a:defRPr sz="2400" b="1"/>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subtitle</a:t>
            </a:r>
          </a:p>
        </p:txBody>
      </p:sp>
      <p:sp>
        <p:nvSpPr>
          <p:cNvPr id="17" name="Text Placeholder 12"/>
          <p:cNvSpPr>
            <a:spLocks noGrp="1"/>
          </p:cNvSpPr>
          <p:nvPr>
            <p:ph type="body" sz="quarter" idx="16"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text</a:t>
            </a:r>
          </a:p>
        </p:txBody>
      </p:sp>
      <p:sp>
        <p:nvSpPr>
          <p:cNvPr id="13" name="TextBox 12"/>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2017, Oracle and/or its affiliates. All rights reserved.  |</a:t>
            </a:r>
          </a:p>
        </p:txBody>
      </p:sp>
    </p:spTree>
    <p:extLst>
      <p:ext uri="{BB962C8B-B14F-4D97-AF65-F5344CB8AC3E}">
        <p14:creationId xmlns:p14="http://schemas.microsoft.com/office/powerpoint/2010/main" val="3800271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Zwei Inhalte">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799"/>
            </a:lvl1pPr>
            <a:lvl2pPr>
              <a:defRPr sz="2399"/>
            </a:lvl2pPr>
            <a:lvl3pPr>
              <a:defRPr sz="1999"/>
            </a:lvl3pPr>
            <a:lvl4pPr>
              <a:defRPr sz="1799"/>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4419600"/>
          </a:xfrm>
        </p:spPr>
        <p:txBody>
          <a:bodyPr>
            <a:noAutofit/>
          </a:bodyPr>
          <a:lstStyle>
            <a:lvl1pPr>
              <a:defRPr sz="2799"/>
            </a:lvl1pPr>
            <a:lvl2pPr>
              <a:defRPr sz="2399"/>
            </a:lvl2pPr>
            <a:lvl3pPr>
              <a:defRPr sz="1999"/>
            </a:lvl3pPr>
            <a:lvl4pPr>
              <a:defRPr sz="1799"/>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AED56A-38CB-4569-914A-3DCDF17291D4}" type="datetimeFigureOut">
              <a:rPr lang="en-US" smtClean="0"/>
              <a:t>1/8/19</a:t>
            </a:fld>
            <a:endParaRPr lang="en-US"/>
          </a:p>
        </p:txBody>
      </p:sp>
      <p:sp>
        <p:nvSpPr>
          <p:cNvPr id="7" name="Slide Number Placeholder 6"/>
          <p:cNvSpPr>
            <a:spLocks noGrp="1"/>
          </p:cNvSpPr>
          <p:nvPr>
            <p:ph type="sldNum" sz="quarter" idx="12"/>
          </p:nvPr>
        </p:nvSpPr>
        <p:spPr/>
        <p:txBody>
          <a:bodyPr/>
          <a:lstStyle/>
          <a:p>
            <a:fld id="{D3817B83-FED9-4368-9794-7337303EFB67}"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823933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descr="Full slide 4-color photo can be inserted here" title="Title Slide with Picture"/>
          <p:cNvSpPr/>
          <p:nvPr userDrawn="1"/>
        </p:nvSpPr>
        <p:spPr bwMode="hidden">
          <a:xfrm>
            <a:off x="0" y="0"/>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Slide Number Placeholder 4"/>
          <p:cNvSpPr>
            <a:spLocks noGrp="1"/>
          </p:cNvSpPr>
          <p:nvPr>
            <p:ph type="sldNum" sz="quarter" idx="12"/>
          </p:nvPr>
        </p:nvSpPr>
        <p:spPr/>
        <p:txBody>
          <a:bodyPr/>
          <a:lstStyle>
            <a:lvl1pPr>
              <a:defRPr>
                <a:solidFill>
                  <a:schemeClr val="tx1">
                    <a:alpha val="0"/>
                  </a:schemeClr>
                </a:solidFill>
              </a:defRPr>
            </a:lvl1pPr>
          </a:lstStyle>
          <a:p>
            <a:fld id="{C51EAA63-D034-42AE-91FA-B13B9518C7BE}" type="slidenum">
              <a:rPr/>
              <a:pPr/>
              <a:t>‹#›</a:t>
            </a:fld>
            <a:endParaRPr/>
          </a:p>
        </p:txBody>
      </p:sp>
      <p:sp>
        <p:nvSpPr>
          <p:cNvPr id="3" name="Date Placeholder 2"/>
          <p:cNvSpPr>
            <a:spLocks noGrp="1"/>
          </p:cNvSpPr>
          <p:nvPr>
            <p:ph type="dt" sz="half" idx="10"/>
          </p:nvPr>
        </p:nvSpPr>
        <p:spPr/>
        <p:txBody>
          <a:bodyPr/>
          <a:lstStyle>
            <a:lvl1pPr>
              <a:defRPr>
                <a:solidFill>
                  <a:schemeClr val="tx1"/>
                </a:solidFill>
              </a:defRPr>
            </a:lvl1pPr>
          </a:lstStyle>
          <a:p>
            <a:fld id="{D411CF50-D07B-CB45-B9F1-AD0983CD0DB8}" type="datetime1">
              <a:rPr lang="en-US" smtClean="0"/>
              <a:t>1/8/19</a:t>
            </a:fld>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a:p>
        </p:txBody>
      </p:sp>
      <p:pic>
        <p:nvPicPr>
          <p:cNvPr id="8" name="Picture 7"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9" name="Title 8"/>
          <p:cNvSpPr>
            <a:spLocks noGrp="1"/>
          </p:cNvSpPr>
          <p:nvPr>
            <p:ph type="title"/>
          </p:nvPr>
        </p:nvSpPr>
        <p:spPr>
          <a:xfrm>
            <a:off x="531814" y="739775"/>
            <a:ext cx="9144000" cy="1470025"/>
          </a:xfrm>
        </p:spPr>
        <p:txBody>
          <a:bodyPr/>
          <a:lstStyle>
            <a:lvl1pPr>
              <a:defRPr sz="4800"/>
            </a:lvl1pPr>
          </a:lstStyle>
          <a:p>
            <a:r>
              <a:rPr lang="en-US"/>
              <a:t>Click to edit Master title style</a:t>
            </a:r>
            <a:endParaRPr/>
          </a:p>
        </p:txBody>
      </p:sp>
      <p:sp>
        <p:nvSpPr>
          <p:cNvPr id="12" name="Text Placeholder 10"/>
          <p:cNvSpPr>
            <a:spLocks noGrp="1"/>
          </p:cNvSpPr>
          <p:nvPr>
            <p:ph type="body" sz="quarter" idx="14" hasCustomPrompt="1"/>
          </p:nvPr>
        </p:nvSpPr>
        <p:spPr>
          <a:xfrm>
            <a:off x="531814" y="3429451"/>
            <a:ext cx="9144000" cy="2514149"/>
          </a:xfrm>
        </p:spPr>
        <p:txBody>
          <a:bodyPr/>
          <a:lstStyle>
            <a:lvl1pPr marL="0" indent="0">
              <a:spcBef>
                <a:spcPts val="0"/>
              </a:spcBef>
              <a:buNone/>
              <a:defRPr sz="2400" b="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presenter’s name, title, division/business unit/organization and date</a:t>
            </a:r>
          </a:p>
        </p:txBody>
      </p:sp>
      <p:sp>
        <p:nvSpPr>
          <p:cNvPr id="11" name="Rectangle 10"/>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ectangle 14"/>
          <p:cNvSpPr/>
          <p:nvPr/>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6" name="Text Placeholder 10"/>
          <p:cNvSpPr>
            <a:spLocks noGrp="1"/>
          </p:cNvSpPr>
          <p:nvPr>
            <p:ph type="body" sz="quarter" idx="15" hasCustomPrompt="1"/>
          </p:nvPr>
        </p:nvSpPr>
        <p:spPr>
          <a:xfrm>
            <a:off x="531762" y="2286000"/>
            <a:ext cx="9601200" cy="914400"/>
          </a:xfrm>
        </p:spPr>
        <p:txBody>
          <a:bodyPr/>
          <a:lstStyle>
            <a:lvl1pPr marL="0" indent="0">
              <a:spcBef>
                <a:spcPts val="0"/>
              </a:spcBef>
              <a:buNone/>
              <a:defRPr sz="2400" b="1"/>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subtitle</a:t>
            </a:r>
          </a:p>
        </p:txBody>
      </p:sp>
      <p:sp>
        <p:nvSpPr>
          <p:cNvPr id="17" name="Text Placeholder 12"/>
          <p:cNvSpPr>
            <a:spLocks noGrp="1"/>
          </p:cNvSpPr>
          <p:nvPr>
            <p:ph type="body" sz="quarter" idx="16"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text</a:t>
            </a: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2017, Oracle and/or its affiliates. All rights reserved.  |</a:t>
            </a:r>
          </a:p>
        </p:txBody>
      </p:sp>
    </p:spTree>
    <p:extLst>
      <p:ext uri="{BB962C8B-B14F-4D97-AF65-F5344CB8AC3E}">
        <p14:creationId xmlns:p14="http://schemas.microsoft.com/office/powerpoint/2010/main" val="4007098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B357E2D9-F246-4241-9275-618CBA0103ED}" type="datetime1">
              <a:rPr lang="en-US" smtClean="0"/>
              <a:t>1/8/19</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A4DB6ED8-EF96-5A47-80A6-D9C2C874DF64}" type="datetime1">
              <a:rPr lang="en-US" smtClean="0"/>
              <a:t>1/8/19</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Date Placeholder 3"/>
          <p:cNvSpPr>
            <a:spLocks noGrp="1"/>
          </p:cNvSpPr>
          <p:nvPr>
            <p:ph type="dt" sz="half" idx="10"/>
          </p:nvPr>
        </p:nvSpPr>
        <p:spPr/>
        <p:txBody>
          <a:bodyPr/>
          <a:lstStyle/>
          <a:p>
            <a:fld id="{090520D4-F28F-6E40-9571-6536A9144FD9}" type="datetime1">
              <a:rPr lang="en-US" smtClean="0"/>
              <a:t>1/8/19</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7CC5FE9-931F-5340-BF72-E464F078C715}" type="datetime1">
              <a:rPr lang="en-US" smtClean="0"/>
              <a:t>1/8/19</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86B38001-314E-D144-ABDE-65DE86623EE8}" type="datetime1">
              <a:rPr lang="en-US" smtClean="0"/>
              <a:t>1/8/19</a:t>
            </a:fld>
            <a:endParaRPr lang="en-US" dirty="0"/>
          </a:p>
        </p:txBody>
      </p:sp>
      <p:sp>
        <p:nvSpPr>
          <p:cNvPr id="5" name="Footer Placeholder 4"/>
          <p:cNvSpPr>
            <a:spLocks noGrp="1"/>
          </p:cNvSpPr>
          <p:nvPr>
            <p:ph type="ftr" sz="quarter" idx="3"/>
          </p:nvPr>
        </p:nvSpPr>
        <p:spPr>
          <a:xfrm>
            <a:off x="8621422" y="6556248"/>
            <a:ext cx="2702495"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4"/>
          </p:nvPr>
        </p:nvSpPr>
        <p:spPr>
          <a:xfrm>
            <a:off x="11324205" y="6556248"/>
            <a:ext cx="33346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2017, Oracle and/or its affiliates. All rights reserved.  |</a:t>
            </a:r>
          </a:p>
        </p:txBody>
      </p:sp>
      <p:pic>
        <p:nvPicPr>
          <p:cNvPr id="16" name="Picture 15" descr="Oracle logo in white on red staging background" title="Oracle red badge logo"/>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93" r:id="rId3"/>
    <p:sldLayoutId id="2147483694" r:id="rId4"/>
    <p:sldLayoutId id="2147483695" r:id="rId5"/>
    <p:sldLayoutId id="2147483650" r:id="rId6"/>
    <p:sldLayoutId id="2147483663" r:id="rId7"/>
    <p:sldLayoutId id="2147483686" r:id="rId8"/>
    <p:sldLayoutId id="2147483651" r:id="rId9"/>
    <p:sldLayoutId id="2147483665" r:id="rId10"/>
    <p:sldLayoutId id="2147483669" r:id="rId11"/>
    <p:sldLayoutId id="2147483692" r:id="rId12"/>
    <p:sldLayoutId id="2147483683" r:id="rId13"/>
    <p:sldLayoutId id="2147483670" r:id="rId14"/>
    <p:sldLayoutId id="2147483652" r:id="rId15"/>
    <p:sldLayoutId id="2147483671" r:id="rId16"/>
    <p:sldLayoutId id="2147483672" r:id="rId17"/>
    <p:sldLayoutId id="2147483679" r:id="rId18"/>
    <p:sldLayoutId id="2147483685" r:id="rId19"/>
    <p:sldLayoutId id="2147483688" r:id="rId20"/>
    <p:sldLayoutId id="2147483654" r:id="rId21"/>
    <p:sldLayoutId id="2147483666" r:id="rId22"/>
    <p:sldLayoutId id="2147483655" r:id="rId23"/>
    <p:sldLayoutId id="2147483656" r:id="rId24"/>
    <p:sldLayoutId id="2147483657" r:id="rId25"/>
    <p:sldLayoutId id="2147483673" r:id="rId26"/>
    <p:sldLayoutId id="2147483674" r:id="rId27"/>
    <p:sldLayoutId id="2147483682" r:id="rId28"/>
    <p:sldLayoutId id="2147483684" r:id="rId29"/>
    <p:sldLayoutId id="2147483690" r:id="rId30"/>
    <p:sldLayoutId id="2147483691" r:id="rId31"/>
    <p:sldLayoutId id="2147483668" r:id="rId32"/>
    <p:sldLayoutId id="2147483675" r:id="rId33"/>
    <p:sldLayoutId id="2147483676" r:id="rId34"/>
    <p:sldLayoutId id="2147483667" r:id="rId35"/>
    <p:sldLayoutId id="2147483661" r:id="rId36"/>
    <p:sldLayoutId id="2147483687" r:id="rId37"/>
    <p:sldLayoutId id="2147483659" r:id="rId38"/>
    <p:sldLayoutId id="2147483697" r:id="rId39"/>
    <p:sldLayoutId id="2147483698" r:id="rId4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3"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image" Target="../media/image46.jpeg"/><Relationship Id="rId3" Type="http://schemas.openxmlformats.org/officeDocument/2006/relationships/image" Target="../media/image36.png"/><Relationship Id="rId7" Type="http://schemas.openxmlformats.org/officeDocument/2006/relationships/image" Target="../media/image40.jpeg"/><Relationship Id="rId12"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39.jpeg"/><Relationship Id="rId11" Type="http://schemas.openxmlformats.org/officeDocument/2006/relationships/image" Target="../media/image44.jpeg"/><Relationship Id="rId5" Type="http://schemas.openxmlformats.org/officeDocument/2006/relationships/image" Target="../media/image38.jpeg"/><Relationship Id="rId10" Type="http://schemas.openxmlformats.org/officeDocument/2006/relationships/image" Target="../media/image43.jpeg"/><Relationship Id="rId4" Type="http://schemas.openxmlformats.org/officeDocument/2006/relationships/image" Target="../media/image37.png"/><Relationship Id="rId9" Type="http://schemas.openxmlformats.org/officeDocument/2006/relationships/image" Target="../media/image42.jpeg"/><Relationship Id="rId14" Type="http://schemas.openxmlformats.org/officeDocument/2006/relationships/image" Target="../media/image47.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16.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png"/><Relationship Id="rId7" Type="http://schemas.openxmlformats.org/officeDocument/2006/relationships/image" Target="../media/image40.jpeg"/><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image" Target="../media/image39.jpeg"/><Relationship Id="rId11" Type="http://schemas.openxmlformats.org/officeDocument/2006/relationships/image" Target="../media/image44.jpeg"/><Relationship Id="rId5" Type="http://schemas.openxmlformats.org/officeDocument/2006/relationships/image" Target="../media/image38.jpeg"/><Relationship Id="rId10" Type="http://schemas.openxmlformats.org/officeDocument/2006/relationships/image" Target="../media/image43.jpeg"/><Relationship Id="rId4" Type="http://schemas.openxmlformats.org/officeDocument/2006/relationships/image" Target="../media/image37.png"/><Relationship Id="rId9" Type="http://schemas.openxmlformats.org/officeDocument/2006/relationships/image" Target="../media/image42.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image" Target="../media/image58.tiff"/><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1.xml"/><Relationship Id="rId6" Type="http://schemas.openxmlformats.org/officeDocument/2006/relationships/hyperlink" Target="https://github.com/oracle/pgql-lang" TargetMode="External"/><Relationship Id="rId5" Type="http://schemas.openxmlformats.org/officeDocument/2006/relationships/image" Target="../media/image67.png"/><Relationship Id="rId4" Type="http://schemas.openxmlformats.org/officeDocument/2006/relationships/hyperlink" Target="http://pgql-lang.org/spec/1.1/"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docs.oracle.com/javase/7/docs/api/java/util/regex/Pattern.html" TargetMode="Externa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5.png"/><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5.png"/><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2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3.png"/><Relationship Id="rId1" Type="http://schemas.openxmlformats.org/officeDocument/2006/relationships/slideLayout" Target="../slideLayouts/slideLayout15.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68.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tiff"/><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2" Type="http://schemas.openxmlformats.org/officeDocument/2006/relationships/notesSlide" Target="../notesSlides/notesSlide24.xml"/><Relationship Id="rId1" Type="http://schemas.openxmlformats.org/officeDocument/2006/relationships/slideLayout" Target="../slideLayouts/slideLayout20.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jpeg"/><Relationship Id="rId9" Type="http://schemas.openxmlformats.org/officeDocument/2006/relationships/image" Target="../media/image83.jpeg"/><Relationship Id="rId14" Type="http://schemas.openxmlformats.org/officeDocument/2006/relationships/image" Target="../media/image88.tiff"/></Relationships>
</file>

<file path=ppt/slides/_rels/slide6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93.gif"/><Relationship Id="rId2" Type="http://schemas.openxmlformats.org/officeDocument/2006/relationships/image" Target="../media/image92.gif"/><Relationship Id="rId1" Type="http://schemas.openxmlformats.org/officeDocument/2006/relationships/slideLayout" Target="../slideLayouts/slideLayout6.xml"/><Relationship Id="rId4" Type="http://schemas.openxmlformats.org/officeDocument/2006/relationships/image" Target="../media/image94.gif"/></Relationships>
</file>

<file path=ppt/slides/_rels/slide72.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9.xml"/><Relationship Id="rId1" Type="http://schemas.openxmlformats.org/officeDocument/2006/relationships/slideLayout" Target="../slideLayouts/slideLayout17.xml"/><Relationship Id="rId5" Type="http://schemas.openxmlformats.org/officeDocument/2006/relationships/image" Target="../media/image100.png"/><Relationship Id="rId4" Type="http://schemas.openxmlformats.org/officeDocument/2006/relationships/image" Target="../media/image99.png"/></Relationships>
</file>

<file path=ppt/slides/_rels/slide77.xml.rels><?xml version="1.0" encoding="UTF-8" standalone="yes"?>
<Relationships xmlns="http://schemas.openxmlformats.org/package/2006/relationships"><Relationship Id="rId3" Type="http://schemas.openxmlformats.org/officeDocument/2006/relationships/image" Target="../media/image101.tiff"/><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image" Target="../media/image102.tiff"/><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104.tiff"/><Relationship Id="rId2" Type="http://schemas.openxmlformats.org/officeDocument/2006/relationships/image" Target="../media/image103.tiff"/><Relationship Id="rId1" Type="http://schemas.openxmlformats.org/officeDocument/2006/relationships/slideLayout" Target="../slideLayouts/slideLayout6.xml"/><Relationship Id="rId4" Type="http://schemas.openxmlformats.org/officeDocument/2006/relationships/image" Target="../media/image105.tiff"/></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17.png"/><Relationship Id="rId21" Type="http://schemas.openxmlformats.org/officeDocument/2006/relationships/image" Target="../media/image35.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notesSlide" Target="../notesSlides/notesSlide4.xml"/><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slideLayout" Target="../slideLayouts/slideLayout21.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19" Type="http://schemas.openxmlformats.org/officeDocument/2006/relationships/image" Target="../media/image33.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5426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spc="-1" dirty="0">
                <a:solidFill>
                  <a:srgbClr val="5F5F5F"/>
                </a:solidFill>
                <a:uFill>
                  <a:solidFill>
                    <a:srgbClr val="FFFFFF"/>
                  </a:solidFill>
                </a:uFill>
              </a:rPr>
              <a:t>“</a:t>
            </a:r>
            <a:r>
              <a:rPr lang="en-US" sz="3200" dirty="0"/>
              <a:t>The Mission of Oracle Labs is straightforward: </a:t>
            </a:r>
            <a:br>
              <a:rPr lang="en-US" sz="3200" dirty="0"/>
            </a:br>
            <a:br>
              <a:rPr lang="en-US" sz="3200" dirty="0"/>
            </a:br>
            <a:r>
              <a:rPr lang="en-US" sz="3200" b="1" dirty="0"/>
              <a:t>Identify</a:t>
            </a:r>
            <a:r>
              <a:rPr lang="en-US" sz="3200" dirty="0"/>
              <a:t>, </a:t>
            </a:r>
            <a:r>
              <a:rPr lang="en-US" sz="3200" b="1" dirty="0"/>
              <a:t>explore</a:t>
            </a:r>
            <a:r>
              <a:rPr lang="en-US" sz="3200" dirty="0"/>
              <a:t>, and </a:t>
            </a:r>
            <a:r>
              <a:rPr lang="en-US" sz="3200" b="1" dirty="0"/>
              <a:t>transfer</a:t>
            </a:r>
            <a:r>
              <a:rPr lang="en-US" sz="3200" dirty="0"/>
              <a:t> </a:t>
            </a:r>
            <a:r>
              <a:rPr lang="en-US" sz="3200" i="1" dirty="0"/>
              <a:t>new technologies that have the potential to substantially improve Oracle's business</a:t>
            </a:r>
            <a:r>
              <a:rPr lang="en-US" sz="3200" dirty="0"/>
              <a:t>.”</a:t>
            </a:r>
          </a:p>
        </p:txBody>
      </p:sp>
      <p:sp>
        <p:nvSpPr>
          <p:cNvPr id="3" name="Text Placeholder 2"/>
          <p:cNvSpPr>
            <a:spLocks noGrp="1"/>
          </p:cNvSpPr>
          <p:nvPr>
            <p:ph type="body" sz="half" idx="2"/>
          </p:nvPr>
        </p:nvSpPr>
        <p:spPr/>
        <p:txBody>
          <a:bodyPr/>
          <a:lstStyle/>
          <a:p>
            <a:r>
              <a:rPr lang="en-US" dirty="0"/>
              <a:t>Oracle Labs mission statement</a:t>
            </a:r>
          </a:p>
        </p:txBody>
      </p:sp>
      <p:sp>
        <p:nvSpPr>
          <p:cNvPr id="5" name="Slide Number Placeholder 4"/>
          <p:cNvSpPr>
            <a:spLocks noGrp="1"/>
          </p:cNvSpPr>
          <p:nvPr>
            <p:ph type="sldNum" sz="quarter" idx="12"/>
          </p:nvPr>
        </p:nvSpPr>
        <p:spPr/>
        <p:txBody>
          <a:bodyPr/>
          <a:lstStyle/>
          <a:p>
            <a:fld id="{C51EAA63-D034-42AE-91FA-B13B9518C7BE}" type="slidenum">
              <a:rPr lang="uk-UA" smtClean="0"/>
              <a:t>10</a:t>
            </a:fld>
            <a:endParaRPr lang="uk-UA"/>
          </a:p>
        </p:txBody>
      </p:sp>
      <p:pic>
        <p:nvPicPr>
          <p:cNvPr id="8" name="Picture 2"/>
          <p:cNvPicPr>
            <a:picLocks noGrp="1"/>
          </p:cNvPicPr>
          <p:nvPr>
            <p:ph type="pic" sz="quarter" idx="14"/>
          </p:nvPr>
        </p:nvPicPr>
        <p:blipFill rotWithShape="1">
          <a:blip r:embed="rId2"/>
          <a:srcRect l="1534" t="1" r="396" b="621"/>
          <a:stretch/>
        </p:blipFill>
        <p:spPr>
          <a:xfrm>
            <a:off x="571500" y="1905000"/>
            <a:ext cx="2154872" cy="2032000"/>
          </a:xfrm>
          <a:prstGeom prst="rect">
            <a:avLst/>
          </a:prstGeom>
          <a:ln>
            <a:noFill/>
          </a:ln>
        </p:spPr>
      </p:pic>
    </p:spTree>
    <p:extLst>
      <p:ext uri="{BB962C8B-B14F-4D97-AF65-F5344CB8AC3E}">
        <p14:creationId xmlns:p14="http://schemas.microsoft.com/office/powerpoint/2010/main" val="2074514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Graph AnalytiX</a:t>
            </a:r>
          </a:p>
        </p:txBody>
      </p:sp>
      <p:sp>
        <p:nvSpPr>
          <p:cNvPr id="3" name="Text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t>11</a:t>
            </a:fld>
            <a:endParaRPr lang="uk-UA"/>
          </a:p>
        </p:txBody>
      </p:sp>
      <p:grpSp>
        <p:nvGrpSpPr>
          <p:cNvPr id="162" name="Group 161"/>
          <p:cNvGrpSpPr/>
          <p:nvPr/>
        </p:nvGrpSpPr>
        <p:grpSpPr>
          <a:xfrm flipV="1">
            <a:off x="6969850" y="2061251"/>
            <a:ext cx="4687163" cy="3101146"/>
            <a:chOff x="2603030" y="1524000"/>
            <a:chExt cx="4687163" cy="3101146"/>
          </a:xfrm>
        </p:grpSpPr>
        <p:grpSp>
          <p:nvGrpSpPr>
            <p:cNvPr id="163" name="Group 162"/>
            <p:cNvGrpSpPr/>
            <p:nvPr/>
          </p:nvGrpSpPr>
          <p:grpSpPr>
            <a:xfrm>
              <a:off x="2603030" y="1524000"/>
              <a:ext cx="4687163" cy="3086351"/>
              <a:chOff x="6730530" y="476891"/>
              <a:chExt cx="4687163" cy="3086351"/>
            </a:xfrm>
          </p:grpSpPr>
          <p:grpSp>
            <p:nvGrpSpPr>
              <p:cNvPr id="172" name="Group 26"/>
              <p:cNvGrpSpPr/>
              <p:nvPr/>
            </p:nvGrpSpPr>
            <p:grpSpPr>
              <a:xfrm>
                <a:off x="6730530" y="476891"/>
                <a:ext cx="4687163" cy="3086351"/>
                <a:chOff x="6781800" y="1226941"/>
                <a:chExt cx="1524001" cy="1059059"/>
              </a:xfrm>
            </p:grpSpPr>
            <p:sp>
              <p:nvSpPr>
                <p:cNvPr id="186" name="Oval 185"/>
                <p:cNvSpPr/>
                <p:nvPr/>
              </p:nvSpPr>
              <p:spPr>
                <a:xfrm>
                  <a:off x="6781800" y="1535159"/>
                  <a:ext cx="152400" cy="152400"/>
                </a:xfrm>
                <a:prstGeom prst="ellipse">
                  <a:avLst/>
                </a:prstGeom>
                <a:solidFill>
                  <a:schemeClr val="accent1"/>
                </a:solidFill>
                <a:ln w="952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algn="ctr">
                    <a:lnSpc>
                      <a:spcPct val="90000"/>
                    </a:lnSpc>
                  </a:pPr>
                  <a:endParaRPr lang="en-US" sz="2398">
                    <a:solidFill>
                      <a:srgbClr val="FFFFFF"/>
                    </a:solidFill>
                  </a:endParaRPr>
                </a:p>
              </p:txBody>
            </p:sp>
            <p:sp>
              <p:nvSpPr>
                <p:cNvPr id="187" name="Oval 186"/>
                <p:cNvSpPr/>
                <p:nvPr/>
              </p:nvSpPr>
              <p:spPr>
                <a:xfrm>
                  <a:off x="7086600" y="1752600"/>
                  <a:ext cx="152400" cy="152400"/>
                </a:xfrm>
                <a:prstGeom prst="ellipse">
                  <a:avLst/>
                </a:prstGeom>
                <a:solidFill>
                  <a:schemeClr val="accent1"/>
                </a:solidFill>
                <a:ln w="952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algn="ctr">
                    <a:lnSpc>
                      <a:spcPct val="90000"/>
                    </a:lnSpc>
                  </a:pPr>
                  <a:endParaRPr lang="en-US" sz="2398">
                    <a:solidFill>
                      <a:srgbClr val="FFFFFF"/>
                    </a:solidFill>
                  </a:endParaRPr>
                </a:p>
              </p:txBody>
            </p:sp>
            <p:sp>
              <p:nvSpPr>
                <p:cNvPr id="188" name="Oval 187"/>
                <p:cNvSpPr/>
                <p:nvPr/>
              </p:nvSpPr>
              <p:spPr>
                <a:xfrm>
                  <a:off x="7167267" y="1271797"/>
                  <a:ext cx="152400" cy="152400"/>
                </a:xfrm>
                <a:prstGeom prst="ellipse">
                  <a:avLst/>
                </a:prstGeom>
                <a:solidFill>
                  <a:schemeClr val="accent1"/>
                </a:solidFill>
                <a:ln w="952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algn="ctr">
                    <a:lnSpc>
                      <a:spcPct val="90000"/>
                    </a:lnSpc>
                  </a:pPr>
                  <a:endParaRPr lang="en-US" sz="2398">
                    <a:solidFill>
                      <a:srgbClr val="FFFFFF"/>
                    </a:solidFill>
                  </a:endParaRPr>
                </a:p>
              </p:txBody>
            </p:sp>
            <p:sp>
              <p:nvSpPr>
                <p:cNvPr id="189" name="Oval 188"/>
                <p:cNvSpPr/>
                <p:nvPr/>
              </p:nvSpPr>
              <p:spPr>
                <a:xfrm>
                  <a:off x="7472931" y="1557036"/>
                  <a:ext cx="152400" cy="152400"/>
                </a:xfrm>
                <a:prstGeom prst="ellipse">
                  <a:avLst/>
                </a:prstGeom>
                <a:solidFill>
                  <a:schemeClr val="accent1"/>
                </a:solidFill>
                <a:ln w="952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algn="ctr">
                    <a:lnSpc>
                      <a:spcPct val="90000"/>
                    </a:lnSpc>
                  </a:pPr>
                  <a:endParaRPr lang="en-US" sz="2398">
                    <a:solidFill>
                      <a:srgbClr val="FFFFFF"/>
                    </a:solidFill>
                  </a:endParaRPr>
                </a:p>
              </p:txBody>
            </p:sp>
            <p:sp>
              <p:nvSpPr>
                <p:cNvPr id="190" name="Oval 189"/>
                <p:cNvSpPr/>
                <p:nvPr/>
              </p:nvSpPr>
              <p:spPr>
                <a:xfrm>
                  <a:off x="7875572" y="1532042"/>
                  <a:ext cx="152400" cy="152400"/>
                </a:xfrm>
                <a:prstGeom prst="ellipse">
                  <a:avLst/>
                </a:prstGeom>
                <a:solidFill>
                  <a:schemeClr val="accent1"/>
                </a:solidFill>
                <a:ln w="952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algn="ctr">
                    <a:lnSpc>
                      <a:spcPct val="90000"/>
                    </a:lnSpc>
                  </a:pPr>
                  <a:endParaRPr lang="en-US" sz="2398">
                    <a:solidFill>
                      <a:srgbClr val="FFFFFF"/>
                    </a:solidFill>
                  </a:endParaRPr>
                </a:p>
              </p:txBody>
            </p:sp>
            <p:sp>
              <p:nvSpPr>
                <p:cNvPr id="191" name="Oval 190"/>
                <p:cNvSpPr/>
                <p:nvPr/>
              </p:nvSpPr>
              <p:spPr>
                <a:xfrm>
                  <a:off x="7239000" y="2133600"/>
                  <a:ext cx="152400" cy="152400"/>
                </a:xfrm>
                <a:prstGeom prst="ellipse">
                  <a:avLst/>
                </a:prstGeom>
                <a:solidFill>
                  <a:schemeClr val="accent4">
                    <a:lumMod val="60000"/>
                    <a:lumOff val="40000"/>
                  </a:schemeClr>
                </a:solidFill>
                <a:ln w="952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algn="ctr">
                    <a:lnSpc>
                      <a:spcPct val="90000"/>
                    </a:lnSpc>
                  </a:pPr>
                  <a:endParaRPr lang="en-US" sz="2398">
                    <a:solidFill>
                      <a:srgbClr val="FFFFFF"/>
                    </a:solidFill>
                  </a:endParaRPr>
                </a:p>
              </p:txBody>
            </p:sp>
            <p:sp>
              <p:nvSpPr>
                <p:cNvPr id="192" name="Oval 191"/>
                <p:cNvSpPr/>
                <p:nvPr/>
              </p:nvSpPr>
              <p:spPr>
                <a:xfrm>
                  <a:off x="7156101" y="1546707"/>
                  <a:ext cx="152400" cy="152400"/>
                </a:xfrm>
                <a:prstGeom prst="ellipse">
                  <a:avLst/>
                </a:prstGeom>
                <a:solidFill>
                  <a:schemeClr val="accent4"/>
                </a:solidFill>
                <a:ln w="952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algn="ctr">
                    <a:lnSpc>
                      <a:spcPct val="90000"/>
                    </a:lnSpc>
                  </a:pPr>
                  <a:endParaRPr lang="en-US" sz="2398">
                    <a:solidFill>
                      <a:srgbClr val="FFFFFF"/>
                    </a:solidFill>
                  </a:endParaRPr>
                </a:p>
              </p:txBody>
            </p:sp>
            <p:sp>
              <p:nvSpPr>
                <p:cNvPr id="193" name="Oval 192"/>
                <p:cNvSpPr/>
                <p:nvPr/>
              </p:nvSpPr>
              <p:spPr>
                <a:xfrm>
                  <a:off x="7698411" y="1226941"/>
                  <a:ext cx="152400" cy="152400"/>
                </a:xfrm>
                <a:prstGeom prst="ellipse">
                  <a:avLst/>
                </a:prstGeom>
                <a:solidFill>
                  <a:schemeClr val="accent4"/>
                </a:solidFill>
                <a:ln w="952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algn="ctr">
                    <a:lnSpc>
                      <a:spcPct val="90000"/>
                    </a:lnSpc>
                  </a:pPr>
                  <a:endParaRPr lang="en-US" sz="2398">
                    <a:solidFill>
                      <a:srgbClr val="FFFFFF"/>
                    </a:solidFill>
                  </a:endParaRPr>
                </a:p>
              </p:txBody>
            </p:sp>
            <p:sp>
              <p:nvSpPr>
                <p:cNvPr id="194" name="Oval 193"/>
                <p:cNvSpPr/>
                <p:nvPr/>
              </p:nvSpPr>
              <p:spPr>
                <a:xfrm>
                  <a:off x="8001000" y="1752600"/>
                  <a:ext cx="152400" cy="152400"/>
                </a:xfrm>
                <a:prstGeom prst="ellipse">
                  <a:avLst/>
                </a:prstGeom>
                <a:solidFill>
                  <a:schemeClr val="accent4"/>
                </a:solidFill>
                <a:ln w="952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algn="ctr">
                    <a:lnSpc>
                      <a:spcPct val="90000"/>
                    </a:lnSpc>
                  </a:pPr>
                  <a:endParaRPr lang="en-US" sz="2398">
                    <a:solidFill>
                      <a:srgbClr val="FFFFFF"/>
                    </a:solidFill>
                  </a:endParaRPr>
                </a:p>
              </p:txBody>
            </p:sp>
            <p:sp>
              <p:nvSpPr>
                <p:cNvPr id="195" name="Oval 194"/>
                <p:cNvSpPr/>
                <p:nvPr/>
              </p:nvSpPr>
              <p:spPr>
                <a:xfrm>
                  <a:off x="8153400" y="2122440"/>
                  <a:ext cx="152401" cy="152400"/>
                </a:xfrm>
                <a:prstGeom prst="ellipse">
                  <a:avLst/>
                </a:prstGeom>
                <a:solidFill>
                  <a:schemeClr val="accent4"/>
                </a:solidFill>
                <a:ln w="952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algn="ctr">
                    <a:lnSpc>
                      <a:spcPct val="90000"/>
                    </a:lnSpc>
                  </a:pPr>
                  <a:endParaRPr lang="en-US" sz="2398">
                    <a:solidFill>
                      <a:srgbClr val="FFFFFF"/>
                    </a:solidFill>
                  </a:endParaRPr>
                </a:p>
              </p:txBody>
            </p:sp>
            <p:sp>
              <p:nvSpPr>
                <p:cNvPr id="197" name="Oval 196"/>
                <p:cNvSpPr/>
                <p:nvPr/>
              </p:nvSpPr>
              <p:spPr>
                <a:xfrm>
                  <a:off x="6845740" y="1277738"/>
                  <a:ext cx="152400" cy="152400"/>
                </a:xfrm>
                <a:prstGeom prst="ellipse">
                  <a:avLst/>
                </a:prstGeom>
                <a:solidFill>
                  <a:schemeClr val="accent4"/>
                </a:solidFill>
                <a:ln w="952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algn="ctr">
                    <a:lnSpc>
                      <a:spcPct val="90000"/>
                    </a:lnSpc>
                  </a:pPr>
                  <a:endParaRPr lang="en-US" sz="2398">
                    <a:solidFill>
                      <a:srgbClr val="FFFFFF"/>
                    </a:solidFill>
                  </a:endParaRPr>
                </a:p>
              </p:txBody>
            </p:sp>
          </p:grpSp>
          <p:grpSp>
            <p:nvGrpSpPr>
              <p:cNvPr id="173" name="Group 172"/>
              <p:cNvGrpSpPr/>
              <p:nvPr/>
            </p:nvGrpSpPr>
            <p:grpSpPr>
              <a:xfrm>
                <a:off x="6964895" y="698957"/>
                <a:ext cx="4218447" cy="2478649"/>
                <a:chOff x="6964895" y="698957"/>
                <a:chExt cx="4218447" cy="2478649"/>
              </a:xfrm>
            </p:grpSpPr>
            <p:cxnSp>
              <p:nvCxnSpPr>
                <p:cNvPr id="174" name="Straight Arrow Connector 173"/>
                <p:cNvCxnSpPr/>
                <p:nvPr/>
              </p:nvCxnSpPr>
              <p:spPr>
                <a:xfrm flipH="1" flipV="1">
                  <a:off x="8068043" y="2387876"/>
                  <a:ext cx="304493" cy="721028"/>
                </a:xfrm>
                <a:prstGeom prst="straightConnector1">
                  <a:avLst/>
                </a:prstGeom>
                <a:ln w="9525">
                  <a:solidFill>
                    <a:schemeClr val="accent1"/>
                  </a:solidFill>
                  <a:miter lim="800000"/>
                  <a:tailEnd type="arrow" w="sm" len="sm"/>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p:nvPr/>
              </p:nvCxnSpPr>
              <p:spPr>
                <a:xfrm flipH="1">
                  <a:off x="7199253" y="1473807"/>
                  <a:ext cx="751113" cy="123370"/>
                </a:xfrm>
                <a:prstGeom prst="straightConnector1">
                  <a:avLst/>
                </a:prstGeom>
                <a:ln w="9525">
                  <a:solidFill>
                    <a:schemeClr val="accent1"/>
                  </a:solidFill>
                  <a:miter lim="800000"/>
                  <a:tailEnd type="arrow" w="sm" len="sm"/>
                </a:ln>
              </p:spPr>
              <p:style>
                <a:lnRef idx="1">
                  <a:schemeClr val="accent1"/>
                </a:lnRef>
                <a:fillRef idx="0">
                  <a:schemeClr val="accent1"/>
                </a:fillRef>
                <a:effectRef idx="0">
                  <a:schemeClr val="accent1"/>
                </a:effectRef>
                <a:fontRef idx="minor">
                  <a:schemeClr val="tx1"/>
                </a:fontRef>
              </p:style>
            </p:cxnSp>
            <p:cxnSp>
              <p:nvCxnSpPr>
                <p:cNvPr id="176" name="Straight Arrow Connector 175"/>
                <p:cNvCxnSpPr/>
                <p:nvPr/>
              </p:nvCxnSpPr>
              <p:spPr>
                <a:xfrm flipH="1" flipV="1">
                  <a:off x="10714624" y="2452917"/>
                  <a:ext cx="468718" cy="633673"/>
                </a:xfrm>
                <a:prstGeom prst="straightConnector1">
                  <a:avLst/>
                </a:prstGeom>
                <a:ln w="9525">
                  <a:solidFill>
                    <a:schemeClr val="accent1"/>
                  </a:solidFill>
                  <a:miter lim="800000"/>
                  <a:tailEnd type="arrow" w="sm" len="sm"/>
                </a:ln>
              </p:spPr>
              <p:style>
                <a:lnRef idx="1">
                  <a:schemeClr val="accent1"/>
                </a:lnRef>
                <a:fillRef idx="0">
                  <a:schemeClr val="accent1"/>
                </a:fillRef>
                <a:effectRef idx="0">
                  <a:schemeClr val="accent1"/>
                </a:effectRef>
                <a:fontRef idx="minor">
                  <a:schemeClr val="tx1"/>
                </a:fontRef>
              </p:style>
            </p:cxnSp>
            <p:cxnSp>
              <p:nvCxnSpPr>
                <p:cNvPr id="177" name="Straight Arrow Connector 176"/>
                <p:cNvCxnSpPr/>
                <p:nvPr/>
              </p:nvCxnSpPr>
              <p:spPr>
                <a:xfrm flipH="1" flipV="1">
                  <a:off x="10494578" y="1745118"/>
                  <a:ext cx="54330" cy="328710"/>
                </a:xfrm>
                <a:prstGeom prst="straightConnector1">
                  <a:avLst/>
                </a:prstGeom>
                <a:ln w="9525">
                  <a:solidFill>
                    <a:schemeClr val="accent1"/>
                  </a:solidFill>
                  <a:miter lim="800000"/>
                  <a:tailEnd type="arrow" w="sm" len="sm"/>
                </a:ln>
              </p:spPr>
              <p:style>
                <a:lnRef idx="1">
                  <a:schemeClr val="accent1"/>
                </a:lnRef>
                <a:fillRef idx="0">
                  <a:schemeClr val="accent1"/>
                </a:fillRef>
                <a:effectRef idx="0">
                  <a:schemeClr val="accent1"/>
                </a:effectRef>
                <a:fontRef idx="minor">
                  <a:schemeClr val="tx1"/>
                </a:fontRef>
              </p:style>
            </p:cxnSp>
            <p:cxnSp>
              <p:nvCxnSpPr>
                <p:cNvPr id="178" name="Straight Arrow Connector 177"/>
                <p:cNvCxnSpPr/>
                <p:nvPr/>
              </p:nvCxnSpPr>
              <p:spPr>
                <a:xfrm>
                  <a:off x="10018349" y="698957"/>
                  <a:ext cx="144797" cy="732113"/>
                </a:xfrm>
                <a:prstGeom prst="straightConnector1">
                  <a:avLst/>
                </a:prstGeom>
                <a:ln w="9525">
                  <a:solidFill>
                    <a:schemeClr val="accent1"/>
                  </a:solidFill>
                  <a:miter lim="800000"/>
                  <a:tailEnd type="arrow" w="sm" len="sm"/>
                </a:ln>
              </p:spPr>
              <p:style>
                <a:lnRef idx="1">
                  <a:schemeClr val="accent1"/>
                </a:lnRef>
                <a:fillRef idx="0">
                  <a:schemeClr val="accent1"/>
                </a:fillRef>
                <a:effectRef idx="0">
                  <a:schemeClr val="accent1"/>
                </a:effectRef>
                <a:fontRef idx="minor">
                  <a:schemeClr val="tx1"/>
                </a:fontRef>
              </p:style>
            </p:cxnSp>
            <p:cxnSp>
              <p:nvCxnSpPr>
                <p:cNvPr id="179" name="Straight Arrow Connector 178"/>
                <p:cNvCxnSpPr/>
                <p:nvPr/>
              </p:nvCxnSpPr>
              <p:spPr>
                <a:xfrm flipH="1">
                  <a:off x="9256229" y="921022"/>
                  <a:ext cx="527762" cy="582886"/>
                </a:xfrm>
                <a:prstGeom prst="straightConnector1">
                  <a:avLst/>
                </a:prstGeom>
                <a:ln w="9525">
                  <a:solidFill>
                    <a:schemeClr val="accent1"/>
                  </a:solidFill>
                  <a:miter lim="800000"/>
                  <a:tailEnd type="arrow" w="sm" len="sm"/>
                </a:ln>
              </p:spPr>
              <p:style>
                <a:lnRef idx="1">
                  <a:schemeClr val="accent1"/>
                </a:lnRef>
                <a:fillRef idx="0">
                  <a:schemeClr val="accent1"/>
                </a:fillRef>
                <a:effectRef idx="0">
                  <a:schemeClr val="accent1"/>
                </a:effectRef>
                <a:fontRef idx="minor">
                  <a:schemeClr val="tx1"/>
                </a:fontRef>
              </p:style>
            </p:cxnSp>
            <p:cxnSp>
              <p:nvCxnSpPr>
                <p:cNvPr id="180" name="Straight Arrow Connector 179"/>
                <p:cNvCxnSpPr/>
                <p:nvPr/>
              </p:nvCxnSpPr>
              <p:spPr>
                <a:xfrm flipH="1">
                  <a:off x="8384782" y="698957"/>
                  <a:ext cx="1164851" cy="130721"/>
                </a:xfrm>
                <a:prstGeom prst="straightConnector1">
                  <a:avLst/>
                </a:prstGeom>
                <a:ln w="9525">
                  <a:solidFill>
                    <a:schemeClr val="accent1"/>
                  </a:solidFill>
                  <a:miter lim="800000"/>
                  <a:tailEnd type="arrow" w="sm" len="sm"/>
                </a:ln>
              </p:spPr>
              <p:style>
                <a:lnRef idx="1">
                  <a:schemeClr val="accent1"/>
                </a:lnRef>
                <a:fillRef idx="0">
                  <a:schemeClr val="accent1"/>
                </a:fillRef>
                <a:effectRef idx="0">
                  <a:schemeClr val="accent1"/>
                </a:effectRef>
                <a:fontRef idx="minor">
                  <a:schemeClr val="tx1"/>
                </a:fontRef>
              </p:style>
            </p:cxnSp>
            <p:cxnSp>
              <p:nvCxnSpPr>
                <p:cNvPr id="181" name="Straight Arrow Connector 180"/>
                <p:cNvCxnSpPr/>
                <p:nvPr/>
              </p:nvCxnSpPr>
              <p:spPr>
                <a:xfrm flipV="1">
                  <a:off x="8116082" y="1051743"/>
                  <a:ext cx="34342" cy="357023"/>
                </a:xfrm>
                <a:prstGeom prst="straightConnector1">
                  <a:avLst/>
                </a:prstGeom>
                <a:ln w="9525">
                  <a:solidFill>
                    <a:schemeClr val="accent1"/>
                  </a:solidFill>
                  <a:miter lim="800000"/>
                  <a:tailEnd type="arrow" w="sm" len="sm"/>
                </a:ln>
              </p:spPr>
              <p:style>
                <a:lnRef idx="1">
                  <a:schemeClr val="accent1"/>
                </a:lnRef>
                <a:fillRef idx="0">
                  <a:schemeClr val="accent1"/>
                </a:fillRef>
                <a:effectRef idx="0">
                  <a:schemeClr val="accent1"/>
                </a:effectRef>
                <a:fontRef idx="minor">
                  <a:schemeClr val="tx1"/>
                </a:fontRef>
              </p:style>
            </p:cxnSp>
            <p:cxnSp>
              <p:nvCxnSpPr>
                <p:cNvPr id="182" name="Straight Arrow Connector 181"/>
                <p:cNvCxnSpPr/>
                <p:nvPr/>
              </p:nvCxnSpPr>
              <p:spPr>
                <a:xfrm flipV="1">
                  <a:off x="7395904" y="829678"/>
                  <a:ext cx="520162" cy="17313"/>
                </a:xfrm>
                <a:prstGeom prst="straightConnector1">
                  <a:avLst/>
                </a:prstGeom>
                <a:ln w="9525">
                  <a:solidFill>
                    <a:schemeClr val="accent1"/>
                  </a:solidFill>
                  <a:miter lim="800000"/>
                  <a:tailEnd type="arrow" w="sm" len="sm"/>
                </a:ln>
              </p:spPr>
              <p:style>
                <a:lnRef idx="1">
                  <a:schemeClr val="accent1"/>
                </a:lnRef>
                <a:fillRef idx="0">
                  <a:schemeClr val="accent1"/>
                </a:fillRef>
                <a:effectRef idx="0">
                  <a:schemeClr val="accent1"/>
                </a:effectRef>
                <a:fontRef idx="minor">
                  <a:schemeClr val="tx1"/>
                </a:fontRef>
              </p:style>
            </p:cxnSp>
            <p:cxnSp>
              <p:nvCxnSpPr>
                <p:cNvPr id="183" name="Straight Arrow Connector 182"/>
                <p:cNvCxnSpPr/>
                <p:nvPr/>
              </p:nvCxnSpPr>
              <p:spPr>
                <a:xfrm flipH="1">
                  <a:off x="6964895" y="1069056"/>
                  <a:ext cx="196651" cy="306056"/>
                </a:xfrm>
                <a:prstGeom prst="straightConnector1">
                  <a:avLst/>
                </a:prstGeom>
                <a:ln w="9525">
                  <a:solidFill>
                    <a:schemeClr val="accent1"/>
                  </a:solidFill>
                  <a:miter lim="800000"/>
                  <a:tailEnd type="arrow" w="sm" len="sm"/>
                </a:ln>
              </p:spPr>
              <p:style>
                <a:lnRef idx="1">
                  <a:schemeClr val="accent1"/>
                </a:lnRef>
                <a:fillRef idx="0">
                  <a:schemeClr val="accent1"/>
                </a:fillRef>
                <a:effectRef idx="0">
                  <a:schemeClr val="accent1"/>
                </a:effectRef>
                <a:fontRef idx="minor">
                  <a:schemeClr val="tx1"/>
                </a:fontRef>
              </p:style>
            </p:cxnSp>
            <p:cxnSp>
              <p:nvCxnSpPr>
                <p:cNvPr id="185" name="Straight Arrow Connector 184"/>
                <p:cNvCxnSpPr/>
                <p:nvPr/>
              </p:nvCxnSpPr>
              <p:spPr>
                <a:xfrm flipH="1">
                  <a:off x="10194015" y="2387876"/>
                  <a:ext cx="354893" cy="789730"/>
                </a:xfrm>
                <a:prstGeom prst="straightConnector1">
                  <a:avLst/>
                </a:prstGeom>
                <a:ln w="9525">
                  <a:solidFill>
                    <a:schemeClr val="accent1"/>
                  </a:solidFill>
                  <a:miter lim="800000"/>
                  <a:tailEnd type="arrow" w="sm" len="sm"/>
                </a:ln>
              </p:spPr>
              <p:style>
                <a:lnRef idx="1">
                  <a:schemeClr val="accent1"/>
                </a:lnRef>
                <a:fillRef idx="0">
                  <a:schemeClr val="accent1"/>
                </a:fillRef>
                <a:effectRef idx="0">
                  <a:schemeClr val="accent1"/>
                </a:effectRef>
                <a:fontRef idx="minor">
                  <a:schemeClr val="tx1"/>
                </a:fontRef>
              </p:style>
            </p:cxnSp>
          </p:grpSp>
        </p:grpSp>
        <p:grpSp>
          <p:nvGrpSpPr>
            <p:cNvPr id="164" name="Group 163"/>
            <p:cNvGrpSpPr/>
            <p:nvPr/>
          </p:nvGrpSpPr>
          <p:grpSpPr>
            <a:xfrm flipV="1">
              <a:off x="4009611" y="4156016"/>
              <a:ext cx="2125606" cy="469130"/>
              <a:chOff x="3671560" y="2005003"/>
              <a:chExt cx="1450085" cy="320040"/>
            </a:xfrm>
          </p:grpSpPr>
          <p:sp>
            <p:nvSpPr>
              <p:cNvPr id="169" name="Oval 168"/>
              <p:cNvSpPr/>
              <p:nvPr/>
            </p:nvSpPr>
            <p:spPr>
              <a:xfrm>
                <a:off x="4801605" y="2005003"/>
                <a:ext cx="320040" cy="320040"/>
              </a:xfrm>
              <a:prstGeom prst="ellipse">
                <a:avLst/>
              </a:prstGeom>
              <a:solidFill>
                <a:schemeClr val="accent1"/>
              </a:solidFill>
              <a:ln w="952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algn="ctr">
                  <a:lnSpc>
                    <a:spcPct val="90000"/>
                  </a:lnSpc>
                </a:pPr>
                <a:endParaRPr lang="en-US" sz="3200">
                  <a:solidFill>
                    <a:srgbClr val="FFFFFF"/>
                  </a:solidFill>
                </a:endParaRPr>
              </a:p>
            </p:txBody>
          </p:sp>
          <p:sp>
            <p:nvSpPr>
              <p:cNvPr id="170" name="Oval 169"/>
              <p:cNvSpPr/>
              <p:nvPr/>
            </p:nvSpPr>
            <p:spPr>
              <a:xfrm>
                <a:off x="3671560" y="2005003"/>
                <a:ext cx="321213" cy="320040"/>
              </a:xfrm>
              <a:prstGeom prst="ellipse">
                <a:avLst/>
              </a:prstGeom>
              <a:solidFill>
                <a:schemeClr val="accent4"/>
              </a:solidFill>
              <a:ln w="952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algn="ctr">
                  <a:lnSpc>
                    <a:spcPct val="90000"/>
                  </a:lnSpc>
                </a:pPr>
                <a:endParaRPr lang="en-US" sz="3200">
                  <a:solidFill>
                    <a:srgbClr val="FFFFFF"/>
                  </a:solidFill>
                </a:endParaRPr>
              </a:p>
            </p:txBody>
          </p:sp>
        </p:grpSp>
      </p:grpSp>
    </p:spTree>
    <p:extLst>
      <p:ext uri="{BB962C8B-B14F-4D97-AF65-F5344CB8AC3E}">
        <p14:creationId xmlns:p14="http://schemas.microsoft.com/office/powerpoint/2010/main" val="840811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2"/>
          </p:nvPr>
        </p:nvSpPr>
        <p:spPr/>
        <p:txBody>
          <a:bodyPr anchor="ctr"/>
          <a:lstStyle/>
          <a:p>
            <a:r>
              <a:rPr lang="en-US" dirty="0"/>
              <a:t>Vertex: entity</a:t>
            </a:r>
          </a:p>
          <a:p>
            <a:r>
              <a:rPr lang="en-US" dirty="0"/>
              <a:t>Edge: relationship</a:t>
            </a:r>
          </a:p>
          <a:p>
            <a:pPr marL="0" indent="0">
              <a:buNone/>
            </a:pPr>
            <a:endParaRPr lang="en-US" dirty="0"/>
          </a:p>
          <a:p>
            <a:r>
              <a:rPr lang="en-US" dirty="0"/>
              <a:t>Labels: identify vertices and edges</a:t>
            </a:r>
          </a:p>
          <a:p>
            <a:r>
              <a:rPr lang="en-US" dirty="0"/>
              <a:t>Properties: describe vertices and edges</a:t>
            </a:r>
          </a:p>
        </p:txBody>
      </p:sp>
      <p:sp>
        <p:nvSpPr>
          <p:cNvPr id="4" name="Slide Number Placeholder 3"/>
          <p:cNvSpPr>
            <a:spLocks noGrp="1"/>
          </p:cNvSpPr>
          <p:nvPr>
            <p:ph type="sldNum" sz="quarter" idx="12"/>
          </p:nvPr>
        </p:nvSpPr>
        <p:spPr/>
        <p:txBody>
          <a:bodyPr/>
          <a:lstStyle/>
          <a:p>
            <a:fld id="{C51EAA63-D034-42AE-91FA-B13B9518C7BE}" type="slidenum">
              <a:rPr lang="uk-UA" smtClean="0"/>
              <a:t>12</a:t>
            </a:fld>
            <a:endParaRPr lang="uk-UA"/>
          </a:p>
        </p:txBody>
      </p:sp>
      <p:sp>
        <p:nvSpPr>
          <p:cNvPr id="80" name="Title 79"/>
          <p:cNvSpPr>
            <a:spLocks noGrp="1"/>
          </p:cNvSpPr>
          <p:nvPr>
            <p:ph type="title"/>
          </p:nvPr>
        </p:nvSpPr>
        <p:spPr/>
        <p:txBody>
          <a:bodyPr/>
          <a:lstStyle/>
          <a:p>
            <a:r>
              <a:rPr lang="en-US" dirty="0"/>
              <a:t>Data as a Graph</a:t>
            </a:r>
          </a:p>
        </p:txBody>
      </p:sp>
      <p:grpSp>
        <p:nvGrpSpPr>
          <p:cNvPr id="155" name="Group 154"/>
          <p:cNvGrpSpPr/>
          <p:nvPr/>
        </p:nvGrpSpPr>
        <p:grpSpPr>
          <a:xfrm>
            <a:off x="658812" y="1753460"/>
            <a:ext cx="4809088" cy="4418741"/>
            <a:chOff x="2603030" y="1524000"/>
            <a:chExt cx="4809088" cy="4418741"/>
          </a:xfrm>
        </p:grpSpPr>
        <p:grpSp>
          <p:nvGrpSpPr>
            <p:cNvPr id="97" name="Group 96"/>
            <p:cNvGrpSpPr/>
            <p:nvPr/>
          </p:nvGrpSpPr>
          <p:grpSpPr>
            <a:xfrm>
              <a:off x="2603030" y="1524000"/>
              <a:ext cx="4687163" cy="3752546"/>
              <a:chOff x="6730530" y="476891"/>
              <a:chExt cx="4687163" cy="3752546"/>
            </a:xfrm>
          </p:grpSpPr>
          <p:grpSp>
            <p:nvGrpSpPr>
              <p:cNvPr id="100" name="Group 26"/>
              <p:cNvGrpSpPr/>
              <p:nvPr/>
            </p:nvGrpSpPr>
            <p:grpSpPr>
              <a:xfrm>
                <a:off x="6730530" y="476891"/>
                <a:ext cx="4687163" cy="3752546"/>
                <a:chOff x="6781800" y="1226941"/>
                <a:chExt cx="1524001" cy="1287659"/>
              </a:xfrm>
            </p:grpSpPr>
            <p:sp>
              <p:nvSpPr>
                <p:cNvPr id="131" name="Oval 130"/>
                <p:cNvSpPr/>
                <p:nvPr/>
              </p:nvSpPr>
              <p:spPr>
                <a:xfrm>
                  <a:off x="6781800" y="1535159"/>
                  <a:ext cx="152400" cy="152400"/>
                </a:xfrm>
                <a:prstGeom prst="ellipse">
                  <a:avLst/>
                </a:prstGeom>
                <a:solidFill>
                  <a:schemeClr val="accent1"/>
                </a:solidFill>
                <a:ln w="952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algn="ctr">
                    <a:lnSpc>
                      <a:spcPct val="90000"/>
                    </a:lnSpc>
                  </a:pPr>
                  <a:endParaRPr lang="en-US" sz="2398">
                    <a:solidFill>
                      <a:srgbClr val="FFFFFF"/>
                    </a:solidFill>
                  </a:endParaRPr>
                </a:p>
              </p:txBody>
            </p:sp>
            <p:sp>
              <p:nvSpPr>
                <p:cNvPr id="133" name="Oval 132"/>
                <p:cNvSpPr/>
                <p:nvPr/>
              </p:nvSpPr>
              <p:spPr>
                <a:xfrm>
                  <a:off x="7086600" y="1752600"/>
                  <a:ext cx="152400" cy="152400"/>
                </a:xfrm>
                <a:prstGeom prst="ellipse">
                  <a:avLst/>
                </a:prstGeom>
                <a:solidFill>
                  <a:schemeClr val="accent1"/>
                </a:solidFill>
                <a:ln w="952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algn="ctr">
                    <a:lnSpc>
                      <a:spcPct val="90000"/>
                    </a:lnSpc>
                  </a:pPr>
                  <a:endParaRPr lang="en-US" sz="2398">
                    <a:solidFill>
                      <a:srgbClr val="FFFFFF"/>
                    </a:solidFill>
                  </a:endParaRPr>
                </a:p>
              </p:txBody>
            </p:sp>
            <p:sp>
              <p:nvSpPr>
                <p:cNvPr id="134" name="Oval 133"/>
                <p:cNvSpPr/>
                <p:nvPr/>
              </p:nvSpPr>
              <p:spPr>
                <a:xfrm>
                  <a:off x="7167267" y="1271797"/>
                  <a:ext cx="152400" cy="152400"/>
                </a:xfrm>
                <a:prstGeom prst="ellipse">
                  <a:avLst/>
                </a:prstGeom>
                <a:solidFill>
                  <a:schemeClr val="accent1"/>
                </a:solidFill>
                <a:ln w="952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algn="ctr">
                    <a:lnSpc>
                      <a:spcPct val="90000"/>
                    </a:lnSpc>
                  </a:pPr>
                  <a:endParaRPr lang="en-US" sz="2398">
                    <a:solidFill>
                      <a:srgbClr val="FFFFFF"/>
                    </a:solidFill>
                  </a:endParaRPr>
                </a:p>
              </p:txBody>
            </p:sp>
            <p:sp>
              <p:nvSpPr>
                <p:cNvPr id="138" name="Oval 137"/>
                <p:cNvSpPr/>
                <p:nvPr/>
              </p:nvSpPr>
              <p:spPr>
                <a:xfrm>
                  <a:off x="7472931" y="1557036"/>
                  <a:ext cx="152400" cy="152400"/>
                </a:xfrm>
                <a:prstGeom prst="ellipse">
                  <a:avLst/>
                </a:prstGeom>
                <a:solidFill>
                  <a:schemeClr val="accent1"/>
                </a:solidFill>
                <a:ln w="952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algn="ctr">
                    <a:lnSpc>
                      <a:spcPct val="90000"/>
                    </a:lnSpc>
                  </a:pPr>
                  <a:endParaRPr lang="en-US" sz="2398">
                    <a:solidFill>
                      <a:srgbClr val="FFFFFF"/>
                    </a:solidFill>
                  </a:endParaRPr>
                </a:p>
              </p:txBody>
            </p:sp>
            <p:sp>
              <p:nvSpPr>
                <p:cNvPr id="139" name="Oval 138"/>
                <p:cNvSpPr/>
                <p:nvPr/>
              </p:nvSpPr>
              <p:spPr>
                <a:xfrm>
                  <a:off x="7875572" y="1532042"/>
                  <a:ext cx="152400" cy="152400"/>
                </a:xfrm>
                <a:prstGeom prst="ellipse">
                  <a:avLst/>
                </a:prstGeom>
                <a:solidFill>
                  <a:schemeClr val="accent1"/>
                </a:solidFill>
                <a:ln w="952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algn="ctr">
                    <a:lnSpc>
                      <a:spcPct val="90000"/>
                    </a:lnSpc>
                  </a:pPr>
                  <a:endParaRPr lang="en-US" sz="2398">
                    <a:solidFill>
                      <a:srgbClr val="FFFFFF"/>
                    </a:solidFill>
                  </a:endParaRPr>
                </a:p>
              </p:txBody>
            </p:sp>
            <p:sp>
              <p:nvSpPr>
                <p:cNvPr id="142" name="Oval 141"/>
                <p:cNvSpPr/>
                <p:nvPr/>
              </p:nvSpPr>
              <p:spPr>
                <a:xfrm>
                  <a:off x="7239000" y="2133600"/>
                  <a:ext cx="152400" cy="152400"/>
                </a:xfrm>
                <a:prstGeom prst="ellipse">
                  <a:avLst/>
                </a:prstGeom>
                <a:solidFill>
                  <a:schemeClr val="accent4">
                    <a:lumMod val="60000"/>
                    <a:lumOff val="40000"/>
                  </a:schemeClr>
                </a:solidFill>
                <a:ln w="952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algn="ctr">
                    <a:lnSpc>
                      <a:spcPct val="90000"/>
                    </a:lnSpc>
                  </a:pPr>
                  <a:endParaRPr lang="en-US" sz="2398">
                    <a:solidFill>
                      <a:srgbClr val="FFFFFF"/>
                    </a:solidFill>
                  </a:endParaRPr>
                </a:p>
              </p:txBody>
            </p:sp>
            <p:sp>
              <p:nvSpPr>
                <p:cNvPr id="143" name="Oval 142"/>
                <p:cNvSpPr/>
                <p:nvPr/>
              </p:nvSpPr>
              <p:spPr>
                <a:xfrm>
                  <a:off x="7156101" y="1546707"/>
                  <a:ext cx="152400" cy="152400"/>
                </a:xfrm>
                <a:prstGeom prst="ellipse">
                  <a:avLst/>
                </a:prstGeom>
                <a:solidFill>
                  <a:schemeClr val="accent4"/>
                </a:solidFill>
                <a:ln w="952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algn="ctr">
                    <a:lnSpc>
                      <a:spcPct val="90000"/>
                    </a:lnSpc>
                  </a:pPr>
                  <a:endParaRPr lang="en-US" sz="2398">
                    <a:solidFill>
                      <a:srgbClr val="FFFFFF"/>
                    </a:solidFill>
                  </a:endParaRPr>
                </a:p>
              </p:txBody>
            </p:sp>
            <p:sp>
              <p:nvSpPr>
                <p:cNvPr id="144" name="Oval 143"/>
                <p:cNvSpPr/>
                <p:nvPr/>
              </p:nvSpPr>
              <p:spPr>
                <a:xfrm>
                  <a:off x="7698411" y="1226941"/>
                  <a:ext cx="152400" cy="152400"/>
                </a:xfrm>
                <a:prstGeom prst="ellipse">
                  <a:avLst/>
                </a:prstGeom>
                <a:solidFill>
                  <a:schemeClr val="accent4"/>
                </a:solidFill>
                <a:ln w="952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algn="ctr">
                    <a:lnSpc>
                      <a:spcPct val="90000"/>
                    </a:lnSpc>
                  </a:pPr>
                  <a:endParaRPr lang="en-US" sz="2398">
                    <a:solidFill>
                      <a:srgbClr val="FFFFFF"/>
                    </a:solidFill>
                  </a:endParaRPr>
                </a:p>
              </p:txBody>
            </p:sp>
            <p:sp>
              <p:nvSpPr>
                <p:cNvPr id="145" name="Oval 144"/>
                <p:cNvSpPr/>
                <p:nvPr/>
              </p:nvSpPr>
              <p:spPr>
                <a:xfrm>
                  <a:off x="8001000" y="1752600"/>
                  <a:ext cx="152400" cy="152400"/>
                </a:xfrm>
                <a:prstGeom prst="ellipse">
                  <a:avLst/>
                </a:prstGeom>
                <a:solidFill>
                  <a:schemeClr val="accent4"/>
                </a:solidFill>
                <a:ln w="952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algn="ctr">
                    <a:lnSpc>
                      <a:spcPct val="90000"/>
                    </a:lnSpc>
                  </a:pPr>
                  <a:endParaRPr lang="en-US" sz="2398">
                    <a:solidFill>
                      <a:srgbClr val="FFFFFF"/>
                    </a:solidFill>
                  </a:endParaRPr>
                </a:p>
              </p:txBody>
            </p:sp>
            <p:sp>
              <p:nvSpPr>
                <p:cNvPr id="146" name="Oval 145"/>
                <p:cNvSpPr/>
                <p:nvPr/>
              </p:nvSpPr>
              <p:spPr>
                <a:xfrm>
                  <a:off x="8153400" y="2122440"/>
                  <a:ext cx="152401" cy="152400"/>
                </a:xfrm>
                <a:prstGeom prst="ellipse">
                  <a:avLst/>
                </a:prstGeom>
                <a:solidFill>
                  <a:schemeClr val="accent4"/>
                </a:solidFill>
                <a:ln w="952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algn="ctr">
                    <a:lnSpc>
                      <a:spcPct val="90000"/>
                    </a:lnSpc>
                  </a:pPr>
                  <a:endParaRPr lang="en-US" sz="2398">
                    <a:solidFill>
                      <a:srgbClr val="FFFFFF"/>
                    </a:solidFill>
                  </a:endParaRPr>
                </a:p>
              </p:txBody>
            </p:sp>
            <p:sp>
              <p:nvSpPr>
                <p:cNvPr id="147" name="Oval 146"/>
                <p:cNvSpPr/>
                <p:nvPr/>
              </p:nvSpPr>
              <p:spPr>
                <a:xfrm>
                  <a:off x="7543800" y="2362200"/>
                  <a:ext cx="152400" cy="152400"/>
                </a:xfrm>
                <a:prstGeom prst="ellipse">
                  <a:avLst/>
                </a:prstGeom>
                <a:solidFill>
                  <a:schemeClr val="accent4"/>
                </a:solidFill>
                <a:ln w="952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algn="ctr">
                    <a:lnSpc>
                      <a:spcPct val="90000"/>
                    </a:lnSpc>
                  </a:pPr>
                  <a:endParaRPr lang="en-US" sz="2398">
                    <a:solidFill>
                      <a:srgbClr val="FFFFFF"/>
                    </a:solidFill>
                  </a:endParaRPr>
                </a:p>
              </p:txBody>
            </p:sp>
            <p:sp>
              <p:nvSpPr>
                <p:cNvPr id="154" name="Oval 153"/>
                <p:cNvSpPr/>
                <p:nvPr/>
              </p:nvSpPr>
              <p:spPr>
                <a:xfrm>
                  <a:off x="6845740" y="1277738"/>
                  <a:ext cx="152400" cy="152400"/>
                </a:xfrm>
                <a:prstGeom prst="ellipse">
                  <a:avLst/>
                </a:prstGeom>
                <a:solidFill>
                  <a:schemeClr val="accent4"/>
                </a:solidFill>
                <a:ln w="952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algn="ctr">
                    <a:lnSpc>
                      <a:spcPct val="90000"/>
                    </a:lnSpc>
                  </a:pPr>
                  <a:endParaRPr lang="en-US" sz="2398">
                    <a:solidFill>
                      <a:srgbClr val="FFFFFF"/>
                    </a:solidFill>
                  </a:endParaRPr>
                </a:p>
              </p:txBody>
            </p:sp>
          </p:grpSp>
          <p:grpSp>
            <p:nvGrpSpPr>
              <p:cNvPr id="101" name="Group 100"/>
              <p:cNvGrpSpPr/>
              <p:nvPr/>
            </p:nvGrpSpPr>
            <p:grpSpPr>
              <a:xfrm>
                <a:off x="6964895" y="698957"/>
                <a:ext cx="4218447" cy="3151391"/>
                <a:chOff x="6964895" y="698957"/>
                <a:chExt cx="4218447" cy="3151391"/>
              </a:xfrm>
            </p:grpSpPr>
            <p:cxnSp>
              <p:nvCxnSpPr>
                <p:cNvPr id="107" name="Straight Arrow Connector 106"/>
                <p:cNvCxnSpPr/>
                <p:nvPr/>
              </p:nvCxnSpPr>
              <p:spPr>
                <a:xfrm flipH="1" flipV="1">
                  <a:off x="8068043" y="2387876"/>
                  <a:ext cx="304493" cy="721028"/>
                </a:xfrm>
                <a:prstGeom prst="straightConnector1">
                  <a:avLst/>
                </a:prstGeom>
                <a:ln w="9525">
                  <a:solidFill>
                    <a:schemeClr val="accent1"/>
                  </a:solidFill>
                  <a:miter lim="800000"/>
                  <a:tailEnd type="arrow" w="sm" len="sm"/>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flipH="1">
                  <a:off x="7199253" y="1473807"/>
                  <a:ext cx="751113" cy="123370"/>
                </a:xfrm>
                <a:prstGeom prst="straightConnector1">
                  <a:avLst/>
                </a:prstGeom>
                <a:ln w="9525">
                  <a:solidFill>
                    <a:schemeClr val="accent1"/>
                  </a:solidFill>
                  <a:miter lim="800000"/>
                  <a:tailEnd type="arrow" w="sm" len="sm"/>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flipH="1" flipV="1">
                  <a:off x="10714624" y="2452917"/>
                  <a:ext cx="468718" cy="633673"/>
                </a:xfrm>
                <a:prstGeom prst="straightConnector1">
                  <a:avLst/>
                </a:prstGeom>
                <a:ln w="9525">
                  <a:solidFill>
                    <a:schemeClr val="accent1"/>
                  </a:solidFill>
                  <a:miter lim="800000"/>
                  <a:tailEnd type="arrow" w="sm" len="sm"/>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flipH="1" flipV="1">
                  <a:off x="10494578" y="1745118"/>
                  <a:ext cx="54330" cy="328710"/>
                </a:xfrm>
                <a:prstGeom prst="straightConnector1">
                  <a:avLst/>
                </a:prstGeom>
                <a:ln w="9525">
                  <a:solidFill>
                    <a:schemeClr val="accent1"/>
                  </a:solidFill>
                  <a:miter lim="800000"/>
                  <a:tailEnd type="arrow" w="sm" len="sm"/>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a:off x="10018349" y="698957"/>
                  <a:ext cx="144797" cy="732113"/>
                </a:xfrm>
                <a:prstGeom prst="straightConnector1">
                  <a:avLst/>
                </a:prstGeom>
                <a:ln w="9525">
                  <a:solidFill>
                    <a:schemeClr val="accent1"/>
                  </a:solidFill>
                  <a:miter lim="800000"/>
                  <a:tailEnd type="arrow" w="sm" len="sm"/>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flipH="1">
                  <a:off x="9256229" y="921022"/>
                  <a:ext cx="527762" cy="582886"/>
                </a:xfrm>
                <a:prstGeom prst="straightConnector1">
                  <a:avLst/>
                </a:prstGeom>
                <a:ln w="9525">
                  <a:solidFill>
                    <a:schemeClr val="accent1"/>
                  </a:solidFill>
                  <a:miter lim="800000"/>
                  <a:tailEnd type="arrow" w="sm" len="sm"/>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flipH="1">
                  <a:off x="8384782" y="698957"/>
                  <a:ext cx="1164851" cy="130721"/>
                </a:xfrm>
                <a:prstGeom prst="straightConnector1">
                  <a:avLst/>
                </a:prstGeom>
                <a:ln w="9525">
                  <a:solidFill>
                    <a:schemeClr val="accent1"/>
                  </a:solidFill>
                  <a:miter lim="800000"/>
                  <a:tailEnd type="arrow" w="sm" len="sm"/>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flipV="1">
                  <a:off x="8116082" y="1051743"/>
                  <a:ext cx="34342" cy="357023"/>
                </a:xfrm>
                <a:prstGeom prst="straightConnector1">
                  <a:avLst/>
                </a:prstGeom>
                <a:ln w="9525">
                  <a:solidFill>
                    <a:schemeClr val="accent1"/>
                  </a:solidFill>
                  <a:miter lim="800000"/>
                  <a:tailEnd type="arrow" w="sm" len="sm"/>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flipV="1">
                  <a:off x="7395904" y="829678"/>
                  <a:ext cx="520162" cy="17313"/>
                </a:xfrm>
                <a:prstGeom prst="straightConnector1">
                  <a:avLst/>
                </a:prstGeom>
                <a:ln w="9525">
                  <a:solidFill>
                    <a:schemeClr val="accent1"/>
                  </a:solidFill>
                  <a:miter lim="800000"/>
                  <a:tailEnd type="arrow" w="sm" len="sm"/>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p:nvPr/>
              </p:nvCxnSpPr>
              <p:spPr>
                <a:xfrm flipH="1">
                  <a:off x="6964895" y="1069056"/>
                  <a:ext cx="196651" cy="306056"/>
                </a:xfrm>
                <a:prstGeom prst="straightConnector1">
                  <a:avLst/>
                </a:prstGeom>
                <a:ln w="9525">
                  <a:solidFill>
                    <a:schemeClr val="accent1"/>
                  </a:solidFill>
                  <a:miter lim="800000"/>
                  <a:tailEnd type="arrow" w="sm" len="sm"/>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a:off x="8607961" y="3343469"/>
                  <a:ext cx="534798" cy="506879"/>
                </a:xfrm>
                <a:prstGeom prst="straightConnector1">
                  <a:avLst/>
                </a:prstGeom>
                <a:ln w="9525">
                  <a:solidFill>
                    <a:schemeClr val="accent1"/>
                  </a:solidFill>
                  <a:miter lim="800000"/>
                  <a:tailEnd type="arrow" w="sm"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H="1">
                  <a:off x="10194015" y="2387876"/>
                  <a:ext cx="354893" cy="789730"/>
                </a:xfrm>
                <a:prstGeom prst="straightConnector1">
                  <a:avLst/>
                </a:prstGeom>
                <a:ln w="9525">
                  <a:solidFill>
                    <a:schemeClr val="accent1"/>
                  </a:solidFill>
                  <a:miter lim="800000"/>
                  <a:tailEnd type="arrow" w="sm" len="sm"/>
                </a:ln>
              </p:spPr>
              <p:style>
                <a:lnRef idx="1">
                  <a:schemeClr val="accent1"/>
                </a:lnRef>
                <a:fillRef idx="0">
                  <a:schemeClr val="accent1"/>
                </a:fillRef>
                <a:effectRef idx="0">
                  <a:schemeClr val="accent1"/>
                </a:effectRef>
                <a:fontRef idx="minor">
                  <a:schemeClr val="tx1"/>
                </a:fontRef>
              </p:style>
            </p:cxnSp>
          </p:grpSp>
        </p:grpSp>
        <p:grpSp>
          <p:nvGrpSpPr>
            <p:cNvPr id="86" name="Group 85"/>
            <p:cNvGrpSpPr/>
            <p:nvPr/>
          </p:nvGrpSpPr>
          <p:grpSpPr>
            <a:xfrm flipV="1">
              <a:off x="3857384" y="3890370"/>
              <a:ext cx="2277833" cy="2052371"/>
              <a:chOff x="3567711" y="1106140"/>
              <a:chExt cx="1553934" cy="1400124"/>
            </a:xfrm>
          </p:grpSpPr>
          <p:sp>
            <p:nvSpPr>
              <p:cNvPr id="91" name="Oval 90"/>
              <p:cNvSpPr/>
              <p:nvPr/>
            </p:nvSpPr>
            <p:spPr>
              <a:xfrm>
                <a:off x="4801605" y="2005003"/>
                <a:ext cx="320040" cy="320040"/>
              </a:xfrm>
              <a:prstGeom prst="ellipse">
                <a:avLst/>
              </a:prstGeom>
              <a:solidFill>
                <a:schemeClr val="accent1"/>
              </a:solidFill>
              <a:ln w="952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algn="ctr">
                  <a:lnSpc>
                    <a:spcPct val="90000"/>
                  </a:lnSpc>
                </a:pPr>
                <a:endParaRPr lang="en-US" sz="3200">
                  <a:solidFill>
                    <a:srgbClr val="FFFFFF"/>
                  </a:solidFill>
                </a:endParaRPr>
              </a:p>
            </p:txBody>
          </p:sp>
          <p:sp>
            <p:nvSpPr>
              <p:cNvPr id="92" name="Oval 91"/>
              <p:cNvSpPr/>
              <p:nvPr/>
            </p:nvSpPr>
            <p:spPr>
              <a:xfrm>
                <a:off x="3671560" y="2005003"/>
                <a:ext cx="321213" cy="320040"/>
              </a:xfrm>
              <a:prstGeom prst="ellipse">
                <a:avLst/>
              </a:prstGeom>
              <a:solidFill>
                <a:schemeClr val="accent4"/>
              </a:solidFill>
              <a:ln w="952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algn="ctr">
                  <a:lnSpc>
                    <a:spcPct val="90000"/>
                  </a:lnSpc>
                </a:pPr>
                <a:endParaRPr lang="en-US" sz="3200">
                  <a:solidFill>
                    <a:srgbClr val="FFFFFF"/>
                  </a:solidFill>
                </a:endParaRPr>
              </a:p>
            </p:txBody>
          </p:sp>
          <p:sp>
            <p:nvSpPr>
              <p:cNvPr id="93" name="Arc 92"/>
              <p:cNvSpPr/>
              <p:nvPr/>
            </p:nvSpPr>
            <p:spPr>
              <a:xfrm rot="13342656" flipH="1">
                <a:off x="3567711" y="1106140"/>
                <a:ext cx="1549511" cy="1400124"/>
              </a:xfrm>
              <a:prstGeom prst="arc">
                <a:avLst>
                  <a:gd name="adj1" fmla="val 16238710"/>
                  <a:gd name="adj2" fmla="val 0"/>
                </a:avLst>
              </a:prstGeom>
              <a:ln w="19050">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7" name="Group 86"/>
            <p:cNvGrpSpPr/>
            <p:nvPr/>
          </p:nvGrpSpPr>
          <p:grpSpPr>
            <a:xfrm>
              <a:off x="2800217" y="3290066"/>
              <a:ext cx="4611901" cy="1895708"/>
              <a:chOff x="6927717" y="2242957"/>
              <a:chExt cx="4611901" cy="1895708"/>
            </a:xfrm>
          </p:grpSpPr>
          <p:sp>
            <p:nvSpPr>
              <p:cNvPr id="88" name="TextBox 87"/>
              <p:cNvSpPr txBox="1"/>
              <p:nvPr/>
            </p:nvSpPr>
            <p:spPr>
              <a:xfrm>
                <a:off x="6927717" y="3631537"/>
                <a:ext cx="1588801" cy="497264"/>
              </a:xfrm>
              <a:prstGeom prst="rect">
                <a:avLst/>
              </a:prstGeom>
              <a:noFill/>
            </p:spPr>
            <p:txBody>
              <a:bodyPr wrap="none" lIns="0" tIns="0" rIns="0" bIns="0" rtlCol="0">
                <a:noAutofit/>
              </a:bodyPr>
              <a:lstStyle/>
              <a:p>
                <a:pPr algn="r">
                  <a:lnSpc>
                    <a:spcPct val="90000"/>
                  </a:lnSpc>
                </a:pPr>
                <a:r>
                  <a:rPr lang="en-US" dirty="0"/>
                  <a:t>:Person</a:t>
                </a:r>
              </a:p>
              <a:p>
                <a:pPr algn="r">
                  <a:lnSpc>
                    <a:spcPct val="90000"/>
                  </a:lnSpc>
                </a:pPr>
                <a:r>
                  <a:rPr lang="en-US" dirty="0"/>
                  <a:t>Name = “Guido”</a:t>
                </a:r>
              </a:p>
            </p:txBody>
          </p:sp>
          <p:sp>
            <p:nvSpPr>
              <p:cNvPr id="89" name="TextBox 88"/>
              <p:cNvSpPr txBox="1"/>
              <p:nvPr/>
            </p:nvSpPr>
            <p:spPr>
              <a:xfrm>
                <a:off x="9950817" y="3641401"/>
                <a:ext cx="1588801" cy="497264"/>
              </a:xfrm>
              <a:prstGeom prst="rect">
                <a:avLst/>
              </a:prstGeom>
              <a:noFill/>
            </p:spPr>
            <p:txBody>
              <a:bodyPr wrap="none" lIns="0" tIns="0" rIns="0" bIns="0" rtlCol="0">
                <a:noAutofit/>
              </a:bodyPr>
              <a:lstStyle/>
              <a:p>
                <a:pPr>
                  <a:lnSpc>
                    <a:spcPct val="90000"/>
                  </a:lnSpc>
                </a:pPr>
                <a:r>
                  <a:rPr lang="en-US" dirty="0"/>
                  <a:t>:Lecture</a:t>
                </a:r>
              </a:p>
              <a:p>
                <a:pPr>
                  <a:lnSpc>
                    <a:spcPct val="90000"/>
                  </a:lnSpc>
                </a:pPr>
                <a:r>
                  <a:rPr lang="en-US" dirty="0"/>
                  <a:t>Title = “DSLs for PGX”</a:t>
                </a:r>
              </a:p>
            </p:txBody>
          </p:sp>
          <p:sp>
            <p:nvSpPr>
              <p:cNvPr id="90" name="Rectangle 89"/>
              <p:cNvSpPr/>
              <p:nvPr/>
            </p:nvSpPr>
            <p:spPr>
              <a:xfrm>
                <a:off x="8585823" y="2242957"/>
                <a:ext cx="1656415" cy="590931"/>
              </a:xfrm>
              <a:prstGeom prst="rect">
                <a:avLst/>
              </a:prstGeom>
            </p:spPr>
            <p:txBody>
              <a:bodyPr wrap="none">
                <a:spAutoFit/>
              </a:bodyPr>
              <a:lstStyle/>
              <a:p>
                <a:pPr>
                  <a:lnSpc>
                    <a:spcPct val="90000"/>
                  </a:lnSpc>
                </a:pPr>
                <a:r>
                  <a:rPr lang="en-US" dirty="0"/>
                  <a:t>:Attended</a:t>
                </a:r>
              </a:p>
              <a:p>
                <a:pPr>
                  <a:lnSpc>
                    <a:spcPct val="90000"/>
                  </a:lnSpc>
                </a:pPr>
                <a:r>
                  <a:rPr lang="en-US" dirty="0"/>
                  <a:t>date=20190108</a:t>
                </a:r>
              </a:p>
            </p:txBody>
          </p:sp>
        </p:grpSp>
      </p:grpSp>
    </p:spTree>
    <p:extLst>
      <p:ext uri="{BB962C8B-B14F-4D97-AF65-F5344CB8AC3E}">
        <p14:creationId xmlns:p14="http://schemas.microsoft.com/office/powerpoint/2010/main" val="115616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31813" y="2082934"/>
            <a:ext cx="2670597" cy="1574665"/>
          </a:xfrm>
        </p:spPr>
        <p:txBody>
          <a:bodyPr anchor="ctr"/>
          <a:lstStyle/>
          <a:p>
            <a:pPr marL="0" indent="0" algn="ctr">
              <a:buNone/>
            </a:pPr>
            <a:r>
              <a:rPr lang="en-US" sz="2000" dirty="0"/>
              <a:t>Recommend the most </a:t>
            </a:r>
            <a:r>
              <a:rPr lang="en-US" sz="2000" b="1" dirty="0"/>
              <a:t>similar</a:t>
            </a:r>
            <a:r>
              <a:rPr lang="en-US" sz="2000" dirty="0"/>
              <a:t> item purchased by </a:t>
            </a:r>
            <a:r>
              <a:rPr lang="en-US" sz="2000" b="1" dirty="0"/>
              <a:t>similar</a:t>
            </a:r>
            <a:r>
              <a:rPr lang="en-US" sz="2000" dirty="0"/>
              <a:t> people</a:t>
            </a:r>
          </a:p>
        </p:txBody>
      </p:sp>
      <p:sp>
        <p:nvSpPr>
          <p:cNvPr id="3" name="Content Placeholder 2"/>
          <p:cNvSpPr>
            <a:spLocks noGrp="1"/>
          </p:cNvSpPr>
          <p:nvPr>
            <p:ph sz="half" idx="2"/>
          </p:nvPr>
        </p:nvSpPr>
        <p:spPr>
          <a:xfrm>
            <a:off x="6246813" y="2082937"/>
            <a:ext cx="2923459" cy="1574663"/>
          </a:xfrm>
        </p:spPr>
        <p:txBody>
          <a:bodyPr anchor="ctr"/>
          <a:lstStyle/>
          <a:p>
            <a:pPr marL="0" indent="0" algn="ctr">
              <a:buNone/>
            </a:pPr>
            <a:r>
              <a:rPr lang="en-US" sz="2000" dirty="0"/>
              <a:t>Find out people that are </a:t>
            </a:r>
            <a:r>
              <a:rPr lang="en-US" sz="2000" b="1" dirty="0"/>
              <a:t>central</a:t>
            </a:r>
            <a:r>
              <a:rPr lang="en-US" sz="2000" dirty="0"/>
              <a:t> in the given network – e.g. influencer marketing</a:t>
            </a:r>
          </a:p>
        </p:txBody>
      </p:sp>
      <p:sp>
        <p:nvSpPr>
          <p:cNvPr id="4" name="Slide Number Placeholder 3"/>
          <p:cNvSpPr>
            <a:spLocks noGrp="1"/>
          </p:cNvSpPr>
          <p:nvPr>
            <p:ph type="sldNum" sz="quarter" idx="12"/>
          </p:nvPr>
        </p:nvSpPr>
        <p:spPr/>
        <p:txBody>
          <a:bodyPr/>
          <a:lstStyle/>
          <a:p>
            <a:fld id="{C51EAA63-D034-42AE-91FA-B13B9518C7BE}" type="slidenum">
              <a:rPr lang="uk-UA" smtClean="0"/>
              <a:t>13</a:t>
            </a:fld>
            <a:endParaRPr lang="uk-UA"/>
          </a:p>
        </p:txBody>
      </p:sp>
      <p:sp>
        <p:nvSpPr>
          <p:cNvPr id="5" name="Content Placeholder 4"/>
          <p:cNvSpPr>
            <a:spLocks noGrp="1"/>
          </p:cNvSpPr>
          <p:nvPr>
            <p:ph sz="half" idx="13"/>
          </p:nvPr>
        </p:nvSpPr>
        <p:spPr>
          <a:xfrm>
            <a:off x="531813" y="4368936"/>
            <a:ext cx="2998557" cy="1574664"/>
          </a:xfrm>
        </p:spPr>
        <p:txBody>
          <a:bodyPr anchor="ctr"/>
          <a:lstStyle/>
          <a:p>
            <a:pPr marL="0" indent="0" algn="ctr">
              <a:buNone/>
            </a:pPr>
            <a:r>
              <a:rPr lang="en-US" sz="2000" dirty="0"/>
              <a:t>Identify group of people that are </a:t>
            </a:r>
            <a:r>
              <a:rPr lang="en-US" sz="2000" b="1" dirty="0"/>
              <a:t>close to each </a:t>
            </a:r>
            <a:r>
              <a:rPr lang="en-US" sz="2000" b="1"/>
              <a:t>other </a:t>
            </a:r>
            <a:r>
              <a:rPr lang="en-US" sz="2000"/>
              <a:t>– e.g</a:t>
            </a:r>
            <a:r>
              <a:rPr lang="en-US" sz="2000" dirty="0"/>
              <a:t>. target group marketing</a:t>
            </a:r>
          </a:p>
        </p:txBody>
      </p:sp>
      <p:sp>
        <p:nvSpPr>
          <p:cNvPr id="6" name="Content Placeholder 5"/>
          <p:cNvSpPr>
            <a:spLocks noGrp="1"/>
          </p:cNvSpPr>
          <p:nvPr>
            <p:ph sz="half" idx="14"/>
          </p:nvPr>
        </p:nvSpPr>
        <p:spPr>
          <a:xfrm>
            <a:off x="6246814" y="4368937"/>
            <a:ext cx="3123358" cy="1574663"/>
          </a:xfrm>
        </p:spPr>
        <p:txBody>
          <a:bodyPr anchor="ctr"/>
          <a:lstStyle/>
          <a:p>
            <a:pPr marL="0" indent="0" algn="ctr">
              <a:buNone/>
            </a:pPr>
            <a:r>
              <a:rPr lang="en-US" sz="2000" dirty="0"/>
              <a:t>Find out all sets of entities that </a:t>
            </a:r>
            <a:r>
              <a:rPr lang="en-US" sz="2000" b="1" dirty="0"/>
              <a:t>match a given pattern </a:t>
            </a:r>
            <a:r>
              <a:rPr lang="en-US" sz="2000" dirty="0"/>
              <a:t>– e.g. fraud detection</a:t>
            </a:r>
          </a:p>
        </p:txBody>
      </p:sp>
      <p:sp>
        <p:nvSpPr>
          <p:cNvPr id="7" name="Title 6"/>
          <p:cNvSpPr>
            <a:spLocks noGrp="1"/>
          </p:cNvSpPr>
          <p:nvPr>
            <p:ph type="title"/>
          </p:nvPr>
        </p:nvSpPr>
        <p:spPr/>
        <p:txBody>
          <a:bodyPr/>
          <a:lstStyle/>
          <a:p>
            <a:r>
              <a:rPr lang="en-US" dirty="0"/>
              <a:t>Example Applications</a:t>
            </a:r>
          </a:p>
        </p:txBody>
      </p:sp>
      <p:sp>
        <p:nvSpPr>
          <p:cNvPr id="9" name="Text Placeholder 1"/>
          <p:cNvSpPr txBox="1">
            <a:spLocks/>
          </p:cNvSpPr>
          <p:nvPr/>
        </p:nvSpPr>
        <p:spPr>
          <a:xfrm>
            <a:off x="531810" y="1525889"/>
            <a:ext cx="5410200" cy="406535"/>
          </a:xfrm>
          <a:prstGeom prst="rect">
            <a:avLst/>
          </a:prstGeom>
          <a:solidFill>
            <a:schemeClr val="accent2"/>
          </a:solidFill>
        </p:spPr>
        <p:txBody>
          <a:bodyPr vert="horz" lIns="0" tIns="0" rIns="0" bIns="0" rtlCol="0" anchor="ctr">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sz="2000" b="1" dirty="0">
                <a:solidFill>
                  <a:schemeClr val="bg1"/>
                </a:solidFill>
                <a:latin typeface="+mj-lt"/>
              </a:rPr>
              <a:t>Product recommendation</a:t>
            </a:r>
          </a:p>
        </p:txBody>
      </p:sp>
      <p:sp>
        <p:nvSpPr>
          <p:cNvPr id="10" name="Text Placeholder 1"/>
          <p:cNvSpPr txBox="1">
            <a:spLocks/>
          </p:cNvSpPr>
          <p:nvPr/>
        </p:nvSpPr>
        <p:spPr>
          <a:xfrm>
            <a:off x="6246812" y="1524001"/>
            <a:ext cx="5410200" cy="406535"/>
          </a:xfrm>
          <a:prstGeom prst="rect">
            <a:avLst/>
          </a:prstGeom>
          <a:solidFill>
            <a:schemeClr val="accent2"/>
          </a:solidFill>
        </p:spPr>
        <p:txBody>
          <a:bodyPr vert="horz" lIns="0" tIns="0" rIns="0" bIns="0" rtlCol="0" anchor="ctr">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sz="2000" b="1" dirty="0">
                <a:solidFill>
                  <a:schemeClr val="bg1"/>
                </a:solidFill>
                <a:latin typeface="+mj-lt"/>
              </a:rPr>
              <a:t>Influencer identification</a:t>
            </a:r>
          </a:p>
        </p:txBody>
      </p:sp>
      <p:sp>
        <p:nvSpPr>
          <p:cNvPr id="11" name="Text Placeholder 1"/>
          <p:cNvSpPr txBox="1">
            <a:spLocks/>
          </p:cNvSpPr>
          <p:nvPr/>
        </p:nvSpPr>
        <p:spPr>
          <a:xfrm>
            <a:off x="6246812" y="3810001"/>
            <a:ext cx="5410200" cy="406535"/>
          </a:xfrm>
          <a:prstGeom prst="rect">
            <a:avLst/>
          </a:prstGeom>
          <a:solidFill>
            <a:schemeClr val="accent2"/>
          </a:solidFill>
        </p:spPr>
        <p:txBody>
          <a:bodyPr vert="horz" lIns="0" tIns="0" rIns="0" bIns="0" rtlCol="0" anchor="ctr">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sz="2000" b="1" dirty="0">
                <a:solidFill>
                  <a:schemeClr val="bg1"/>
                </a:solidFill>
                <a:latin typeface="+mj-lt"/>
              </a:rPr>
              <a:t>Graph pattern matching</a:t>
            </a:r>
          </a:p>
        </p:txBody>
      </p:sp>
      <p:sp>
        <p:nvSpPr>
          <p:cNvPr id="12" name="Text Placeholder 1"/>
          <p:cNvSpPr txBox="1">
            <a:spLocks/>
          </p:cNvSpPr>
          <p:nvPr/>
        </p:nvSpPr>
        <p:spPr>
          <a:xfrm>
            <a:off x="531810" y="3810000"/>
            <a:ext cx="5410200" cy="406535"/>
          </a:xfrm>
          <a:prstGeom prst="rect">
            <a:avLst/>
          </a:prstGeom>
          <a:solidFill>
            <a:schemeClr val="accent2"/>
          </a:solidFill>
        </p:spPr>
        <p:txBody>
          <a:bodyPr vert="horz" lIns="0" tIns="0" rIns="0" bIns="0" rtlCol="0" anchor="ctr">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sz="2000" b="1" dirty="0">
                <a:solidFill>
                  <a:schemeClr val="bg1"/>
                </a:solidFill>
                <a:latin typeface="+mj-lt"/>
              </a:rPr>
              <a:t>Community detection</a:t>
            </a:r>
          </a:p>
        </p:txBody>
      </p:sp>
      <p:grpSp>
        <p:nvGrpSpPr>
          <p:cNvPr id="16" name="Group 15"/>
          <p:cNvGrpSpPr/>
          <p:nvPr/>
        </p:nvGrpSpPr>
        <p:grpSpPr>
          <a:xfrm>
            <a:off x="3820530" y="4310448"/>
            <a:ext cx="2121480" cy="1688400"/>
            <a:chOff x="6449400" y="3719160"/>
            <a:chExt cx="2121480" cy="1688400"/>
          </a:xfrm>
        </p:grpSpPr>
        <p:sp>
          <p:nvSpPr>
            <p:cNvPr id="17" name="CustomShape 141"/>
            <p:cNvSpPr/>
            <p:nvPr/>
          </p:nvSpPr>
          <p:spPr>
            <a:xfrm>
              <a:off x="7112160" y="4741560"/>
              <a:ext cx="190080" cy="14796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18" name="CustomShape 142"/>
            <p:cNvSpPr/>
            <p:nvPr/>
          </p:nvSpPr>
          <p:spPr>
            <a:xfrm>
              <a:off x="7398000" y="4591440"/>
              <a:ext cx="190080" cy="14976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19" name="CustomShape 143"/>
            <p:cNvSpPr/>
            <p:nvPr/>
          </p:nvSpPr>
          <p:spPr>
            <a:xfrm>
              <a:off x="7398000" y="4815720"/>
              <a:ext cx="190080" cy="14796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0" name="CustomShape 144"/>
            <p:cNvSpPr/>
            <p:nvPr/>
          </p:nvSpPr>
          <p:spPr>
            <a:xfrm>
              <a:off x="7776720" y="4741560"/>
              <a:ext cx="191880" cy="1479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1" name="CustomShape 145"/>
            <p:cNvSpPr/>
            <p:nvPr/>
          </p:nvSpPr>
          <p:spPr>
            <a:xfrm>
              <a:off x="7873560" y="4964040"/>
              <a:ext cx="190080" cy="1479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2" name="CustomShape 146"/>
            <p:cNvSpPr/>
            <p:nvPr/>
          </p:nvSpPr>
          <p:spPr>
            <a:xfrm>
              <a:off x="7441920" y="5102280"/>
              <a:ext cx="190080" cy="14976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3" name="CustomShape 147"/>
            <p:cNvSpPr/>
            <p:nvPr/>
          </p:nvSpPr>
          <p:spPr>
            <a:xfrm>
              <a:off x="7112160" y="5038200"/>
              <a:ext cx="190080" cy="14976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4" name="CustomShape 148"/>
            <p:cNvSpPr/>
            <p:nvPr/>
          </p:nvSpPr>
          <p:spPr>
            <a:xfrm>
              <a:off x="8063640" y="5220360"/>
              <a:ext cx="190080" cy="1479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5" name="CustomShape 149"/>
            <p:cNvSpPr/>
            <p:nvPr/>
          </p:nvSpPr>
          <p:spPr>
            <a:xfrm>
              <a:off x="8254800" y="4964040"/>
              <a:ext cx="190080" cy="1479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6" name="CustomShape 150"/>
            <p:cNvSpPr/>
            <p:nvPr/>
          </p:nvSpPr>
          <p:spPr>
            <a:xfrm>
              <a:off x="8254800" y="4741560"/>
              <a:ext cx="190080" cy="1479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7" name="CustomShape 151"/>
            <p:cNvSpPr/>
            <p:nvPr/>
          </p:nvSpPr>
          <p:spPr>
            <a:xfrm>
              <a:off x="7968960" y="4516920"/>
              <a:ext cx="190080" cy="1479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8" name="Line 152"/>
            <p:cNvSpPr/>
            <p:nvPr/>
          </p:nvSpPr>
          <p:spPr>
            <a:xfrm flipV="1">
              <a:off x="7493040" y="4741200"/>
              <a:ext cx="360" cy="74160"/>
            </a:xfrm>
            <a:prstGeom prst="line">
              <a:avLst/>
            </a:prstGeom>
            <a:ln>
              <a:solidFill>
                <a:schemeClr val="accent5"/>
              </a:solidFill>
              <a:round/>
            </a:ln>
          </p:spPr>
          <p:style>
            <a:lnRef idx="1">
              <a:schemeClr val="accent1"/>
            </a:lnRef>
            <a:fillRef idx="0">
              <a:schemeClr val="accent1"/>
            </a:fillRef>
            <a:effectRef idx="0">
              <a:schemeClr val="accent1"/>
            </a:effectRef>
            <a:fontRef idx="minor"/>
          </p:style>
        </p:sp>
        <p:sp>
          <p:nvSpPr>
            <p:cNvPr id="29" name="Line 153"/>
            <p:cNvSpPr/>
            <p:nvPr/>
          </p:nvSpPr>
          <p:spPr>
            <a:xfrm>
              <a:off x="7274880" y="4867560"/>
              <a:ext cx="122760" cy="21960"/>
            </a:xfrm>
            <a:prstGeom prst="line">
              <a:avLst/>
            </a:prstGeom>
            <a:ln>
              <a:solidFill>
                <a:schemeClr val="accent5"/>
              </a:solidFill>
              <a:round/>
            </a:ln>
          </p:spPr>
          <p:style>
            <a:lnRef idx="1">
              <a:schemeClr val="accent1"/>
            </a:lnRef>
            <a:fillRef idx="0">
              <a:schemeClr val="accent1"/>
            </a:fillRef>
            <a:effectRef idx="0">
              <a:schemeClr val="accent1"/>
            </a:effectRef>
            <a:fontRef idx="minor"/>
          </p:style>
        </p:sp>
        <p:sp>
          <p:nvSpPr>
            <p:cNvPr id="30" name="Line 154"/>
            <p:cNvSpPr/>
            <p:nvPr/>
          </p:nvSpPr>
          <p:spPr>
            <a:xfrm flipH="1">
              <a:off x="7274880" y="4941720"/>
              <a:ext cx="151920" cy="118440"/>
            </a:xfrm>
            <a:prstGeom prst="line">
              <a:avLst/>
            </a:prstGeom>
            <a:ln>
              <a:solidFill>
                <a:schemeClr val="accent5"/>
              </a:solidFill>
              <a:round/>
            </a:ln>
          </p:spPr>
          <p:style>
            <a:lnRef idx="1">
              <a:schemeClr val="accent1"/>
            </a:lnRef>
            <a:fillRef idx="0">
              <a:schemeClr val="accent1"/>
            </a:fillRef>
            <a:effectRef idx="0">
              <a:schemeClr val="accent1"/>
            </a:effectRef>
            <a:fontRef idx="minor"/>
          </p:style>
        </p:sp>
        <p:sp>
          <p:nvSpPr>
            <p:cNvPr id="31" name="Line 155"/>
            <p:cNvSpPr/>
            <p:nvPr/>
          </p:nvSpPr>
          <p:spPr>
            <a:xfrm>
              <a:off x="7505640" y="4962240"/>
              <a:ext cx="16560" cy="129600"/>
            </a:xfrm>
            <a:prstGeom prst="line">
              <a:avLst/>
            </a:prstGeom>
            <a:ln>
              <a:solidFill>
                <a:schemeClr val="accent5"/>
              </a:solidFill>
              <a:round/>
            </a:ln>
          </p:spPr>
          <p:style>
            <a:lnRef idx="1">
              <a:schemeClr val="accent1"/>
            </a:lnRef>
            <a:fillRef idx="0">
              <a:schemeClr val="accent1"/>
            </a:fillRef>
            <a:effectRef idx="0">
              <a:schemeClr val="accent1"/>
            </a:effectRef>
            <a:fontRef idx="minor"/>
          </p:style>
        </p:sp>
        <p:sp>
          <p:nvSpPr>
            <p:cNvPr id="32" name="Line 156"/>
            <p:cNvSpPr/>
            <p:nvPr/>
          </p:nvSpPr>
          <p:spPr>
            <a:xfrm flipV="1">
              <a:off x="7588440" y="4867920"/>
              <a:ext cx="216360" cy="21600"/>
            </a:xfrm>
            <a:prstGeom prst="line">
              <a:avLst/>
            </a:prstGeom>
            <a:ln>
              <a:solidFill>
                <a:schemeClr val="tx2"/>
              </a:solidFill>
              <a:round/>
            </a:ln>
          </p:spPr>
          <p:style>
            <a:lnRef idx="1">
              <a:schemeClr val="accent1"/>
            </a:lnRef>
            <a:fillRef idx="0">
              <a:schemeClr val="accent1"/>
            </a:fillRef>
            <a:effectRef idx="0">
              <a:schemeClr val="accent1"/>
            </a:effectRef>
            <a:fontRef idx="minor"/>
          </p:style>
        </p:sp>
        <p:sp>
          <p:nvSpPr>
            <p:cNvPr id="33" name="Line 157"/>
            <p:cNvSpPr/>
            <p:nvPr/>
          </p:nvSpPr>
          <p:spPr>
            <a:xfrm flipH="1" flipV="1">
              <a:off x="7868276" y="4855680"/>
              <a:ext cx="78004" cy="120960"/>
            </a:xfrm>
            <a:prstGeom prst="line">
              <a:avLst/>
            </a:prstGeom>
            <a:ln>
              <a:solidFill>
                <a:schemeClr val="accent1"/>
              </a:solidFill>
              <a:round/>
            </a:ln>
          </p:spPr>
          <p:style>
            <a:lnRef idx="1">
              <a:schemeClr val="accent1"/>
            </a:lnRef>
            <a:fillRef idx="0">
              <a:schemeClr val="accent1"/>
            </a:fillRef>
            <a:effectRef idx="0">
              <a:schemeClr val="accent1"/>
            </a:effectRef>
            <a:fontRef idx="minor"/>
          </p:style>
        </p:sp>
        <p:sp>
          <p:nvSpPr>
            <p:cNvPr id="34" name="Line 158"/>
            <p:cNvSpPr/>
            <p:nvPr/>
          </p:nvSpPr>
          <p:spPr>
            <a:xfrm flipH="1" flipV="1">
              <a:off x="8104924" y="4625280"/>
              <a:ext cx="177236" cy="136440"/>
            </a:xfrm>
            <a:prstGeom prst="line">
              <a:avLst/>
            </a:prstGeom>
            <a:ln>
              <a:solidFill>
                <a:schemeClr val="accent1"/>
              </a:solidFill>
              <a:round/>
            </a:ln>
          </p:spPr>
          <p:style>
            <a:lnRef idx="1">
              <a:schemeClr val="accent1"/>
            </a:lnRef>
            <a:fillRef idx="0">
              <a:schemeClr val="accent1"/>
            </a:fillRef>
            <a:effectRef idx="0">
              <a:schemeClr val="accent1"/>
            </a:effectRef>
            <a:fontRef idx="minor"/>
          </p:style>
        </p:sp>
        <p:sp>
          <p:nvSpPr>
            <p:cNvPr id="35" name="Line 159"/>
            <p:cNvSpPr/>
            <p:nvPr/>
          </p:nvSpPr>
          <p:spPr>
            <a:xfrm flipH="1">
              <a:off x="8035200" y="4867560"/>
              <a:ext cx="246960" cy="118440"/>
            </a:xfrm>
            <a:prstGeom prst="line">
              <a:avLst/>
            </a:prstGeom>
            <a:ln>
              <a:solidFill>
                <a:schemeClr val="accent1"/>
              </a:solidFill>
              <a:round/>
            </a:ln>
          </p:spPr>
          <p:style>
            <a:lnRef idx="1">
              <a:schemeClr val="accent1"/>
            </a:lnRef>
            <a:fillRef idx="0">
              <a:schemeClr val="accent1"/>
            </a:fillRef>
            <a:effectRef idx="0">
              <a:schemeClr val="accent1"/>
            </a:effectRef>
            <a:fontRef idx="minor"/>
          </p:style>
        </p:sp>
        <p:sp>
          <p:nvSpPr>
            <p:cNvPr id="36" name="Line 160"/>
            <p:cNvSpPr/>
            <p:nvPr/>
          </p:nvSpPr>
          <p:spPr>
            <a:xfrm flipH="1">
              <a:off x="7973884" y="4654440"/>
              <a:ext cx="58436" cy="331560"/>
            </a:xfrm>
            <a:prstGeom prst="line">
              <a:avLst/>
            </a:prstGeom>
            <a:ln>
              <a:solidFill>
                <a:schemeClr val="accent1"/>
              </a:solidFill>
              <a:round/>
            </a:ln>
          </p:spPr>
          <p:style>
            <a:lnRef idx="1">
              <a:schemeClr val="accent1"/>
            </a:lnRef>
            <a:fillRef idx="0">
              <a:schemeClr val="accent1"/>
            </a:fillRef>
            <a:effectRef idx="0">
              <a:schemeClr val="accent1"/>
            </a:effectRef>
            <a:fontRef idx="minor"/>
          </p:style>
        </p:sp>
        <p:sp>
          <p:nvSpPr>
            <p:cNvPr id="37" name="Line 161"/>
            <p:cNvSpPr/>
            <p:nvPr/>
          </p:nvSpPr>
          <p:spPr>
            <a:xfrm>
              <a:off x="7996680" y="5076000"/>
              <a:ext cx="112680" cy="165600"/>
            </a:xfrm>
            <a:prstGeom prst="line">
              <a:avLst/>
            </a:prstGeom>
            <a:ln>
              <a:solidFill>
                <a:schemeClr val="accent1"/>
              </a:solidFill>
              <a:round/>
            </a:ln>
          </p:spPr>
          <p:style>
            <a:lnRef idx="1">
              <a:schemeClr val="accent1"/>
            </a:lnRef>
            <a:fillRef idx="0">
              <a:schemeClr val="accent1"/>
            </a:fillRef>
            <a:effectRef idx="0">
              <a:schemeClr val="accent1"/>
            </a:effectRef>
            <a:fontRef idx="minor"/>
          </p:style>
        </p:sp>
        <p:sp>
          <p:nvSpPr>
            <p:cNvPr id="38" name="Line 162"/>
            <p:cNvSpPr/>
            <p:nvPr/>
          </p:nvSpPr>
          <p:spPr>
            <a:xfrm>
              <a:off x="8064000" y="5038200"/>
              <a:ext cx="190800" cy="360"/>
            </a:xfrm>
            <a:prstGeom prst="line">
              <a:avLst/>
            </a:prstGeom>
            <a:ln>
              <a:solidFill>
                <a:schemeClr val="accent1"/>
              </a:solidFill>
              <a:round/>
            </a:ln>
          </p:spPr>
          <p:style>
            <a:lnRef idx="1">
              <a:schemeClr val="accent1"/>
            </a:lnRef>
            <a:fillRef idx="0">
              <a:schemeClr val="accent1"/>
            </a:fillRef>
            <a:effectRef idx="0">
              <a:schemeClr val="accent1"/>
            </a:effectRef>
            <a:fontRef idx="minor"/>
          </p:style>
        </p:sp>
        <p:sp>
          <p:nvSpPr>
            <p:cNvPr id="39" name="Line 163"/>
            <p:cNvSpPr/>
            <p:nvPr/>
          </p:nvSpPr>
          <p:spPr>
            <a:xfrm flipH="1" flipV="1">
              <a:off x="7283880" y="5132880"/>
              <a:ext cx="158040" cy="43560"/>
            </a:xfrm>
            <a:prstGeom prst="line">
              <a:avLst/>
            </a:prstGeom>
            <a:ln>
              <a:solidFill>
                <a:schemeClr val="accent5"/>
              </a:solidFill>
              <a:round/>
            </a:ln>
          </p:spPr>
          <p:style>
            <a:lnRef idx="1">
              <a:schemeClr val="accent1"/>
            </a:lnRef>
            <a:fillRef idx="0">
              <a:schemeClr val="accent1"/>
            </a:fillRef>
            <a:effectRef idx="0">
              <a:schemeClr val="accent1"/>
            </a:effectRef>
            <a:fontRef idx="minor"/>
          </p:style>
        </p:sp>
        <p:sp>
          <p:nvSpPr>
            <p:cNvPr id="40" name="CustomShape 164"/>
            <p:cNvSpPr/>
            <p:nvPr/>
          </p:nvSpPr>
          <p:spPr>
            <a:xfrm>
              <a:off x="7065360" y="4498200"/>
              <a:ext cx="603720" cy="893880"/>
            </a:xfrm>
            <a:prstGeom prst="rect">
              <a:avLst/>
            </a:prstGeom>
            <a:noFill/>
            <a:ln w="9360">
              <a:solidFill>
                <a:schemeClr val="tx1"/>
              </a:solidFill>
              <a:custDash>
                <a:ds d="400000" sp="100000"/>
              </a:custDash>
              <a:round/>
            </a:ln>
          </p:spPr>
          <p:style>
            <a:lnRef idx="2">
              <a:schemeClr val="accent1">
                <a:shade val="50000"/>
              </a:schemeClr>
            </a:lnRef>
            <a:fillRef idx="1">
              <a:schemeClr val="accent1"/>
            </a:fillRef>
            <a:effectRef idx="0">
              <a:schemeClr val="accent1"/>
            </a:effectRef>
            <a:fontRef idx="minor"/>
          </p:style>
        </p:sp>
        <p:sp>
          <p:nvSpPr>
            <p:cNvPr id="41" name="CustomShape 165"/>
            <p:cNvSpPr/>
            <p:nvPr/>
          </p:nvSpPr>
          <p:spPr>
            <a:xfrm>
              <a:off x="7728120" y="4490280"/>
              <a:ext cx="776520" cy="917280"/>
            </a:xfrm>
            <a:prstGeom prst="rect">
              <a:avLst/>
            </a:prstGeom>
            <a:noFill/>
            <a:ln w="9360">
              <a:solidFill>
                <a:schemeClr val="tx1"/>
              </a:solidFill>
              <a:custDash>
                <a:ds d="400000" sp="100000"/>
              </a:custDash>
              <a:round/>
            </a:ln>
          </p:spPr>
          <p:style>
            <a:lnRef idx="2">
              <a:schemeClr val="accent1">
                <a:shade val="50000"/>
              </a:schemeClr>
            </a:lnRef>
            <a:fillRef idx="1">
              <a:schemeClr val="accent1"/>
            </a:fillRef>
            <a:effectRef idx="0">
              <a:schemeClr val="accent1"/>
            </a:effectRef>
            <a:fontRef idx="minor"/>
          </p:style>
        </p:sp>
        <p:sp>
          <p:nvSpPr>
            <p:cNvPr id="42" name="CustomShape 166"/>
            <p:cNvSpPr/>
            <p:nvPr/>
          </p:nvSpPr>
          <p:spPr>
            <a:xfrm>
              <a:off x="7254000" y="4284000"/>
              <a:ext cx="190080" cy="1479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3" name="Line 167"/>
            <p:cNvSpPr/>
            <p:nvPr/>
          </p:nvSpPr>
          <p:spPr>
            <a:xfrm flipH="1" flipV="1">
              <a:off x="7382520" y="4422240"/>
              <a:ext cx="103680" cy="168840"/>
            </a:xfrm>
            <a:prstGeom prst="line">
              <a:avLst/>
            </a:prstGeom>
            <a:ln w="9525">
              <a:solidFill>
                <a:schemeClr val="accent2"/>
              </a:solidFill>
              <a:miter/>
            </a:ln>
          </p:spPr>
          <p:style>
            <a:lnRef idx="1">
              <a:schemeClr val="accent1"/>
            </a:lnRef>
            <a:fillRef idx="0">
              <a:schemeClr val="accent1"/>
            </a:fillRef>
            <a:effectRef idx="0">
              <a:schemeClr val="accent1"/>
            </a:effectRef>
            <a:fontRef idx="minor"/>
          </p:style>
        </p:sp>
        <p:sp>
          <p:nvSpPr>
            <p:cNvPr id="44" name="Line 168"/>
            <p:cNvSpPr/>
            <p:nvPr/>
          </p:nvSpPr>
          <p:spPr>
            <a:xfrm flipH="1" flipV="1">
              <a:off x="7918444" y="4349880"/>
              <a:ext cx="91556" cy="177840"/>
            </a:xfrm>
            <a:prstGeom prst="line">
              <a:avLst/>
            </a:prstGeom>
            <a:ln w="9525">
              <a:solidFill>
                <a:schemeClr val="accent2"/>
              </a:solidFill>
              <a:miter/>
            </a:ln>
          </p:spPr>
          <p:style>
            <a:lnRef idx="1">
              <a:schemeClr val="accent1"/>
            </a:lnRef>
            <a:fillRef idx="0">
              <a:schemeClr val="accent1"/>
            </a:fillRef>
            <a:effectRef idx="0">
              <a:schemeClr val="accent1"/>
            </a:effectRef>
            <a:fontRef idx="minor"/>
          </p:style>
        </p:sp>
        <p:sp>
          <p:nvSpPr>
            <p:cNvPr id="45" name="CustomShape 169"/>
            <p:cNvSpPr/>
            <p:nvPr/>
          </p:nvSpPr>
          <p:spPr>
            <a:xfrm>
              <a:off x="7588800" y="4032360"/>
              <a:ext cx="169920" cy="140400"/>
            </a:xfrm>
            <a:prstGeom prst="ellipse">
              <a:avLst/>
            </a:prstGeom>
            <a:solidFill>
              <a:schemeClr val="accent6"/>
            </a:solidFill>
            <a:ln>
              <a:noFill/>
              <a:round/>
            </a:ln>
          </p:spPr>
          <p:style>
            <a:lnRef idx="2">
              <a:schemeClr val="accent1">
                <a:shade val="50000"/>
              </a:schemeClr>
            </a:lnRef>
            <a:fillRef idx="1">
              <a:schemeClr val="accent1"/>
            </a:fillRef>
            <a:effectRef idx="0">
              <a:schemeClr val="accent1"/>
            </a:effectRef>
            <a:fontRef idx="minor"/>
          </p:style>
        </p:sp>
        <p:sp>
          <p:nvSpPr>
            <p:cNvPr id="46" name="CustomShape 170"/>
            <p:cNvSpPr/>
            <p:nvPr/>
          </p:nvSpPr>
          <p:spPr>
            <a:xfrm>
              <a:off x="7810560" y="4217400"/>
              <a:ext cx="169920" cy="140400"/>
            </a:xfrm>
            <a:prstGeom prst="ellipse">
              <a:avLst/>
            </a:prstGeom>
            <a:solidFill>
              <a:schemeClr val="accent6"/>
            </a:solidFill>
            <a:ln>
              <a:noFill/>
              <a:round/>
            </a:ln>
          </p:spPr>
          <p:style>
            <a:lnRef idx="2">
              <a:schemeClr val="accent1">
                <a:shade val="50000"/>
              </a:schemeClr>
            </a:lnRef>
            <a:fillRef idx="1">
              <a:schemeClr val="accent1"/>
            </a:fillRef>
            <a:effectRef idx="0">
              <a:schemeClr val="accent1"/>
            </a:effectRef>
            <a:fontRef idx="minor"/>
          </p:style>
        </p:sp>
        <p:sp>
          <p:nvSpPr>
            <p:cNvPr id="47" name="CustomShape 171"/>
            <p:cNvSpPr/>
            <p:nvPr/>
          </p:nvSpPr>
          <p:spPr>
            <a:xfrm>
              <a:off x="7877880" y="3973320"/>
              <a:ext cx="169920" cy="140400"/>
            </a:xfrm>
            <a:prstGeom prst="ellipse">
              <a:avLst/>
            </a:prstGeom>
            <a:solidFill>
              <a:schemeClr val="accent6"/>
            </a:solidFill>
            <a:ln>
              <a:noFill/>
              <a:round/>
            </a:ln>
          </p:spPr>
          <p:style>
            <a:lnRef idx="2">
              <a:schemeClr val="accent1">
                <a:shade val="50000"/>
              </a:schemeClr>
            </a:lnRef>
            <a:fillRef idx="1">
              <a:schemeClr val="accent1"/>
            </a:fillRef>
            <a:effectRef idx="0">
              <a:schemeClr val="accent1"/>
            </a:effectRef>
            <a:fontRef idx="minor"/>
          </p:style>
        </p:sp>
        <p:sp>
          <p:nvSpPr>
            <p:cNvPr id="48" name="CustomShape 172"/>
            <p:cNvSpPr/>
            <p:nvPr/>
          </p:nvSpPr>
          <p:spPr>
            <a:xfrm>
              <a:off x="7980840" y="3729600"/>
              <a:ext cx="169920" cy="140400"/>
            </a:xfrm>
            <a:prstGeom prst="ellipse">
              <a:avLst/>
            </a:prstGeom>
            <a:solidFill>
              <a:schemeClr val="accent6"/>
            </a:solidFill>
            <a:ln>
              <a:noFill/>
              <a:round/>
            </a:ln>
          </p:spPr>
          <p:style>
            <a:lnRef idx="2">
              <a:schemeClr val="accent1">
                <a:shade val="50000"/>
              </a:schemeClr>
            </a:lnRef>
            <a:fillRef idx="1">
              <a:schemeClr val="accent1"/>
            </a:fillRef>
            <a:effectRef idx="0">
              <a:schemeClr val="accent1"/>
            </a:effectRef>
            <a:fontRef idx="minor"/>
          </p:style>
        </p:sp>
        <p:sp>
          <p:nvSpPr>
            <p:cNvPr id="49" name="CustomShape 173"/>
            <p:cNvSpPr/>
            <p:nvPr/>
          </p:nvSpPr>
          <p:spPr>
            <a:xfrm>
              <a:off x="8143560" y="4028040"/>
              <a:ext cx="169920" cy="140400"/>
            </a:xfrm>
            <a:prstGeom prst="ellipse">
              <a:avLst/>
            </a:prstGeom>
            <a:solidFill>
              <a:schemeClr val="accent6"/>
            </a:solidFill>
            <a:ln>
              <a:noFill/>
              <a:round/>
            </a:ln>
          </p:spPr>
          <p:style>
            <a:lnRef idx="2">
              <a:schemeClr val="accent1">
                <a:shade val="50000"/>
              </a:schemeClr>
            </a:lnRef>
            <a:fillRef idx="1">
              <a:schemeClr val="accent1"/>
            </a:fillRef>
            <a:effectRef idx="0">
              <a:schemeClr val="accent1"/>
            </a:effectRef>
            <a:fontRef idx="minor"/>
          </p:style>
        </p:sp>
        <p:sp>
          <p:nvSpPr>
            <p:cNvPr id="50" name="CustomShape 174"/>
            <p:cNvSpPr/>
            <p:nvPr/>
          </p:nvSpPr>
          <p:spPr>
            <a:xfrm>
              <a:off x="8317800" y="3822120"/>
              <a:ext cx="169920" cy="140400"/>
            </a:xfrm>
            <a:prstGeom prst="ellipse">
              <a:avLst/>
            </a:prstGeom>
            <a:solidFill>
              <a:schemeClr val="accent6"/>
            </a:solidFill>
            <a:ln>
              <a:noFill/>
              <a:round/>
            </a:ln>
          </p:spPr>
          <p:style>
            <a:lnRef idx="2">
              <a:schemeClr val="accent1">
                <a:shade val="50000"/>
              </a:schemeClr>
            </a:lnRef>
            <a:fillRef idx="1">
              <a:schemeClr val="accent1"/>
            </a:fillRef>
            <a:effectRef idx="0">
              <a:schemeClr val="accent1"/>
            </a:effectRef>
            <a:fontRef idx="minor"/>
          </p:style>
        </p:sp>
        <p:sp>
          <p:nvSpPr>
            <p:cNvPr id="51" name="Line 175"/>
            <p:cNvSpPr/>
            <p:nvPr/>
          </p:nvSpPr>
          <p:spPr>
            <a:xfrm flipV="1">
              <a:off x="7407720" y="4152240"/>
              <a:ext cx="205920" cy="176760"/>
            </a:xfrm>
            <a:prstGeom prst="line">
              <a:avLst/>
            </a:prstGeom>
            <a:ln>
              <a:solidFill>
                <a:schemeClr val="accent2"/>
              </a:solidFill>
              <a:round/>
            </a:ln>
          </p:spPr>
          <p:style>
            <a:lnRef idx="1">
              <a:schemeClr val="accent1"/>
            </a:lnRef>
            <a:fillRef idx="0">
              <a:schemeClr val="accent1"/>
            </a:fillRef>
            <a:effectRef idx="0">
              <a:schemeClr val="accent1"/>
            </a:effectRef>
            <a:fontRef idx="minor"/>
          </p:style>
        </p:sp>
        <p:sp>
          <p:nvSpPr>
            <p:cNvPr id="52" name="Line 176"/>
            <p:cNvSpPr/>
            <p:nvPr/>
          </p:nvSpPr>
          <p:spPr>
            <a:xfrm flipH="1">
              <a:off x="7758720" y="4059360"/>
              <a:ext cx="127440" cy="49680"/>
            </a:xfrm>
            <a:prstGeom prst="line">
              <a:avLst/>
            </a:prstGeom>
            <a:ln>
              <a:solidFill>
                <a:schemeClr val="accent6"/>
              </a:solidFill>
              <a:round/>
            </a:ln>
          </p:spPr>
          <p:style>
            <a:lnRef idx="1">
              <a:schemeClr val="accent1"/>
            </a:lnRef>
            <a:fillRef idx="0">
              <a:schemeClr val="accent1"/>
            </a:fillRef>
            <a:effectRef idx="0">
              <a:schemeClr val="accent1"/>
            </a:effectRef>
            <a:fontRef idx="minor"/>
          </p:style>
        </p:sp>
        <p:sp>
          <p:nvSpPr>
            <p:cNvPr id="53" name="Line 177"/>
            <p:cNvSpPr/>
            <p:nvPr/>
          </p:nvSpPr>
          <p:spPr>
            <a:xfrm flipH="1">
              <a:off x="7903800" y="4109040"/>
              <a:ext cx="22680" cy="105480"/>
            </a:xfrm>
            <a:prstGeom prst="line">
              <a:avLst/>
            </a:prstGeom>
            <a:ln>
              <a:solidFill>
                <a:schemeClr val="accent6"/>
              </a:solidFill>
              <a:round/>
            </a:ln>
          </p:spPr>
          <p:style>
            <a:lnRef idx="1">
              <a:schemeClr val="accent1"/>
            </a:lnRef>
            <a:fillRef idx="0">
              <a:schemeClr val="accent1"/>
            </a:fillRef>
            <a:effectRef idx="0">
              <a:schemeClr val="accent1"/>
            </a:effectRef>
            <a:fontRef idx="minor"/>
          </p:style>
        </p:sp>
        <p:sp>
          <p:nvSpPr>
            <p:cNvPr id="54" name="Line 178"/>
            <p:cNvSpPr/>
            <p:nvPr/>
          </p:nvSpPr>
          <p:spPr>
            <a:xfrm flipV="1">
              <a:off x="7956000" y="4148280"/>
              <a:ext cx="212040" cy="89640"/>
            </a:xfrm>
            <a:prstGeom prst="line">
              <a:avLst/>
            </a:prstGeom>
            <a:ln>
              <a:solidFill>
                <a:schemeClr val="accent6"/>
              </a:solidFill>
              <a:round/>
            </a:ln>
          </p:spPr>
          <p:style>
            <a:lnRef idx="1">
              <a:schemeClr val="accent1"/>
            </a:lnRef>
            <a:fillRef idx="0">
              <a:schemeClr val="accent1"/>
            </a:fillRef>
            <a:effectRef idx="0">
              <a:schemeClr val="accent1"/>
            </a:effectRef>
            <a:fontRef idx="minor"/>
          </p:style>
        </p:sp>
        <p:sp>
          <p:nvSpPr>
            <p:cNvPr id="55" name="Line 179"/>
            <p:cNvSpPr/>
            <p:nvPr/>
          </p:nvSpPr>
          <p:spPr>
            <a:xfrm flipH="1" flipV="1">
              <a:off x="8126280" y="3849480"/>
              <a:ext cx="102240" cy="178560"/>
            </a:xfrm>
            <a:prstGeom prst="line">
              <a:avLst/>
            </a:prstGeom>
            <a:ln>
              <a:solidFill>
                <a:schemeClr val="accent6"/>
              </a:solidFill>
              <a:round/>
            </a:ln>
          </p:spPr>
          <p:style>
            <a:lnRef idx="1">
              <a:schemeClr val="accent1"/>
            </a:lnRef>
            <a:fillRef idx="0">
              <a:schemeClr val="accent1"/>
            </a:fillRef>
            <a:effectRef idx="0">
              <a:schemeClr val="accent1"/>
            </a:effectRef>
            <a:fontRef idx="minor"/>
          </p:style>
        </p:sp>
        <p:sp>
          <p:nvSpPr>
            <p:cNvPr id="56" name="Line 180"/>
            <p:cNvSpPr/>
            <p:nvPr/>
          </p:nvSpPr>
          <p:spPr>
            <a:xfrm flipV="1">
              <a:off x="7977356" y="3852720"/>
              <a:ext cx="54964" cy="113760"/>
            </a:xfrm>
            <a:prstGeom prst="line">
              <a:avLst/>
            </a:prstGeom>
            <a:ln>
              <a:solidFill>
                <a:schemeClr val="accent6"/>
              </a:solidFill>
              <a:round/>
            </a:ln>
          </p:spPr>
          <p:style>
            <a:lnRef idx="1">
              <a:schemeClr val="accent1"/>
            </a:lnRef>
            <a:fillRef idx="0">
              <a:schemeClr val="accent1"/>
            </a:fillRef>
            <a:effectRef idx="0">
              <a:schemeClr val="accent1"/>
            </a:effectRef>
            <a:fontRef idx="minor"/>
          </p:style>
        </p:sp>
        <p:sp>
          <p:nvSpPr>
            <p:cNvPr id="57" name="Line 181"/>
            <p:cNvSpPr/>
            <p:nvPr/>
          </p:nvSpPr>
          <p:spPr>
            <a:xfrm flipV="1">
              <a:off x="8282160" y="3945240"/>
              <a:ext cx="79920" cy="107280"/>
            </a:xfrm>
            <a:prstGeom prst="line">
              <a:avLst/>
            </a:prstGeom>
            <a:ln>
              <a:solidFill>
                <a:schemeClr val="accent6"/>
              </a:solidFill>
              <a:round/>
            </a:ln>
          </p:spPr>
          <p:style>
            <a:lnRef idx="1">
              <a:schemeClr val="accent1"/>
            </a:lnRef>
            <a:fillRef idx="0">
              <a:schemeClr val="accent1"/>
            </a:fillRef>
            <a:effectRef idx="0">
              <a:schemeClr val="accent1"/>
            </a:effectRef>
            <a:fontRef idx="minor"/>
          </p:style>
        </p:sp>
        <p:sp>
          <p:nvSpPr>
            <p:cNvPr id="58" name="Line 182"/>
            <p:cNvSpPr/>
            <p:nvPr/>
          </p:nvSpPr>
          <p:spPr>
            <a:xfrm flipH="1" flipV="1">
              <a:off x="8151120" y="3799800"/>
              <a:ext cx="191520" cy="42480"/>
            </a:xfrm>
            <a:prstGeom prst="line">
              <a:avLst/>
            </a:prstGeom>
            <a:ln>
              <a:solidFill>
                <a:schemeClr val="accent6"/>
              </a:solidFill>
              <a:round/>
            </a:ln>
          </p:spPr>
          <p:style>
            <a:lnRef idx="1">
              <a:schemeClr val="accent1"/>
            </a:lnRef>
            <a:fillRef idx="0">
              <a:schemeClr val="accent1"/>
            </a:fillRef>
            <a:effectRef idx="0">
              <a:schemeClr val="accent1"/>
            </a:effectRef>
            <a:fontRef idx="minor"/>
          </p:style>
        </p:sp>
        <p:sp>
          <p:nvSpPr>
            <p:cNvPr id="59" name="Line 183"/>
            <p:cNvSpPr/>
            <p:nvPr/>
          </p:nvSpPr>
          <p:spPr>
            <a:xfrm flipV="1">
              <a:off x="7739524" y="3829680"/>
              <a:ext cx="257156" cy="220680"/>
            </a:xfrm>
            <a:prstGeom prst="line">
              <a:avLst/>
            </a:prstGeom>
            <a:ln>
              <a:solidFill>
                <a:schemeClr val="accent6"/>
              </a:solidFill>
              <a:round/>
            </a:ln>
          </p:spPr>
          <p:style>
            <a:lnRef idx="1">
              <a:schemeClr val="accent1"/>
            </a:lnRef>
            <a:fillRef idx="0">
              <a:schemeClr val="accent1"/>
            </a:fillRef>
            <a:effectRef idx="0">
              <a:schemeClr val="accent1"/>
            </a:effectRef>
            <a:fontRef idx="minor"/>
          </p:style>
        </p:sp>
        <p:sp>
          <p:nvSpPr>
            <p:cNvPr id="60" name="CustomShape 184"/>
            <p:cNvSpPr/>
            <p:nvPr/>
          </p:nvSpPr>
          <p:spPr>
            <a:xfrm>
              <a:off x="7541280" y="3719160"/>
              <a:ext cx="1029600" cy="681120"/>
            </a:xfrm>
            <a:prstGeom prst="rect">
              <a:avLst/>
            </a:prstGeom>
            <a:noFill/>
            <a:ln w="9360">
              <a:solidFill>
                <a:schemeClr val="tx1"/>
              </a:solidFill>
              <a:custDash>
                <a:ds d="400000" sp="100000"/>
              </a:custDash>
              <a:round/>
            </a:ln>
          </p:spPr>
          <p:style>
            <a:lnRef idx="2">
              <a:schemeClr val="accent1">
                <a:shade val="50000"/>
              </a:schemeClr>
            </a:lnRef>
            <a:fillRef idx="1">
              <a:schemeClr val="accent1"/>
            </a:fillRef>
            <a:effectRef idx="0">
              <a:schemeClr val="accent1"/>
            </a:effectRef>
            <a:fontRef idx="minor"/>
          </p:style>
        </p:sp>
        <p:sp>
          <p:nvSpPr>
            <p:cNvPr id="61" name="CustomShape 185"/>
            <p:cNvSpPr/>
            <p:nvPr/>
          </p:nvSpPr>
          <p:spPr>
            <a:xfrm>
              <a:off x="6777360" y="4285440"/>
              <a:ext cx="192600" cy="147240"/>
            </a:xfrm>
            <a:prstGeom prst="ellipse">
              <a:avLst/>
            </a:prstGeom>
            <a:solidFill>
              <a:schemeClr val="accent3"/>
            </a:solidFill>
            <a:ln>
              <a:noFill/>
              <a:round/>
            </a:ln>
          </p:spPr>
          <p:style>
            <a:lnRef idx="2">
              <a:schemeClr val="accent1">
                <a:shade val="50000"/>
              </a:schemeClr>
            </a:lnRef>
            <a:fillRef idx="1">
              <a:schemeClr val="accent1"/>
            </a:fillRef>
            <a:effectRef idx="0">
              <a:schemeClr val="accent1"/>
            </a:effectRef>
            <a:fontRef idx="minor"/>
          </p:style>
        </p:sp>
        <p:sp>
          <p:nvSpPr>
            <p:cNvPr id="62" name="CustomShape 186"/>
            <p:cNvSpPr/>
            <p:nvPr/>
          </p:nvSpPr>
          <p:spPr>
            <a:xfrm>
              <a:off x="6721560" y="3877560"/>
              <a:ext cx="192600" cy="147240"/>
            </a:xfrm>
            <a:prstGeom prst="ellipse">
              <a:avLst/>
            </a:prstGeom>
            <a:solidFill>
              <a:schemeClr val="accent3"/>
            </a:solidFill>
            <a:ln>
              <a:noFill/>
              <a:round/>
            </a:ln>
          </p:spPr>
          <p:style>
            <a:lnRef idx="2">
              <a:schemeClr val="accent1">
                <a:shade val="50000"/>
              </a:schemeClr>
            </a:lnRef>
            <a:fillRef idx="1">
              <a:schemeClr val="accent1"/>
            </a:fillRef>
            <a:effectRef idx="0">
              <a:schemeClr val="accent1"/>
            </a:effectRef>
            <a:fontRef idx="minor"/>
          </p:style>
        </p:sp>
        <p:sp>
          <p:nvSpPr>
            <p:cNvPr id="63" name="CustomShape 187"/>
            <p:cNvSpPr/>
            <p:nvPr/>
          </p:nvSpPr>
          <p:spPr>
            <a:xfrm>
              <a:off x="6743880" y="4545360"/>
              <a:ext cx="192600" cy="147240"/>
            </a:xfrm>
            <a:prstGeom prst="ellipse">
              <a:avLst/>
            </a:prstGeom>
            <a:solidFill>
              <a:schemeClr val="accent3"/>
            </a:solidFill>
            <a:ln>
              <a:noFill/>
              <a:round/>
            </a:ln>
          </p:spPr>
          <p:style>
            <a:lnRef idx="2">
              <a:schemeClr val="accent1">
                <a:shade val="50000"/>
              </a:schemeClr>
            </a:lnRef>
            <a:fillRef idx="1">
              <a:schemeClr val="accent1"/>
            </a:fillRef>
            <a:effectRef idx="0">
              <a:schemeClr val="accent1"/>
            </a:effectRef>
            <a:fontRef idx="minor"/>
          </p:style>
        </p:sp>
        <p:sp>
          <p:nvSpPr>
            <p:cNvPr id="64" name="CustomShape 188"/>
            <p:cNvSpPr/>
            <p:nvPr/>
          </p:nvSpPr>
          <p:spPr>
            <a:xfrm>
              <a:off x="6469920" y="4075200"/>
              <a:ext cx="192600" cy="147240"/>
            </a:xfrm>
            <a:prstGeom prst="ellipse">
              <a:avLst/>
            </a:prstGeom>
            <a:solidFill>
              <a:schemeClr val="accent3"/>
            </a:solidFill>
            <a:ln>
              <a:noFill/>
              <a:round/>
            </a:ln>
          </p:spPr>
          <p:style>
            <a:lnRef idx="2">
              <a:schemeClr val="accent1">
                <a:shade val="50000"/>
              </a:schemeClr>
            </a:lnRef>
            <a:fillRef idx="1">
              <a:schemeClr val="accent1"/>
            </a:fillRef>
            <a:effectRef idx="0">
              <a:schemeClr val="accent1"/>
            </a:effectRef>
            <a:fontRef idx="minor"/>
          </p:style>
        </p:sp>
        <p:sp>
          <p:nvSpPr>
            <p:cNvPr id="65" name="Line 189"/>
            <p:cNvSpPr/>
            <p:nvPr/>
          </p:nvSpPr>
          <p:spPr>
            <a:xfrm>
              <a:off x="6580440" y="4217400"/>
              <a:ext cx="193680" cy="373680"/>
            </a:xfrm>
            <a:prstGeom prst="line">
              <a:avLst/>
            </a:prstGeom>
            <a:ln>
              <a:solidFill>
                <a:schemeClr val="accent3"/>
              </a:solidFill>
              <a:round/>
            </a:ln>
          </p:spPr>
          <p:style>
            <a:lnRef idx="1">
              <a:schemeClr val="accent1"/>
            </a:lnRef>
            <a:fillRef idx="0">
              <a:schemeClr val="accent1"/>
            </a:fillRef>
            <a:effectRef idx="0">
              <a:schemeClr val="accent1"/>
            </a:effectRef>
            <a:fontRef idx="minor"/>
          </p:style>
        </p:sp>
        <p:sp>
          <p:nvSpPr>
            <p:cNvPr id="66" name="Line 190"/>
            <p:cNvSpPr/>
            <p:nvPr/>
          </p:nvSpPr>
          <p:spPr>
            <a:xfrm flipV="1">
              <a:off x="6634440" y="4003560"/>
              <a:ext cx="115200" cy="92880"/>
            </a:xfrm>
            <a:prstGeom prst="line">
              <a:avLst/>
            </a:prstGeom>
            <a:ln>
              <a:solidFill>
                <a:schemeClr val="accent3"/>
              </a:solidFill>
              <a:round/>
            </a:ln>
          </p:spPr>
          <p:style>
            <a:lnRef idx="1">
              <a:schemeClr val="accent1"/>
            </a:lnRef>
            <a:fillRef idx="0">
              <a:schemeClr val="accent1"/>
            </a:fillRef>
            <a:effectRef idx="0">
              <a:schemeClr val="accent1"/>
            </a:effectRef>
            <a:fontRef idx="minor"/>
          </p:style>
        </p:sp>
        <p:sp>
          <p:nvSpPr>
            <p:cNvPr id="67" name="Line 191"/>
            <p:cNvSpPr/>
            <p:nvPr/>
          </p:nvSpPr>
          <p:spPr>
            <a:xfrm>
              <a:off x="6636960" y="4183920"/>
              <a:ext cx="168480" cy="122760"/>
            </a:xfrm>
            <a:prstGeom prst="line">
              <a:avLst/>
            </a:prstGeom>
            <a:ln>
              <a:solidFill>
                <a:schemeClr val="accent3"/>
              </a:solidFill>
              <a:round/>
            </a:ln>
          </p:spPr>
          <p:style>
            <a:lnRef idx="1">
              <a:schemeClr val="accent1"/>
            </a:lnRef>
            <a:fillRef idx="0">
              <a:schemeClr val="accent1"/>
            </a:fillRef>
            <a:effectRef idx="0">
              <a:schemeClr val="accent1"/>
            </a:effectRef>
            <a:fontRef idx="minor"/>
          </p:style>
        </p:sp>
        <p:sp>
          <p:nvSpPr>
            <p:cNvPr id="68" name="Line 192"/>
            <p:cNvSpPr/>
            <p:nvPr/>
          </p:nvSpPr>
          <p:spPr>
            <a:xfrm flipV="1">
              <a:off x="6849116" y="4433040"/>
              <a:ext cx="24724" cy="112320"/>
            </a:xfrm>
            <a:prstGeom prst="line">
              <a:avLst/>
            </a:prstGeom>
            <a:ln>
              <a:solidFill>
                <a:schemeClr val="accent3"/>
              </a:solidFill>
              <a:round/>
            </a:ln>
          </p:spPr>
          <p:style>
            <a:lnRef idx="1">
              <a:schemeClr val="accent1"/>
            </a:lnRef>
            <a:fillRef idx="0">
              <a:schemeClr val="accent1"/>
            </a:fillRef>
            <a:effectRef idx="0">
              <a:schemeClr val="accent1"/>
            </a:effectRef>
            <a:fontRef idx="minor"/>
          </p:style>
        </p:sp>
        <p:sp>
          <p:nvSpPr>
            <p:cNvPr id="69" name="Line 193"/>
            <p:cNvSpPr/>
            <p:nvPr/>
          </p:nvSpPr>
          <p:spPr>
            <a:xfrm flipH="1" flipV="1">
              <a:off x="6834600" y="4024800"/>
              <a:ext cx="39240" cy="260280"/>
            </a:xfrm>
            <a:prstGeom prst="line">
              <a:avLst/>
            </a:prstGeom>
            <a:ln>
              <a:solidFill>
                <a:schemeClr val="accent3"/>
              </a:solidFill>
              <a:round/>
            </a:ln>
          </p:spPr>
          <p:style>
            <a:lnRef idx="1">
              <a:schemeClr val="accent1"/>
            </a:lnRef>
            <a:fillRef idx="0">
              <a:schemeClr val="accent1"/>
            </a:fillRef>
            <a:effectRef idx="0">
              <a:schemeClr val="accent1"/>
            </a:effectRef>
            <a:fontRef idx="minor"/>
          </p:style>
        </p:sp>
        <p:sp>
          <p:nvSpPr>
            <p:cNvPr id="70" name="Line 194"/>
            <p:cNvSpPr/>
            <p:nvPr/>
          </p:nvSpPr>
          <p:spPr>
            <a:xfrm>
              <a:off x="6902640" y="4671360"/>
              <a:ext cx="213724" cy="115200"/>
            </a:xfrm>
            <a:prstGeom prst="line">
              <a:avLst/>
            </a:prstGeom>
            <a:ln w="9525">
              <a:solidFill>
                <a:schemeClr val="accent2"/>
              </a:solidFill>
              <a:round/>
            </a:ln>
          </p:spPr>
          <p:style>
            <a:lnRef idx="1">
              <a:schemeClr val="accent1"/>
            </a:lnRef>
            <a:fillRef idx="0">
              <a:schemeClr val="accent1"/>
            </a:fillRef>
            <a:effectRef idx="0">
              <a:schemeClr val="accent1"/>
            </a:effectRef>
            <a:fontRef idx="minor"/>
          </p:style>
        </p:sp>
        <p:sp>
          <p:nvSpPr>
            <p:cNvPr id="71" name="CustomShape 195"/>
            <p:cNvSpPr/>
            <p:nvPr/>
          </p:nvSpPr>
          <p:spPr>
            <a:xfrm>
              <a:off x="6449400" y="3785760"/>
              <a:ext cx="566640" cy="958320"/>
            </a:xfrm>
            <a:prstGeom prst="rect">
              <a:avLst/>
            </a:prstGeom>
            <a:noFill/>
            <a:ln w="9360">
              <a:solidFill>
                <a:schemeClr val="tx1"/>
              </a:solidFill>
              <a:custDash>
                <a:ds d="400000" sp="100000"/>
              </a:custDash>
              <a:round/>
            </a:ln>
          </p:spPr>
          <p:style>
            <a:lnRef idx="2">
              <a:schemeClr val="accent1">
                <a:shade val="50000"/>
              </a:schemeClr>
            </a:lnRef>
            <a:fillRef idx="1">
              <a:schemeClr val="accent1"/>
            </a:fillRef>
            <a:effectRef idx="0">
              <a:schemeClr val="accent1"/>
            </a:effectRef>
            <a:fontRef idx="minor"/>
          </p:style>
          <p:txBody>
            <a:bodyPr/>
            <a:lstStyle/>
            <a:p>
              <a:endParaRPr lang="en-US" dirty="0"/>
            </a:p>
          </p:txBody>
        </p:sp>
        <p:sp>
          <p:nvSpPr>
            <p:cNvPr id="72" name="CustomShape 196"/>
            <p:cNvSpPr/>
            <p:nvPr/>
          </p:nvSpPr>
          <p:spPr>
            <a:xfrm>
              <a:off x="6731280" y="5132160"/>
              <a:ext cx="190080" cy="1479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73" name="Line 197"/>
            <p:cNvSpPr/>
            <p:nvPr/>
          </p:nvSpPr>
          <p:spPr>
            <a:xfrm flipV="1">
              <a:off x="6908760" y="5132160"/>
              <a:ext cx="203040" cy="55800"/>
            </a:xfrm>
            <a:prstGeom prst="line">
              <a:avLst/>
            </a:prstGeom>
            <a:ln>
              <a:solidFill>
                <a:schemeClr val="accent2"/>
              </a:solidFill>
              <a:round/>
            </a:ln>
          </p:spPr>
          <p:style>
            <a:lnRef idx="1">
              <a:schemeClr val="accent1"/>
            </a:lnRef>
            <a:fillRef idx="0">
              <a:schemeClr val="accent1"/>
            </a:fillRef>
            <a:effectRef idx="0">
              <a:schemeClr val="accent1"/>
            </a:effectRef>
            <a:fontRef idx="minor"/>
          </p:style>
        </p:sp>
        <p:sp>
          <p:nvSpPr>
            <p:cNvPr id="74" name="Line 198"/>
            <p:cNvSpPr/>
            <p:nvPr/>
          </p:nvSpPr>
          <p:spPr>
            <a:xfrm flipH="1">
              <a:off x="8209080" y="5090760"/>
              <a:ext cx="98280" cy="161280"/>
            </a:xfrm>
            <a:prstGeom prst="line">
              <a:avLst/>
            </a:prstGeom>
            <a:ln>
              <a:solidFill>
                <a:schemeClr val="accent1"/>
              </a:solidFill>
              <a:round/>
            </a:ln>
          </p:spPr>
          <p:style>
            <a:lnRef idx="1">
              <a:schemeClr val="accent1"/>
            </a:lnRef>
            <a:fillRef idx="0">
              <a:schemeClr val="accent1"/>
            </a:fillRef>
            <a:effectRef idx="0">
              <a:schemeClr val="accent1"/>
            </a:effectRef>
            <a:fontRef idx="minor"/>
          </p:style>
        </p:sp>
      </p:grpSp>
      <p:grpSp>
        <p:nvGrpSpPr>
          <p:cNvPr id="110" name="Group 109"/>
          <p:cNvGrpSpPr/>
          <p:nvPr/>
        </p:nvGrpSpPr>
        <p:grpSpPr>
          <a:xfrm>
            <a:off x="9370172" y="4368936"/>
            <a:ext cx="2286840" cy="1590977"/>
            <a:chOff x="9358560" y="3759120"/>
            <a:chExt cx="2450160" cy="1704600"/>
          </a:xfrm>
        </p:grpSpPr>
        <p:pic>
          <p:nvPicPr>
            <p:cNvPr id="76" name="Picture 2"/>
            <p:cNvPicPr/>
            <p:nvPr/>
          </p:nvPicPr>
          <p:blipFill>
            <a:blip r:embed="rId3"/>
            <a:stretch/>
          </p:blipFill>
          <p:spPr>
            <a:xfrm>
              <a:off x="9358560" y="3801240"/>
              <a:ext cx="2450160" cy="1662480"/>
            </a:xfrm>
            <a:prstGeom prst="rect">
              <a:avLst/>
            </a:prstGeom>
            <a:ln>
              <a:noFill/>
            </a:ln>
          </p:spPr>
        </p:pic>
        <p:sp>
          <p:nvSpPr>
            <p:cNvPr id="77" name="CustomShape 123"/>
            <p:cNvSpPr/>
            <p:nvPr/>
          </p:nvSpPr>
          <p:spPr>
            <a:xfrm>
              <a:off x="9491400" y="3949920"/>
              <a:ext cx="860760" cy="734760"/>
            </a:xfrm>
            <a:custGeom>
              <a:avLst/>
              <a:gdLst/>
              <a:ahLst/>
              <a:cxnLst/>
              <a:rect l="l" t="t" r="r" b="b"/>
              <a:pathLst>
                <a:path w="2035628" h="1545771">
                  <a:moveTo>
                    <a:pt x="21771" y="272143"/>
                  </a:moveTo>
                  <a:lnTo>
                    <a:pt x="21771" y="272143"/>
                  </a:lnTo>
                  <a:cubicBezTo>
                    <a:pt x="47171" y="250372"/>
                    <a:pt x="68453" y="222572"/>
                    <a:pt x="97971" y="206829"/>
                  </a:cubicBezTo>
                  <a:cubicBezTo>
                    <a:pt x="124373" y="192748"/>
                    <a:pt x="185057" y="185057"/>
                    <a:pt x="185057" y="185057"/>
                  </a:cubicBezTo>
                  <a:cubicBezTo>
                    <a:pt x="304800" y="188686"/>
                    <a:pt x="424645" y="189807"/>
                    <a:pt x="544285" y="195943"/>
                  </a:cubicBezTo>
                  <a:cubicBezTo>
                    <a:pt x="615955" y="199618"/>
                    <a:pt x="605589" y="211269"/>
                    <a:pt x="674914" y="228600"/>
                  </a:cubicBezTo>
                  <a:cubicBezTo>
                    <a:pt x="710813" y="237575"/>
                    <a:pt x="747485" y="243114"/>
                    <a:pt x="783771" y="250371"/>
                  </a:cubicBezTo>
                  <a:cubicBezTo>
                    <a:pt x="809171" y="261257"/>
                    <a:pt x="835254" y="270670"/>
                    <a:pt x="859971" y="283029"/>
                  </a:cubicBezTo>
                  <a:cubicBezTo>
                    <a:pt x="922399" y="314243"/>
                    <a:pt x="979675" y="356493"/>
                    <a:pt x="1045028" y="381000"/>
                  </a:cubicBezTo>
                  <a:cubicBezTo>
                    <a:pt x="1104292" y="403224"/>
                    <a:pt x="1151481" y="419393"/>
                    <a:pt x="1208314" y="446314"/>
                  </a:cubicBezTo>
                  <a:cubicBezTo>
                    <a:pt x="1252310" y="467154"/>
                    <a:pt x="1297871" y="485492"/>
                    <a:pt x="1338943" y="511629"/>
                  </a:cubicBezTo>
                  <a:lnTo>
                    <a:pt x="1458685" y="587829"/>
                  </a:lnTo>
                  <a:cubicBezTo>
                    <a:pt x="1469571" y="609600"/>
                    <a:pt x="1478819" y="632271"/>
                    <a:pt x="1491343" y="653143"/>
                  </a:cubicBezTo>
                  <a:cubicBezTo>
                    <a:pt x="1500678" y="668700"/>
                    <a:pt x="1513455" y="681922"/>
                    <a:pt x="1524000" y="696686"/>
                  </a:cubicBezTo>
                  <a:cubicBezTo>
                    <a:pt x="1552277" y="736275"/>
                    <a:pt x="1542855" y="730198"/>
                    <a:pt x="1578428" y="772886"/>
                  </a:cubicBezTo>
                  <a:cubicBezTo>
                    <a:pt x="1584998" y="780770"/>
                    <a:pt x="1593630" y="786773"/>
                    <a:pt x="1600200" y="794657"/>
                  </a:cubicBezTo>
                  <a:cubicBezTo>
                    <a:pt x="1661390" y="868084"/>
                    <a:pt x="1603233" y="812996"/>
                    <a:pt x="1687285" y="903514"/>
                  </a:cubicBezTo>
                  <a:cubicBezTo>
                    <a:pt x="1715219" y="933597"/>
                    <a:pt x="1740213" y="967828"/>
                    <a:pt x="1774371" y="990600"/>
                  </a:cubicBezTo>
                  <a:cubicBezTo>
                    <a:pt x="1785257" y="997857"/>
                    <a:pt x="1797095" y="1003857"/>
                    <a:pt x="1807028" y="1012371"/>
                  </a:cubicBezTo>
                  <a:cubicBezTo>
                    <a:pt x="1858253" y="1056278"/>
                    <a:pt x="1847649" y="1058070"/>
                    <a:pt x="1894114" y="1110343"/>
                  </a:cubicBezTo>
                  <a:cubicBezTo>
                    <a:pt x="1907751" y="1125685"/>
                    <a:pt x="1923143" y="1139372"/>
                    <a:pt x="1937657" y="1153886"/>
                  </a:cubicBezTo>
                  <a:cubicBezTo>
                    <a:pt x="1941286" y="1164772"/>
                    <a:pt x="1943411" y="1176280"/>
                    <a:pt x="1948543" y="1186543"/>
                  </a:cubicBezTo>
                  <a:cubicBezTo>
                    <a:pt x="1987820" y="1265096"/>
                    <a:pt x="1953915" y="1167318"/>
                    <a:pt x="1992085" y="1262743"/>
                  </a:cubicBezTo>
                  <a:cubicBezTo>
                    <a:pt x="2030947" y="1359898"/>
                    <a:pt x="1993743" y="1297886"/>
                    <a:pt x="2035628" y="1360714"/>
                  </a:cubicBezTo>
                  <a:cubicBezTo>
                    <a:pt x="2024203" y="1532096"/>
                    <a:pt x="2049139" y="1475210"/>
                    <a:pt x="2013857" y="1545771"/>
                  </a:cubicBezTo>
                  <a:lnTo>
                    <a:pt x="0" y="0"/>
                  </a:lnTo>
                </a:path>
              </a:pathLst>
            </a:custGeom>
            <a:noFill/>
            <a:ln>
              <a:noFill/>
            </a:ln>
          </p:spPr>
          <p:style>
            <a:lnRef idx="2">
              <a:schemeClr val="accent1">
                <a:shade val="50000"/>
              </a:schemeClr>
            </a:lnRef>
            <a:fillRef idx="1">
              <a:schemeClr val="accent1"/>
            </a:fillRef>
            <a:effectRef idx="0">
              <a:schemeClr val="accent1"/>
            </a:effectRef>
            <a:fontRef idx="minor"/>
          </p:style>
        </p:sp>
        <p:sp>
          <p:nvSpPr>
            <p:cNvPr id="78" name="CustomShape 124"/>
            <p:cNvSpPr/>
            <p:nvPr/>
          </p:nvSpPr>
          <p:spPr>
            <a:xfrm>
              <a:off x="9423000" y="4021560"/>
              <a:ext cx="966960" cy="1015560"/>
            </a:xfrm>
            <a:prstGeom prst="cloud">
              <a:avLst/>
            </a:prstGeom>
            <a:solidFill>
              <a:schemeClr val="bg2">
                <a:lumMod val="20000"/>
                <a:lumOff val="80000"/>
              </a:schemeClr>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79" name="Line 125"/>
            <p:cNvSpPr/>
            <p:nvPr/>
          </p:nvSpPr>
          <p:spPr>
            <a:xfrm flipV="1">
              <a:off x="9809640" y="4294800"/>
              <a:ext cx="142560" cy="2880"/>
            </a:xfrm>
            <a:prstGeom prst="line">
              <a:avLst/>
            </a:prstGeom>
            <a:ln w="9525">
              <a:solidFill>
                <a:srgbClr val="F90000"/>
              </a:solidFill>
              <a:round/>
            </a:ln>
          </p:spPr>
          <p:style>
            <a:lnRef idx="1">
              <a:schemeClr val="accent1"/>
            </a:lnRef>
            <a:fillRef idx="0">
              <a:schemeClr val="accent1"/>
            </a:fillRef>
            <a:effectRef idx="0">
              <a:schemeClr val="accent1"/>
            </a:effectRef>
            <a:fontRef idx="minor"/>
          </p:style>
        </p:sp>
        <p:sp>
          <p:nvSpPr>
            <p:cNvPr id="80" name="Line 126"/>
            <p:cNvSpPr/>
            <p:nvPr/>
          </p:nvSpPr>
          <p:spPr>
            <a:xfrm flipV="1">
              <a:off x="9817921" y="4443480"/>
              <a:ext cx="134279" cy="9072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81" name="Line 127"/>
            <p:cNvSpPr/>
            <p:nvPr/>
          </p:nvSpPr>
          <p:spPr>
            <a:xfrm flipH="1" flipV="1">
              <a:off x="9809638" y="4450680"/>
              <a:ext cx="142560" cy="100509"/>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82" name="Line 128"/>
            <p:cNvSpPr/>
            <p:nvPr/>
          </p:nvSpPr>
          <p:spPr>
            <a:xfrm flipV="1">
              <a:off x="10063798" y="4450679"/>
              <a:ext cx="0" cy="97919"/>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83" name="Line 129"/>
            <p:cNvSpPr/>
            <p:nvPr/>
          </p:nvSpPr>
          <p:spPr>
            <a:xfrm flipV="1">
              <a:off x="9698039" y="4450678"/>
              <a:ext cx="0" cy="79562"/>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84" name="CustomShape 130"/>
            <p:cNvSpPr/>
            <p:nvPr/>
          </p:nvSpPr>
          <p:spPr>
            <a:xfrm>
              <a:off x="9446040" y="4801680"/>
              <a:ext cx="613080" cy="214920"/>
            </a:xfrm>
            <a:prstGeom prst="rect">
              <a:avLst/>
            </a:prstGeom>
            <a:noFill/>
            <a:ln>
              <a:noFill/>
            </a:ln>
          </p:spPr>
          <p:style>
            <a:lnRef idx="0">
              <a:scrgbClr r="0" g="0" b="0"/>
            </a:lnRef>
            <a:fillRef idx="0">
              <a:scrgbClr r="0" g="0" b="0"/>
            </a:fillRef>
            <a:effectRef idx="0">
              <a:scrgbClr r="0" g="0" b="0"/>
            </a:effectRef>
            <a:fontRef idx="minor"/>
          </p:style>
        </p:sp>
        <p:pic>
          <p:nvPicPr>
            <p:cNvPr id="85" name="Picture 7"/>
            <p:cNvPicPr/>
            <p:nvPr/>
          </p:nvPicPr>
          <p:blipFill>
            <a:blip r:embed="rId4"/>
            <a:stretch/>
          </p:blipFill>
          <p:spPr>
            <a:xfrm>
              <a:off x="9952200" y="4147200"/>
              <a:ext cx="250920" cy="302760"/>
            </a:xfrm>
            <a:prstGeom prst="rect">
              <a:avLst/>
            </a:prstGeom>
            <a:ln>
              <a:noFill/>
            </a:ln>
          </p:spPr>
        </p:pic>
        <p:pic>
          <p:nvPicPr>
            <p:cNvPr id="86" name="Picture 8"/>
            <p:cNvPicPr/>
            <p:nvPr/>
          </p:nvPicPr>
          <p:blipFill>
            <a:blip r:embed="rId5"/>
            <a:stretch/>
          </p:blipFill>
          <p:spPr>
            <a:xfrm>
              <a:off x="9568800" y="4172400"/>
              <a:ext cx="240840" cy="284040"/>
            </a:xfrm>
            <a:prstGeom prst="rect">
              <a:avLst/>
            </a:prstGeom>
            <a:ln>
              <a:noFill/>
            </a:ln>
          </p:spPr>
        </p:pic>
        <p:pic>
          <p:nvPicPr>
            <p:cNvPr id="87" name="Picture 9"/>
            <p:cNvPicPr/>
            <p:nvPr/>
          </p:nvPicPr>
          <p:blipFill>
            <a:blip r:embed="rId6"/>
            <a:stretch/>
          </p:blipFill>
          <p:spPr>
            <a:xfrm>
              <a:off x="9564840" y="4530240"/>
              <a:ext cx="256680" cy="294480"/>
            </a:xfrm>
            <a:prstGeom prst="rect">
              <a:avLst/>
            </a:prstGeom>
            <a:ln>
              <a:noFill/>
            </a:ln>
          </p:spPr>
        </p:pic>
        <p:pic>
          <p:nvPicPr>
            <p:cNvPr id="88" name="Picture 10"/>
            <p:cNvPicPr/>
            <p:nvPr/>
          </p:nvPicPr>
          <p:blipFill>
            <a:blip r:embed="rId7"/>
            <a:stretch/>
          </p:blipFill>
          <p:spPr>
            <a:xfrm>
              <a:off x="9951840" y="4549320"/>
              <a:ext cx="254160" cy="269280"/>
            </a:xfrm>
            <a:prstGeom prst="rect">
              <a:avLst/>
            </a:prstGeom>
            <a:ln>
              <a:noFill/>
            </a:ln>
          </p:spPr>
        </p:pic>
        <p:sp>
          <p:nvSpPr>
            <p:cNvPr id="89" name="CustomShape 131"/>
            <p:cNvSpPr/>
            <p:nvPr/>
          </p:nvSpPr>
          <p:spPr>
            <a:xfrm>
              <a:off x="10656000" y="4526640"/>
              <a:ext cx="901080" cy="598680"/>
            </a:xfrm>
            <a:custGeom>
              <a:avLst/>
              <a:gdLst/>
              <a:ahLst/>
              <a:cxnLst/>
              <a:rect l="l" t="t" r="r" b="b"/>
              <a:pathLst>
                <a:path w="2035628" h="1545771">
                  <a:moveTo>
                    <a:pt x="21771" y="272143"/>
                  </a:moveTo>
                  <a:lnTo>
                    <a:pt x="21771" y="272143"/>
                  </a:lnTo>
                  <a:cubicBezTo>
                    <a:pt x="47171" y="250372"/>
                    <a:pt x="68453" y="222572"/>
                    <a:pt x="97971" y="206829"/>
                  </a:cubicBezTo>
                  <a:cubicBezTo>
                    <a:pt x="124373" y="192748"/>
                    <a:pt x="185057" y="185057"/>
                    <a:pt x="185057" y="185057"/>
                  </a:cubicBezTo>
                  <a:cubicBezTo>
                    <a:pt x="304800" y="188686"/>
                    <a:pt x="424645" y="189807"/>
                    <a:pt x="544285" y="195943"/>
                  </a:cubicBezTo>
                  <a:cubicBezTo>
                    <a:pt x="615955" y="199618"/>
                    <a:pt x="605589" y="211269"/>
                    <a:pt x="674914" y="228600"/>
                  </a:cubicBezTo>
                  <a:cubicBezTo>
                    <a:pt x="710813" y="237575"/>
                    <a:pt x="747485" y="243114"/>
                    <a:pt x="783771" y="250371"/>
                  </a:cubicBezTo>
                  <a:cubicBezTo>
                    <a:pt x="809171" y="261257"/>
                    <a:pt x="835254" y="270670"/>
                    <a:pt x="859971" y="283029"/>
                  </a:cubicBezTo>
                  <a:cubicBezTo>
                    <a:pt x="922399" y="314243"/>
                    <a:pt x="979675" y="356493"/>
                    <a:pt x="1045028" y="381000"/>
                  </a:cubicBezTo>
                  <a:cubicBezTo>
                    <a:pt x="1104292" y="403224"/>
                    <a:pt x="1151481" y="419393"/>
                    <a:pt x="1208314" y="446314"/>
                  </a:cubicBezTo>
                  <a:cubicBezTo>
                    <a:pt x="1252310" y="467154"/>
                    <a:pt x="1297871" y="485492"/>
                    <a:pt x="1338943" y="511629"/>
                  </a:cubicBezTo>
                  <a:lnTo>
                    <a:pt x="1458685" y="587829"/>
                  </a:lnTo>
                  <a:cubicBezTo>
                    <a:pt x="1469571" y="609600"/>
                    <a:pt x="1478819" y="632271"/>
                    <a:pt x="1491343" y="653143"/>
                  </a:cubicBezTo>
                  <a:cubicBezTo>
                    <a:pt x="1500678" y="668700"/>
                    <a:pt x="1513455" y="681922"/>
                    <a:pt x="1524000" y="696686"/>
                  </a:cubicBezTo>
                  <a:cubicBezTo>
                    <a:pt x="1552277" y="736275"/>
                    <a:pt x="1542855" y="730198"/>
                    <a:pt x="1578428" y="772886"/>
                  </a:cubicBezTo>
                  <a:cubicBezTo>
                    <a:pt x="1584998" y="780770"/>
                    <a:pt x="1593630" y="786773"/>
                    <a:pt x="1600200" y="794657"/>
                  </a:cubicBezTo>
                  <a:cubicBezTo>
                    <a:pt x="1661390" y="868084"/>
                    <a:pt x="1603233" y="812996"/>
                    <a:pt x="1687285" y="903514"/>
                  </a:cubicBezTo>
                  <a:cubicBezTo>
                    <a:pt x="1715219" y="933597"/>
                    <a:pt x="1740213" y="967828"/>
                    <a:pt x="1774371" y="990600"/>
                  </a:cubicBezTo>
                  <a:cubicBezTo>
                    <a:pt x="1785257" y="997857"/>
                    <a:pt x="1797095" y="1003857"/>
                    <a:pt x="1807028" y="1012371"/>
                  </a:cubicBezTo>
                  <a:cubicBezTo>
                    <a:pt x="1858253" y="1056278"/>
                    <a:pt x="1847649" y="1058070"/>
                    <a:pt x="1894114" y="1110343"/>
                  </a:cubicBezTo>
                  <a:cubicBezTo>
                    <a:pt x="1907751" y="1125685"/>
                    <a:pt x="1923143" y="1139372"/>
                    <a:pt x="1937657" y="1153886"/>
                  </a:cubicBezTo>
                  <a:cubicBezTo>
                    <a:pt x="1941286" y="1164772"/>
                    <a:pt x="1943411" y="1176280"/>
                    <a:pt x="1948543" y="1186543"/>
                  </a:cubicBezTo>
                  <a:cubicBezTo>
                    <a:pt x="1987820" y="1265096"/>
                    <a:pt x="1953915" y="1167318"/>
                    <a:pt x="1992085" y="1262743"/>
                  </a:cubicBezTo>
                  <a:cubicBezTo>
                    <a:pt x="2030947" y="1359898"/>
                    <a:pt x="1993743" y="1297886"/>
                    <a:pt x="2035628" y="1360714"/>
                  </a:cubicBezTo>
                  <a:cubicBezTo>
                    <a:pt x="2024203" y="1532096"/>
                    <a:pt x="2049139" y="1475210"/>
                    <a:pt x="2013857" y="1545771"/>
                  </a:cubicBezTo>
                  <a:lnTo>
                    <a:pt x="0" y="0"/>
                  </a:lnTo>
                </a:path>
              </a:pathLst>
            </a:custGeom>
            <a:noFill/>
            <a:ln>
              <a:noFill/>
            </a:ln>
          </p:spPr>
          <p:style>
            <a:lnRef idx="2">
              <a:schemeClr val="accent1">
                <a:shade val="50000"/>
              </a:schemeClr>
            </a:lnRef>
            <a:fillRef idx="1">
              <a:schemeClr val="accent1"/>
            </a:fillRef>
            <a:effectRef idx="0">
              <a:schemeClr val="accent1"/>
            </a:effectRef>
            <a:fontRef idx="minor"/>
          </p:style>
        </p:sp>
        <p:sp>
          <p:nvSpPr>
            <p:cNvPr id="90" name="CustomShape 132"/>
            <p:cNvSpPr/>
            <p:nvPr/>
          </p:nvSpPr>
          <p:spPr>
            <a:xfrm>
              <a:off x="10583640" y="4526640"/>
              <a:ext cx="1012320" cy="886320"/>
            </a:xfrm>
            <a:prstGeom prst="cloud">
              <a:avLst/>
            </a:prstGeom>
            <a:solidFill>
              <a:schemeClr val="bg2">
                <a:lumMod val="20000"/>
                <a:lumOff val="80000"/>
              </a:schemeClr>
            </a:solidFill>
            <a:ln>
              <a:solidFill>
                <a:schemeClr val="tx1"/>
              </a:solidFill>
              <a:round/>
            </a:ln>
          </p:spPr>
          <p:style>
            <a:lnRef idx="2">
              <a:schemeClr val="accent1">
                <a:shade val="50000"/>
              </a:schemeClr>
            </a:lnRef>
            <a:fillRef idx="1">
              <a:schemeClr val="accent1"/>
            </a:fillRef>
            <a:effectRef idx="0">
              <a:schemeClr val="accent1"/>
            </a:effectRef>
            <a:fontRef idx="minor"/>
          </p:style>
        </p:sp>
        <p:pic>
          <p:nvPicPr>
            <p:cNvPr id="91" name="Picture 3"/>
            <p:cNvPicPr/>
            <p:nvPr/>
          </p:nvPicPr>
          <p:blipFill>
            <a:blip r:embed="rId8"/>
            <a:stretch/>
          </p:blipFill>
          <p:spPr>
            <a:xfrm>
              <a:off x="10766880" y="4670640"/>
              <a:ext cx="203400" cy="268200"/>
            </a:xfrm>
            <a:prstGeom prst="rect">
              <a:avLst/>
            </a:prstGeom>
            <a:ln>
              <a:noFill/>
            </a:ln>
          </p:spPr>
        </p:pic>
        <p:pic>
          <p:nvPicPr>
            <p:cNvPr id="92" name="Picture 4"/>
            <p:cNvPicPr/>
            <p:nvPr/>
          </p:nvPicPr>
          <p:blipFill>
            <a:blip r:embed="rId9"/>
            <a:stretch/>
          </p:blipFill>
          <p:spPr>
            <a:xfrm>
              <a:off x="11138040" y="4650480"/>
              <a:ext cx="249480" cy="282960"/>
            </a:xfrm>
            <a:prstGeom prst="rect">
              <a:avLst/>
            </a:prstGeom>
            <a:ln>
              <a:noFill/>
            </a:ln>
          </p:spPr>
        </p:pic>
        <p:pic>
          <p:nvPicPr>
            <p:cNvPr id="93" name="Picture 5"/>
            <p:cNvPicPr/>
            <p:nvPr/>
          </p:nvPicPr>
          <p:blipFill>
            <a:blip r:embed="rId10"/>
            <a:stretch/>
          </p:blipFill>
          <p:spPr>
            <a:xfrm>
              <a:off x="10764720" y="5010120"/>
              <a:ext cx="236160" cy="276120"/>
            </a:xfrm>
            <a:prstGeom prst="rect">
              <a:avLst/>
            </a:prstGeom>
            <a:ln>
              <a:noFill/>
            </a:ln>
          </p:spPr>
        </p:pic>
        <p:pic>
          <p:nvPicPr>
            <p:cNvPr id="94" name="Picture 6"/>
            <p:cNvPicPr/>
            <p:nvPr/>
          </p:nvPicPr>
          <p:blipFill>
            <a:blip r:embed="rId11"/>
            <a:stretch/>
          </p:blipFill>
          <p:spPr>
            <a:xfrm>
              <a:off x="11131920" y="5010120"/>
              <a:ext cx="245880" cy="266040"/>
            </a:xfrm>
            <a:prstGeom prst="rect">
              <a:avLst/>
            </a:prstGeom>
            <a:ln>
              <a:noFill/>
            </a:ln>
          </p:spPr>
        </p:pic>
        <p:sp>
          <p:nvSpPr>
            <p:cNvPr id="95" name="Line 133"/>
            <p:cNvSpPr/>
            <p:nvPr/>
          </p:nvSpPr>
          <p:spPr>
            <a:xfrm flipV="1">
              <a:off x="10970280" y="4809599"/>
              <a:ext cx="167759" cy="3872"/>
            </a:xfrm>
            <a:prstGeom prst="line">
              <a:avLst/>
            </a:prstGeom>
            <a:ln w="9525">
              <a:solidFill>
                <a:srgbClr val="F90000"/>
              </a:solidFill>
              <a:round/>
            </a:ln>
          </p:spPr>
          <p:style>
            <a:lnRef idx="1">
              <a:schemeClr val="accent1"/>
            </a:lnRef>
            <a:fillRef idx="0">
              <a:schemeClr val="accent1"/>
            </a:fillRef>
            <a:effectRef idx="0">
              <a:schemeClr val="accent1"/>
            </a:effectRef>
            <a:fontRef idx="minor"/>
          </p:style>
        </p:sp>
        <p:sp>
          <p:nvSpPr>
            <p:cNvPr id="96" name="Line 134"/>
            <p:cNvSpPr/>
            <p:nvPr/>
          </p:nvSpPr>
          <p:spPr>
            <a:xfrm flipV="1">
              <a:off x="11005200" y="4926868"/>
              <a:ext cx="126719" cy="87569"/>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97" name="Line 135"/>
            <p:cNvSpPr/>
            <p:nvPr/>
          </p:nvSpPr>
          <p:spPr>
            <a:xfrm flipH="1" flipV="1">
              <a:off x="10970278" y="4934520"/>
              <a:ext cx="161640" cy="79918"/>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98" name="Line 136"/>
            <p:cNvSpPr/>
            <p:nvPr/>
          </p:nvSpPr>
          <p:spPr>
            <a:xfrm flipH="1" flipV="1">
              <a:off x="11259719" y="4926868"/>
              <a:ext cx="0" cy="8325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99" name="Line 137"/>
            <p:cNvSpPr/>
            <p:nvPr/>
          </p:nvSpPr>
          <p:spPr>
            <a:xfrm flipV="1">
              <a:off x="10871999" y="4934520"/>
              <a:ext cx="2161" cy="71806"/>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00" name="CustomShape 202"/>
            <p:cNvSpPr/>
            <p:nvPr/>
          </p:nvSpPr>
          <p:spPr>
            <a:xfrm>
              <a:off x="10766880" y="3759120"/>
              <a:ext cx="645480" cy="609120"/>
            </a:xfrm>
            <a:prstGeom prst="rect">
              <a:avLst/>
            </a:prstGeom>
            <a:solidFill>
              <a:schemeClr val="bg1"/>
            </a:solidFill>
            <a:ln w="9360">
              <a:solidFill>
                <a:schemeClr val="bg2">
                  <a:lumMod val="10000"/>
                </a:schemeClr>
              </a:solidFill>
              <a:miter/>
            </a:ln>
          </p:spPr>
          <p:style>
            <a:lnRef idx="2">
              <a:schemeClr val="accent1">
                <a:shade val="50000"/>
              </a:schemeClr>
            </a:lnRef>
            <a:fillRef idx="1">
              <a:schemeClr val="accent1"/>
            </a:fillRef>
            <a:effectRef idx="0">
              <a:schemeClr val="accent1"/>
            </a:effectRef>
            <a:fontRef idx="minor"/>
          </p:style>
        </p:sp>
        <p:sp>
          <p:nvSpPr>
            <p:cNvPr id="101" name="CustomShape 203"/>
            <p:cNvSpPr/>
            <p:nvPr/>
          </p:nvSpPr>
          <p:spPr>
            <a:xfrm>
              <a:off x="10832040" y="3855600"/>
              <a:ext cx="173880" cy="192240"/>
            </a:xfrm>
            <a:prstGeom prst="ellipse">
              <a:avLst/>
            </a:prstGeom>
            <a:solidFill>
              <a:schemeClr val="accent5"/>
            </a:solidFill>
            <a:ln w="19080">
              <a:noFill/>
            </a:ln>
          </p:spPr>
          <p:style>
            <a:lnRef idx="2">
              <a:schemeClr val="accent1">
                <a:shade val="50000"/>
              </a:schemeClr>
            </a:lnRef>
            <a:fillRef idx="1">
              <a:schemeClr val="accent1"/>
            </a:fillRef>
            <a:effectRef idx="0">
              <a:schemeClr val="accent1"/>
            </a:effectRef>
            <a:fontRef idx="minor"/>
          </p:style>
        </p:sp>
        <p:sp>
          <p:nvSpPr>
            <p:cNvPr id="102" name="CustomShape 204"/>
            <p:cNvSpPr/>
            <p:nvPr/>
          </p:nvSpPr>
          <p:spPr>
            <a:xfrm>
              <a:off x="11180520" y="3855600"/>
              <a:ext cx="173880" cy="192240"/>
            </a:xfrm>
            <a:prstGeom prst="ellipse">
              <a:avLst/>
            </a:prstGeom>
            <a:solidFill>
              <a:schemeClr val="accent5"/>
            </a:solidFill>
            <a:ln w="19080">
              <a:noFill/>
            </a:ln>
          </p:spPr>
          <p:style>
            <a:lnRef idx="2">
              <a:schemeClr val="accent1">
                <a:shade val="50000"/>
              </a:schemeClr>
            </a:lnRef>
            <a:fillRef idx="1">
              <a:schemeClr val="accent1"/>
            </a:fillRef>
            <a:effectRef idx="0">
              <a:schemeClr val="accent1"/>
            </a:effectRef>
            <a:fontRef idx="minor"/>
          </p:style>
        </p:sp>
        <p:sp>
          <p:nvSpPr>
            <p:cNvPr id="103" name="Line 205"/>
            <p:cNvSpPr/>
            <p:nvPr/>
          </p:nvSpPr>
          <p:spPr>
            <a:xfrm>
              <a:off x="11005920" y="3951360"/>
              <a:ext cx="174240" cy="360"/>
            </a:xfrm>
            <a:prstGeom prst="line">
              <a:avLst/>
            </a:prstGeom>
            <a:ln w="9525">
              <a:solidFill>
                <a:schemeClr val="accent1"/>
              </a:solidFill>
              <a:miter/>
            </a:ln>
          </p:spPr>
          <p:style>
            <a:lnRef idx="1">
              <a:schemeClr val="accent1"/>
            </a:lnRef>
            <a:fillRef idx="0">
              <a:schemeClr val="accent1"/>
            </a:fillRef>
            <a:effectRef idx="0">
              <a:schemeClr val="accent1"/>
            </a:effectRef>
            <a:fontRef idx="minor"/>
          </p:style>
        </p:sp>
        <p:sp>
          <p:nvSpPr>
            <p:cNvPr id="104" name="CustomShape 206"/>
            <p:cNvSpPr/>
            <p:nvPr/>
          </p:nvSpPr>
          <p:spPr>
            <a:xfrm>
              <a:off x="11180520" y="4112280"/>
              <a:ext cx="173880" cy="192240"/>
            </a:xfrm>
            <a:prstGeom prst="ellipse">
              <a:avLst/>
            </a:prstGeom>
            <a:solidFill>
              <a:schemeClr val="accent5"/>
            </a:solidFill>
            <a:ln w="19080">
              <a:noFill/>
            </a:ln>
          </p:spPr>
          <p:style>
            <a:lnRef idx="2">
              <a:schemeClr val="accent1">
                <a:shade val="50000"/>
              </a:schemeClr>
            </a:lnRef>
            <a:fillRef idx="1">
              <a:schemeClr val="accent1"/>
            </a:fillRef>
            <a:effectRef idx="0">
              <a:schemeClr val="accent1"/>
            </a:effectRef>
            <a:fontRef idx="minor"/>
          </p:style>
        </p:sp>
        <p:sp>
          <p:nvSpPr>
            <p:cNvPr id="105" name="CustomShape 207"/>
            <p:cNvSpPr/>
            <p:nvPr/>
          </p:nvSpPr>
          <p:spPr>
            <a:xfrm>
              <a:off x="10839240" y="4128120"/>
              <a:ext cx="173880" cy="192240"/>
            </a:xfrm>
            <a:prstGeom prst="ellipse">
              <a:avLst/>
            </a:prstGeom>
            <a:solidFill>
              <a:schemeClr val="accent5"/>
            </a:solidFill>
            <a:ln w="19080">
              <a:noFill/>
            </a:ln>
          </p:spPr>
          <p:style>
            <a:lnRef idx="2">
              <a:schemeClr val="accent1">
                <a:shade val="50000"/>
              </a:schemeClr>
            </a:lnRef>
            <a:fillRef idx="1">
              <a:schemeClr val="accent1"/>
            </a:fillRef>
            <a:effectRef idx="0">
              <a:schemeClr val="accent1"/>
            </a:effectRef>
            <a:fontRef idx="minor"/>
          </p:style>
        </p:sp>
        <p:sp>
          <p:nvSpPr>
            <p:cNvPr id="106" name="Line 208"/>
            <p:cNvSpPr/>
            <p:nvPr/>
          </p:nvSpPr>
          <p:spPr>
            <a:xfrm>
              <a:off x="10970278" y="4016160"/>
              <a:ext cx="228242" cy="134641"/>
            </a:xfrm>
            <a:prstGeom prst="line">
              <a:avLst/>
            </a:prstGeom>
            <a:ln w="9525">
              <a:solidFill>
                <a:schemeClr val="accent5"/>
              </a:solidFill>
              <a:miter/>
            </a:ln>
          </p:spPr>
          <p:style>
            <a:lnRef idx="1">
              <a:schemeClr val="accent1"/>
            </a:lnRef>
            <a:fillRef idx="0">
              <a:schemeClr val="accent1"/>
            </a:fillRef>
            <a:effectRef idx="0">
              <a:schemeClr val="accent1"/>
            </a:effectRef>
            <a:fontRef idx="minor"/>
          </p:style>
        </p:sp>
        <p:sp>
          <p:nvSpPr>
            <p:cNvPr id="107" name="Line 209"/>
            <p:cNvSpPr/>
            <p:nvPr/>
          </p:nvSpPr>
          <p:spPr>
            <a:xfrm flipV="1">
              <a:off x="10987920" y="4019760"/>
              <a:ext cx="217800" cy="136440"/>
            </a:xfrm>
            <a:prstGeom prst="line">
              <a:avLst/>
            </a:prstGeom>
            <a:ln w="9525">
              <a:solidFill>
                <a:schemeClr val="accent5"/>
              </a:solidFill>
              <a:miter/>
            </a:ln>
          </p:spPr>
          <p:style>
            <a:lnRef idx="1">
              <a:schemeClr val="accent1"/>
            </a:lnRef>
            <a:fillRef idx="0">
              <a:schemeClr val="accent1"/>
            </a:fillRef>
            <a:effectRef idx="0">
              <a:schemeClr val="accent1"/>
            </a:effectRef>
            <a:fontRef idx="minor"/>
          </p:style>
        </p:sp>
        <p:sp>
          <p:nvSpPr>
            <p:cNvPr id="108" name="Line 210"/>
            <p:cNvSpPr/>
            <p:nvPr/>
          </p:nvSpPr>
          <p:spPr>
            <a:xfrm flipV="1">
              <a:off x="11267280" y="4047840"/>
              <a:ext cx="360" cy="64080"/>
            </a:xfrm>
            <a:prstGeom prst="line">
              <a:avLst/>
            </a:prstGeom>
            <a:ln w="9525">
              <a:solidFill>
                <a:schemeClr val="accent5"/>
              </a:solidFill>
              <a:miter/>
            </a:ln>
          </p:spPr>
          <p:style>
            <a:lnRef idx="1">
              <a:schemeClr val="accent1"/>
            </a:lnRef>
            <a:fillRef idx="0">
              <a:schemeClr val="accent1"/>
            </a:fillRef>
            <a:effectRef idx="0">
              <a:schemeClr val="accent1"/>
            </a:effectRef>
            <a:fontRef idx="minor"/>
          </p:style>
        </p:sp>
        <p:sp>
          <p:nvSpPr>
            <p:cNvPr id="109" name="Line 211"/>
            <p:cNvSpPr/>
            <p:nvPr/>
          </p:nvSpPr>
          <p:spPr>
            <a:xfrm flipH="1" flipV="1">
              <a:off x="10926360" y="4047838"/>
              <a:ext cx="0" cy="80281"/>
            </a:xfrm>
            <a:prstGeom prst="line">
              <a:avLst/>
            </a:prstGeom>
            <a:ln w="9525">
              <a:solidFill>
                <a:schemeClr val="accent5"/>
              </a:solidFill>
              <a:miter/>
            </a:ln>
          </p:spPr>
          <p:style>
            <a:lnRef idx="1">
              <a:schemeClr val="accent1"/>
            </a:lnRef>
            <a:fillRef idx="0">
              <a:schemeClr val="accent1"/>
            </a:fillRef>
            <a:effectRef idx="0">
              <a:schemeClr val="accent1"/>
            </a:effectRef>
            <a:fontRef idx="minor"/>
          </p:style>
        </p:sp>
      </p:grpSp>
      <p:grpSp>
        <p:nvGrpSpPr>
          <p:cNvPr id="147" name="Group 146"/>
          <p:cNvGrpSpPr/>
          <p:nvPr/>
        </p:nvGrpSpPr>
        <p:grpSpPr>
          <a:xfrm>
            <a:off x="3559170" y="2077534"/>
            <a:ext cx="2372220" cy="1538460"/>
            <a:chOff x="3559170" y="2077534"/>
            <a:chExt cx="2372220" cy="1538460"/>
          </a:xfrm>
        </p:grpSpPr>
        <p:pic>
          <p:nvPicPr>
            <p:cNvPr id="112" name="Picture 6"/>
            <p:cNvPicPr/>
            <p:nvPr/>
          </p:nvPicPr>
          <p:blipFill>
            <a:blip r:embed="rId12"/>
            <a:stretch/>
          </p:blipFill>
          <p:spPr>
            <a:xfrm>
              <a:off x="3576270" y="2204254"/>
              <a:ext cx="1050840" cy="1243080"/>
            </a:xfrm>
            <a:prstGeom prst="rect">
              <a:avLst/>
            </a:prstGeom>
            <a:ln>
              <a:noFill/>
            </a:ln>
          </p:spPr>
        </p:pic>
        <p:sp>
          <p:nvSpPr>
            <p:cNvPr id="113" name="CustomShape 4"/>
            <p:cNvSpPr/>
            <p:nvPr/>
          </p:nvSpPr>
          <p:spPr>
            <a:xfrm>
              <a:off x="3559170" y="3279034"/>
              <a:ext cx="1085040" cy="336960"/>
            </a:xfrm>
            <a:prstGeom prst="roundRect">
              <a:avLst>
                <a:gd name="adj" fmla="val 16667"/>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 tIns="45000" rIns="9000" bIns="45000" anchor="ctr"/>
            <a:lstStyle/>
            <a:p>
              <a:pPr algn="ctr">
                <a:lnSpc>
                  <a:spcPct val="100000"/>
                </a:lnSpc>
              </a:pPr>
              <a:r>
                <a:rPr lang="en-US" sz="1100" b="0" strike="noStrike" spc="-1" dirty="0">
                  <a:solidFill>
                    <a:srgbClr val="5F5F5F"/>
                  </a:solidFill>
                  <a:uFill>
                    <a:solidFill>
                      <a:srgbClr val="FFFFFF"/>
                    </a:solidFill>
                  </a:uFill>
                  <a:latin typeface="Calibri"/>
                </a:rPr>
                <a:t>Purchase Record</a:t>
              </a:r>
              <a:endParaRPr lang="en-US" sz="1800" b="0" strike="noStrike" spc="-1" dirty="0">
                <a:solidFill>
                  <a:srgbClr val="000000"/>
                </a:solidFill>
                <a:uFill>
                  <a:solidFill>
                    <a:srgbClr val="FFFFFF"/>
                  </a:solidFill>
                </a:uFill>
                <a:latin typeface="Arial"/>
              </a:endParaRPr>
            </a:p>
          </p:txBody>
        </p:sp>
        <p:sp>
          <p:nvSpPr>
            <p:cNvPr id="114" name="CustomShape 5"/>
            <p:cNvSpPr/>
            <p:nvPr/>
          </p:nvSpPr>
          <p:spPr>
            <a:xfrm>
              <a:off x="4794150" y="2077534"/>
              <a:ext cx="1137240" cy="1431000"/>
            </a:xfrm>
            <a:prstGeom prst="roundRect">
              <a:avLst>
                <a:gd name="adj" fmla="val 16667"/>
              </a:avLst>
            </a:prstGeom>
            <a:solidFill>
              <a:schemeClr val="bg1"/>
            </a:solidFill>
            <a:ln>
              <a:solidFill>
                <a:schemeClr val="tx1"/>
              </a:solidFill>
              <a:custDash>
                <a:ds d="100000" sp="100000"/>
              </a:custDash>
              <a:round/>
            </a:ln>
          </p:spPr>
          <p:style>
            <a:lnRef idx="2">
              <a:schemeClr val="accent1">
                <a:shade val="50000"/>
              </a:schemeClr>
            </a:lnRef>
            <a:fillRef idx="1">
              <a:schemeClr val="accent1"/>
            </a:fillRef>
            <a:effectRef idx="0">
              <a:schemeClr val="accent1"/>
            </a:effectRef>
            <a:fontRef idx="minor"/>
          </p:style>
          <p:txBody>
            <a:bodyPr/>
            <a:lstStyle/>
            <a:p>
              <a:endParaRPr lang="en-US" dirty="0"/>
            </a:p>
          </p:txBody>
        </p:sp>
        <p:sp>
          <p:nvSpPr>
            <p:cNvPr id="115" name="CustomShape 6"/>
            <p:cNvSpPr/>
            <p:nvPr/>
          </p:nvSpPr>
          <p:spPr>
            <a:xfrm>
              <a:off x="5531970" y="2455864"/>
              <a:ext cx="174960" cy="105480"/>
            </a:xfrm>
            <a:prstGeom prst="ellipse">
              <a:avLst/>
            </a:prstGeom>
            <a:solidFill>
              <a:schemeClr val="bg1"/>
            </a:solidFill>
            <a:ln>
              <a:solidFill>
                <a:schemeClr val="accent5"/>
              </a:solidFill>
              <a:round/>
            </a:ln>
          </p:spPr>
          <p:style>
            <a:lnRef idx="2">
              <a:schemeClr val="accent1">
                <a:shade val="50000"/>
              </a:schemeClr>
            </a:lnRef>
            <a:fillRef idx="1">
              <a:schemeClr val="accent1"/>
            </a:fillRef>
            <a:effectRef idx="0">
              <a:schemeClr val="accent1"/>
            </a:effectRef>
            <a:fontRef idx="minor"/>
          </p:style>
        </p:sp>
        <p:sp>
          <p:nvSpPr>
            <p:cNvPr id="116" name="CustomShape 7"/>
            <p:cNvSpPr/>
            <p:nvPr/>
          </p:nvSpPr>
          <p:spPr>
            <a:xfrm>
              <a:off x="5527650" y="2326984"/>
              <a:ext cx="176400" cy="108360"/>
            </a:xfrm>
            <a:prstGeom prst="ellipse">
              <a:avLst/>
            </a:prstGeom>
            <a:solidFill>
              <a:schemeClr val="bg1"/>
            </a:solidFill>
            <a:ln>
              <a:solidFill>
                <a:schemeClr val="accent5"/>
              </a:solidFill>
              <a:round/>
            </a:ln>
          </p:spPr>
          <p:style>
            <a:lnRef idx="2">
              <a:schemeClr val="accent1">
                <a:shade val="50000"/>
              </a:schemeClr>
            </a:lnRef>
            <a:fillRef idx="1">
              <a:schemeClr val="accent1"/>
            </a:fillRef>
            <a:effectRef idx="0">
              <a:schemeClr val="accent1"/>
            </a:effectRef>
            <a:fontRef idx="minor"/>
          </p:style>
        </p:sp>
        <p:sp>
          <p:nvSpPr>
            <p:cNvPr id="117" name="CustomShape 8"/>
            <p:cNvSpPr/>
            <p:nvPr/>
          </p:nvSpPr>
          <p:spPr>
            <a:xfrm>
              <a:off x="5527650" y="2192344"/>
              <a:ext cx="176400" cy="105480"/>
            </a:xfrm>
            <a:prstGeom prst="ellipse">
              <a:avLst/>
            </a:prstGeom>
            <a:solidFill>
              <a:schemeClr val="bg1"/>
            </a:solidFill>
            <a:ln>
              <a:solidFill>
                <a:schemeClr val="accent5"/>
              </a:solidFill>
              <a:round/>
            </a:ln>
          </p:spPr>
          <p:style>
            <a:lnRef idx="2">
              <a:schemeClr val="accent1">
                <a:shade val="50000"/>
              </a:schemeClr>
            </a:lnRef>
            <a:fillRef idx="1">
              <a:schemeClr val="accent1"/>
            </a:fillRef>
            <a:effectRef idx="0">
              <a:schemeClr val="accent1"/>
            </a:effectRef>
            <a:fontRef idx="minor"/>
          </p:style>
        </p:sp>
        <p:sp>
          <p:nvSpPr>
            <p:cNvPr id="118" name="CustomShape 9"/>
            <p:cNvSpPr/>
            <p:nvPr/>
          </p:nvSpPr>
          <p:spPr>
            <a:xfrm>
              <a:off x="5531970" y="2596984"/>
              <a:ext cx="174960" cy="105480"/>
            </a:xfrm>
            <a:prstGeom prst="ellipse">
              <a:avLst/>
            </a:prstGeom>
            <a:solidFill>
              <a:schemeClr val="bg1"/>
            </a:solidFill>
            <a:ln>
              <a:solidFill>
                <a:schemeClr val="accent5"/>
              </a:solidFill>
              <a:round/>
            </a:ln>
          </p:spPr>
          <p:style>
            <a:lnRef idx="2">
              <a:schemeClr val="accent1">
                <a:shade val="50000"/>
              </a:schemeClr>
            </a:lnRef>
            <a:fillRef idx="1">
              <a:schemeClr val="accent1"/>
            </a:fillRef>
            <a:effectRef idx="0">
              <a:schemeClr val="accent1"/>
            </a:effectRef>
            <a:fontRef idx="minor"/>
          </p:style>
        </p:sp>
        <p:sp>
          <p:nvSpPr>
            <p:cNvPr id="119" name="CustomShape 10"/>
            <p:cNvSpPr/>
            <p:nvPr/>
          </p:nvSpPr>
          <p:spPr>
            <a:xfrm>
              <a:off x="5531970" y="2736304"/>
              <a:ext cx="174960" cy="106920"/>
            </a:xfrm>
            <a:prstGeom prst="ellipse">
              <a:avLst/>
            </a:prstGeom>
            <a:solidFill>
              <a:schemeClr val="bg1"/>
            </a:solidFill>
            <a:ln>
              <a:solidFill>
                <a:schemeClr val="accent5"/>
              </a:solidFill>
              <a:round/>
            </a:ln>
          </p:spPr>
          <p:style>
            <a:lnRef idx="2">
              <a:schemeClr val="accent1">
                <a:shade val="50000"/>
              </a:schemeClr>
            </a:lnRef>
            <a:fillRef idx="1">
              <a:schemeClr val="accent1"/>
            </a:fillRef>
            <a:effectRef idx="0">
              <a:schemeClr val="accent1"/>
            </a:effectRef>
            <a:fontRef idx="minor"/>
          </p:style>
        </p:sp>
        <p:sp>
          <p:nvSpPr>
            <p:cNvPr id="120" name="CustomShape 11"/>
            <p:cNvSpPr/>
            <p:nvPr/>
          </p:nvSpPr>
          <p:spPr>
            <a:xfrm>
              <a:off x="5531970" y="2875624"/>
              <a:ext cx="174960" cy="106920"/>
            </a:xfrm>
            <a:prstGeom prst="ellipse">
              <a:avLst/>
            </a:prstGeom>
            <a:solidFill>
              <a:schemeClr val="bg1"/>
            </a:solidFill>
            <a:ln>
              <a:solidFill>
                <a:schemeClr val="accent5"/>
              </a:solidFill>
              <a:round/>
            </a:ln>
          </p:spPr>
          <p:style>
            <a:lnRef idx="2">
              <a:schemeClr val="accent1">
                <a:shade val="50000"/>
              </a:schemeClr>
            </a:lnRef>
            <a:fillRef idx="1">
              <a:schemeClr val="accent1"/>
            </a:fillRef>
            <a:effectRef idx="0">
              <a:schemeClr val="accent1"/>
            </a:effectRef>
            <a:fontRef idx="minor"/>
          </p:style>
        </p:sp>
        <p:sp>
          <p:nvSpPr>
            <p:cNvPr id="121" name="CustomShape 12"/>
            <p:cNvSpPr/>
            <p:nvPr/>
          </p:nvSpPr>
          <p:spPr>
            <a:xfrm>
              <a:off x="5536290" y="3015304"/>
              <a:ext cx="174960" cy="105480"/>
            </a:xfrm>
            <a:prstGeom prst="ellipse">
              <a:avLst/>
            </a:prstGeom>
            <a:solidFill>
              <a:schemeClr val="bg1"/>
            </a:solidFill>
            <a:ln>
              <a:solidFill>
                <a:schemeClr val="accent5"/>
              </a:solidFill>
              <a:round/>
            </a:ln>
          </p:spPr>
          <p:style>
            <a:lnRef idx="2">
              <a:schemeClr val="accent1">
                <a:shade val="50000"/>
              </a:schemeClr>
            </a:lnRef>
            <a:fillRef idx="1">
              <a:schemeClr val="accent1"/>
            </a:fillRef>
            <a:effectRef idx="0">
              <a:schemeClr val="accent1"/>
            </a:effectRef>
            <a:fontRef idx="minor"/>
          </p:style>
        </p:sp>
        <p:sp>
          <p:nvSpPr>
            <p:cNvPr id="122" name="CustomShape 13"/>
            <p:cNvSpPr/>
            <p:nvPr/>
          </p:nvSpPr>
          <p:spPr>
            <a:xfrm>
              <a:off x="4961730" y="2310064"/>
              <a:ext cx="304920" cy="131400"/>
            </a:xfrm>
            <a:prstGeom prst="roundRect">
              <a:avLst>
                <a:gd name="adj" fmla="val 16667"/>
              </a:avLst>
            </a:prstGeom>
            <a:solidFill>
              <a:schemeClr val="accent1">
                <a:lumMod val="20000"/>
                <a:lumOff val="80000"/>
              </a:schemeClr>
            </a:solidFill>
            <a:ln>
              <a:solidFill>
                <a:schemeClr val="accent5"/>
              </a:solidFill>
              <a:round/>
            </a:ln>
          </p:spPr>
          <p:style>
            <a:lnRef idx="2">
              <a:schemeClr val="accent1">
                <a:shade val="50000"/>
              </a:schemeClr>
            </a:lnRef>
            <a:fillRef idx="1">
              <a:schemeClr val="accent1"/>
            </a:fillRef>
            <a:effectRef idx="0">
              <a:schemeClr val="accent1"/>
            </a:effectRef>
            <a:fontRef idx="minor"/>
          </p:style>
        </p:sp>
        <p:sp>
          <p:nvSpPr>
            <p:cNvPr id="123" name="CustomShape 14"/>
            <p:cNvSpPr/>
            <p:nvPr/>
          </p:nvSpPr>
          <p:spPr>
            <a:xfrm>
              <a:off x="4965690" y="2503384"/>
              <a:ext cx="306360" cy="132840"/>
            </a:xfrm>
            <a:prstGeom prst="roundRect">
              <a:avLst>
                <a:gd name="adj" fmla="val 16667"/>
              </a:avLst>
            </a:prstGeom>
            <a:solidFill>
              <a:schemeClr val="bg1"/>
            </a:solidFill>
            <a:ln>
              <a:solidFill>
                <a:schemeClr val="accent5"/>
              </a:solidFill>
              <a:round/>
            </a:ln>
          </p:spPr>
          <p:style>
            <a:lnRef idx="2">
              <a:schemeClr val="accent1">
                <a:shade val="50000"/>
              </a:schemeClr>
            </a:lnRef>
            <a:fillRef idx="1">
              <a:schemeClr val="accent1"/>
            </a:fillRef>
            <a:effectRef idx="0">
              <a:schemeClr val="accent1"/>
            </a:effectRef>
            <a:fontRef idx="minor"/>
          </p:style>
        </p:sp>
        <p:sp>
          <p:nvSpPr>
            <p:cNvPr id="124" name="CustomShape 15"/>
            <p:cNvSpPr/>
            <p:nvPr/>
          </p:nvSpPr>
          <p:spPr>
            <a:xfrm>
              <a:off x="4970010" y="2693464"/>
              <a:ext cx="304920" cy="131400"/>
            </a:xfrm>
            <a:prstGeom prst="roundRect">
              <a:avLst>
                <a:gd name="adj" fmla="val 16667"/>
              </a:avLst>
            </a:prstGeom>
            <a:solidFill>
              <a:schemeClr val="accent1">
                <a:lumMod val="40000"/>
                <a:lumOff val="60000"/>
              </a:schemeClr>
            </a:solidFill>
            <a:ln>
              <a:solidFill>
                <a:schemeClr val="accent5"/>
              </a:solidFill>
              <a:round/>
            </a:ln>
          </p:spPr>
          <p:style>
            <a:lnRef idx="2">
              <a:schemeClr val="accent1">
                <a:shade val="50000"/>
              </a:schemeClr>
            </a:lnRef>
            <a:fillRef idx="1">
              <a:schemeClr val="accent1"/>
            </a:fillRef>
            <a:effectRef idx="0">
              <a:schemeClr val="accent1"/>
            </a:effectRef>
            <a:fontRef idx="minor"/>
          </p:style>
        </p:sp>
        <p:sp>
          <p:nvSpPr>
            <p:cNvPr id="125" name="Line 16"/>
            <p:cNvSpPr/>
            <p:nvPr/>
          </p:nvSpPr>
          <p:spPr>
            <a:xfrm flipV="1">
              <a:off x="5266650" y="2244184"/>
              <a:ext cx="261000" cy="133200"/>
            </a:xfrm>
            <a:prstGeom prst="line">
              <a:avLst/>
            </a:prstGeom>
            <a:ln>
              <a:solidFill>
                <a:schemeClr val="accent5"/>
              </a:solidFill>
              <a:round/>
            </a:ln>
          </p:spPr>
          <p:style>
            <a:lnRef idx="1">
              <a:schemeClr val="accent1"/>
            </a:lnRef>
            <a:fillRef idx="0">
              <a:schemeClr val="accent1"/>
            </a:fillRef>
            <a:effectRef idx="0">
              <a:schemeClr val="accent1"/>
            </a:effectRef>
            <a:fontRef idx="minor"/>
          </p:style>
        </p:sp>
        <p:sp>
          <p:nvSpPr>
            <p:cNvPr id="126" name="Line 17"/>
            <p:cNvSpPr/>
            <p:nvPr/>
          </p:nvSpPr>
          <p:spPr>
            <a:xfrm>
              <a:off x="5266650" y="2377384"/>
              <a:ext cx="261000" cy="3240"/>
            </a:xfrm>
            <a:prstGeom prst="line">
              <a:avLst/>
            </a:prstGeom>
            <a:ln>
              <a:solidFill>
                <a:schemeClr val="accent5"/>
              </a:solidFill>
              <a:round/>
            </a:ln>
          </p:spPr>
          <p:style>
            <a:lnRef idx="1">
              <a:schemeClr val="accent1"/>
            </a:lnRef>
            <a:fillRef idx="0">
              <a:schemeClr val="accent1"/>
            </a:fillRef>
            <a:effectRef idx="0">
              <a:schemeClr val="accent1"/>
            </a:effectRef>
            <a:fontRef idx="minor"/>
          </p:style>
        </p:sp>
        <p:sp>
          <p:nvSpPr>
            <p:cNvPr id="127" name="Line 18"/>
            <p:cNvSpPr/>
            <p:nvPr/>
          </p:nvSpPr>
          <p:spPr>
            <a:xfrm>
              <a:off x="5266650" y="2377384"/>
              <a:ext cx="265320" cy="410760"/>
            </a:xfrm>
            <a:prstGeom prst="line">
              <a:avLst/>
            </a:prstGeom>
            <a:ln>
              <a:solidFill>
                <a:schemeClr val="accent5"/>
              </a:solidFill>
              <a:round/>
            </a:ln>
          </p:spPr>
          <p:style>
            <a:lnRef idx="1">
              <a:schemeClr val="accent1"/>
            </a:lnRef>
            <a:fillRef idx="0">
              <a:schemeClr val="accent1"/>
            </a:fillRef>
            <a:effectRef idx="0">
              <a:schemeClr val="accent1"/>
            </a:effectRef>
            <a:fontRef idx="minor"/>
          </p:style>
        </p:sp>
        <p:sp>
          <p:nvSpPr>
            <p:cNvPr id="128" name="Line 19"/>
            <p:cNvSpPr/>
            <p:nvPr/>
          </p:nvSpPr>
          <p:spPr>
            <a:xfrm flipV="1">
              <a:off x="5272410" y="2509144"/>
              <a:ext cx="259560" cy="59760"/>
            </a:xfrm>
            <a:prstGeom prst="line">
              <a:avLst/>
            </a:prstGeom>
            <a:ln>
              <a:solidFill>
                <a:schemeClr val="accent5"/>
              </a:solidFill>
              <a:round/>
            </a:ln>
          </p:spPr>
          <p:style>
            <a:lnRef idx="1">
              <a:schemeClr val="accent1"/>
            </a:lnRef>
            <a:fillRef idx="0">
              <a:schemeClr val="accent1"/>
            </a:fillRef>
            <a:effectRef idx="0">
              <a:schemeClr val="accent1"/>
            </a:effectRef>
            <a:fontRef idx="minor"/>
          </p:style>
        </p:sp>
        <p:sp>
          <p:nvSpPr>
            <p:cNvPr id="129" name="Line 20"/>
            <p:cNvSpPr/>
            <p:nvPr/>
          </p:nvSpPr>
          <p:spPr>
            <a:xfrm flipV="1">
              <a:off x="5275290" y="2650264"/>
              <a:ext cx="256680" cy="108720"/>
            </a:xfrm>
            <a:prstGeom prst="line">
              <a:avLst/>
            </a:prstGeom>
            <a:ln>
              <a:solidFill>
                <a:schemeClr val="accent5"/>
              </a:solidFill>
              <a:round/>
            </a:ln>
          </p:spPr>
          <p:style>
            <a:lnRef idx="1">
              <a:schemeClr val="accent1"/>
            </a:lnRef>
            <a:fillRef idx="0">
              <a:schemeClr val="accent1"/>
            </a:fillRef>
            <a:effectRef idx="0">
              <a:schemeClr val="accent1"/>
            </a:effectRef>
            <a:fontRef idx="minor"/>
          </p:style>
        </p:sp>
        <p:sp>
          <p:nvSpPr>
            <p:cNvPr id="130" name="Line 21"/>
            <p:cNvSpPr/>
            <p:nvPr/>
          </p:nvSpPr>
          <p:spPr>
            <a:xfrm>
              <a:off x="5275290" y="2758984"/>
              <a:ext cx="256680" cy="170280"/>
            </a:xfrm>
            <a:prstGeom prst="line">
              <a:avLst/>
            </a:prstGeom>
            <a:ln>
              <a:solidFill>
                <a:schemeClr val="accent5"/>
              </a:solidFill>
              <a:round/>
            </a:ln>
          </p:spPr>
          <p:style>
            <a:lnRef idx="1">
              <a:schemeClr val="accent1"/>
            </a:lnRef>
            <a:fillRef idx="0">
              <a:schemeClr val="accent1"/>
            </a:fillRef>
            <a:effectRef idx="0">
              <a:schemeClr val="accent1"/>
            </a:effectRef>
            <a:fontRef idx="minor"/>
          </p:style>
        </p:sp>
        <p:sp>
          <p:nvSpPr>
            <p:cNvPr id="131" name="Line 22"/>
            <p:cNvSpPr/>
            <p:nvPr/>
          </p:nvSpPr>
          <p:spPr>
            <a:xfrm>
              <a:off x="5275290" y="2758984"/>
              <a:ext cx="261000" cy="309600"/>
            </a:xfrm>
            <a:prstGeom prst="line">
              <a:avLst/>
            </a:prstGeom>
            <a:ln>
              <a:solidFill>
                <a:schemeClr val="accent5"/>
              </a:solidFill>
              <a:round/>
            </a:ln>
          </p:spPr>
          <p:style>
            <a:lnRef idx="1">
              <a:schemeClr val="accent1"/>
            </a:lnRef>
            <a:fillRef idx="0">
              <a:schemeClr val="accent1"/>
            </a:fillRef>
            <a:effectRef idx="0">
              <a:schemeClr val="accent1"/>
            </a:effectRef>
            <a:fontRef idx="minor"/>
          </p:style>
        </p:sp>
        <p:sp>
          <p:nvSpPr>
            <p:cNvPr id="132" name="Line 23"/>
            <p:cNvSpPr/>
            <p:nvPr/>
          </p:nvSpPr>
          <p:spPr>
            <a:xfrm flipV="1">
              <a:off x="5279610" y="2788144"/>
              <a:ext cx="252360" cy="148680"/>
            </a:xfrm>
            <a:prstGeom prst="line">
              <a:avLst/>
            </a:prstGeom>
            <a:ln>
              <a:solidFill>
                <a:schemeClr val="accent5"/>
              </a:solidFill>
              <a:round/>
            </a:ln>
          </p:spPr>
          <p:style>
            <a:lnRef idx="1">
              <a:schemeClr val="accent1"/>
            </a:lnRef>
            <a:fillRef idx="0">
              <a:schemeClr val="accent1"/>
            </a:fillRef>
            <a:effectRef idx="0">
              <a:schemeClr val="accent1"/>
            </a:effectRef>
            <a:fontRef idx="minor"/>
          </p:style>
        </p:sp>
        <p:sp>
          <p:nvSpPr>
            <p:cNvPr id="133" name="CustomShape 24"/>
            <p:cNvSpPr/>
            <p:nvPr/>
          </p:nvSpPr>
          <p:spPr>
            <a:xfrm>
              <a:off x="4977210" y="2866624"/>
              <a:ext cx="306360" cy="132840"/>
            </a:xfrm>
            <a:prstGeom prst="roundRect">
              <a:avLst>
                <a:gd name="adj" fmla="val 16667"/>
              </a:avLst>
            </a:prstGeom>
            <a:solidFill>
              <a:schemeClr val="accent1"/>
            </a:solidFill>
            <a:ln>
              <a:solidFill>
                <a:schemeClr val="accent5"/>
              </a:solidFill>
              <a:round/>
            </a:ln>
          </p:spPr>
          <p:style>
            <a:lnRef idx="2">
              <a:schemeClr val="accent1">
                <a:shade val="50000"/>
              </a:schemeClr>
            </a:lnRef>
            <a:fillRef idx="1">
              <a:schemeClr val="accent1"/>
            </a:fillRef>
            <a:effectRef idx="0">
              <a:schemeClr val="accent1"/>
            </a:effectRef>
            <a:fontRef idx="minor"/>
          </p:style>
        </p:sp>
        <p:sp>
          <p:nvSpPr>
            <p:cNvPr id="135" name="CustomShape 27"/>
            <p:cNvSpPr/>
            <p:nvPr/>
          </p:nvSpPr>
          <p:spPr>
            <a:xfrm>
              <a:off x="4993050" y="3045904"/>
              <a:ext cx="306360" cy="132840"/>
            </a:xfrm>
            <a:prstGeom prst="roundRect">
              <a:avLst>
                <a:gd name="adj" fmla="val 16667"/>
              </a:avLst>
            </a:prstGeom>
            <a:solidFill>
              <a:schemeClr val="bg1"/>
            </a:solidFill>
            <a:ln>
              <a:solidFill>
                <a:schemeClr val="accent5"/>
              </a:solidFill>
              <a:round/>
            </a:ln>
          </p:spPr>
          <p:style>
            <a:lnRef idx="2">
              <a:schemeClr val="accent1">
                <a:shade val="50000"/>
              </a:schemeClr>
            </a:lnRef>
            <a:fillRef idx="1">
              <a:schemeClr val="accent1"/>
            </a:fillRef>
            <a:effectRef idx="0">
              <a:schemeClr val="accent1"/>
            </a:effectRef>
            <a:fontRef idx="minor"/>
          </p:style>
        </p:sp>
        <p:sp>
          <p:nvSpPr>
            <p:cNvPr id="136" name="CustomShape 28"/>
            <p:cNvSpPr/>
            <p:nvPr/>
          </p:nvSpPr>
          <p:spPr>
            <a:xfrm>
              <a:off x="4990170" y="3244984"/>
              <a:ext cx="306360" cy="132840"/>
            </a:xfrm>
            <a:prstGeom prst="roundRect">
              <a:avLst>
                <a:gd name="adj" fmla="val 16667"/>
              </a:avLst>
            </a:prstGeom>
            <a:solidFill>
              <a:schemeClr val="accent1">
                <a:lumMod val="20000"/>
                <a:lumOff val="80000"/>
              </a:schemeClr>
            </a:solidFill>
            <a:ln>
              <a:solidFill>
                <a:schemeClr val="accent5"/>
              </a:solidFill>
              <a:round/>
            </a:ln>
          </p:spPr>
          <p:style>
            <a:lnRef idx="2">
              <a:schemeClr val="accent1">
                <a:shade val="50000"/>
              </a:schemeClr>
            </a:lnRef>
            <a:fillRef idx="1">
              <a:schemeClr val="accent1"/>
            </a:fillRef>
            <a:effectRef idx="0">
              <a:schemeClr val="accent1"/>
            </a:effectRef>
            <a:fontRef idx="minor"/>
          </p:style>
        </p:sp>
        <p:sp>
          <p:nvSpPr>
            <p:cNvPr id="137" name="CustomShape 29"/>
            <p:cNvSpPr/>
            <p:nvPr/>
          </p:nvSpPr>
          <p:spPr>
            <a:xfrm>
              <a:off x="5542050" y="3140944"/>
              <a:ext cx="174960" cy="106920"/>
            </a:xfrm>
            <a:prstGeom prst="ellipse">
              <a:avLst/>
            </a:prstGeom>
            <a:solidFill>
              <a:schemeClr val="bg1"/>
            </a:solidFill>
            <a:ln>
              <a:solidFill>
                <a:schemeClr val="accent5"/>
              </a:solidFill>
              <a:round/>
            </a:ln>
          </p:spPr>
          <p:style>
            <a:lnRef idx="2">
              <a:schemeClr val="accent1">
                <a:shade val="50000"/>
              </a:schemeClr>
            </a:lnRef>
            <a:fillRef idx="1">
              <a:schemeClr val="accent1"/>
            </a:fillRef>
            <a:effectRef idx="0">
              <a:schemeClr val="accent1"/>
            </a:effectRef>
            <a:fontRef idx="minor"/>
          </p:style>
        </p:sp>
        <p:sp>
          <p:nvSpPr>
            <p:cNvPr id="138" name="CustomShape 30"/>
            <p:cNvSpPr/>
            <p:nvPr/>
          </p:nvSpPr>
          <p:spPr>
            <a:xfrm>
              <a:off x="5540610" y="3297184"/>
              <a:ext cx="176400" cy="105480"/>
            </a:xfrm>
            <a:prstGeom prst="ellipse">
              <a:avLst/>
            </a:prstGeom>
            <a:solidFill>
              <a:schemeClr val="bg1"/>
            </a:solidFill>
            <a:ln>
              <a:solidFill>
                <a:schemeClr val="accent5"/>
              </a:solidFill>
              <a:round/>
            </a:ln>
          </p:spPr>
          <p:style>
            <a:lnRef idx="2">
              <a:schemeClr val="accent1">
                <a:shade val="50000"/>
              </a:schemeClr>
            </a:lnRef>
            <a:fillRef idx="1">
              <a:schemeClr val="accent1"/>
            </a:fillRef>
            <a:effectRef idx="0">
              <a:schemeClr val="accent1"/>
            </a:effectRef>
            <a:fontRef idx="minor"/>
          </p:style>
        </p:sp>
        <p:sp>
          <p:nvSpPr>
            <p:cNvPr id="139" name="Line 31"/>
            <p:cNvSpPr/>
            <p:nvPr/>
          </p:nvSpPr>
          <p:spPr>
            <a:xfrm flipV="1">
              <a:off x="5299410" y="2380624"/>
              <a:ext cx="228240" cy="731160"/>
            </a:xfrm>
            <a:prstGeom prst="line">
              <a:avLst/>
            </a:prstGeom>
            <a:ln>
              <a:solidFill>
                <a:schemeClr val="accent5"/>
              </a:solidFill>
              <a:round/>
            </a:ln>
          </p:spPr>
          <p:style>
            <a:lnRef idx="1">
              <a:schemeClr val="accent1"/>
            </a:lnRef>
            <a:fillRef idx="0">
              <a:schemeClr val="accent1"/>
            </a:fillRef>
            <a:effectRef idx="0">
              <a:schemeClr val="accent1"/>
            </a:effectRef>
            <a:fontRef idx="minor"/>
          </p:style>
        </p:sp>
        <p:sp>
          <p:nvSpPr>
            <p:cNvPr id="140" name="Line 32"/>
            <p:cNvSpPr/>
            <p:nvPr/>
          </p:nvSpPr>
          <p:spPr>
            <a:xfrm flipV="1">
              <a:off x="5296530" y="2788144"/>
              <a:ext cx="235440" cy="525960"/>
            </a:xfrm>
            <a:prstGeom prst="line">
              <a:avLst/>
            </a:prstGeom>
            <a:ln>
              <a:solidFill>
                <a:schemeClr val="accent5"/>
              </a:solidFill>
              <a:round/>
            </a:ln>
          </p:spPr>
          <p:style>
            <a:lnRef idx="1">
              <a:schemeClr val="accent1"/>
            </a:lnRef>
            <a:fillRef idx="0">
              <a:schemeClr val="accent1"/>
            </a:fillRef>
            <a:effectRef idx="0">
              <a:schemeClr val="accent1"/>
            </a:effectRef>
            <a:fontRef idx="minor"/>
          </p:style>
        </p:sp>
        <p:sp>
          <p:nvSpPr>
            <p:cNvPr id="141" name="Line 33"/>
            <p:cNvSpPr/>
            <p:nvPr/>
          </p:nvSpPr>
          <p:spPr>
            <a:xfrm>
              <a:off x="5299410" y="3111784"/>
              <a:ext cx="242280" cy="82800"/>
            </a:xfrm>
            <a:prstGeom prst="line">
              <a:avLst/>
            </a:prstGeom>
            <a:ln>
              <a:solidFill>
                <a:schemeClr val="accent5"/>
              </a:solidFill>
              <a:round/>
            </a:ln>
          </p:spPr>
          <p:style>
            <a:lnRef idx="1">
              <a:schemeClr val="accent1"/>
            </a:lnRef>
            <a:fillRef idx="0">
              <a:schemeClr val="accent1"/>
            </a:fillRef>
            <a:effectRef idx="0">
              <a:schemeClr val="accent1"/>
            </a:effectRef>
            <a:fontRef idx="minor"/>
          </p:style>
        </p:sp>
        <p:sp>
          <p:nvSpPr>
            <p:cNvPr id="142" name="Line 34"/>
            <p:cNvSpPr/>
            <p:nvPr/>
          </p:nvSpPr>
          <p:spPr>
            <a:xfrm>
              <a:off x="5296530" y="3314104"/>
              <a:ext cx="243720" cy="36720"/>
            </a:xfrm>
            <a:prstGeom prst="line">
              <a:avLst/>
            </a:prstGeom>
            <a:ln>
              <a:solidFill>
                <a:schemeClr val="accent5"/>
              </a:solidFill>
              <a:round/>
            </a:ln>
          </p:spPr>
          <p:style>
            <a:lnRef idx="1">
              <a:schemeClr val="accent1"/>
            </a:lnRef>
            <a:fillRef idx="0">
              <a:schemeClr val="accent1"/>
            </a:fillRef>
            <a:effectRef idx="0">
              <a:schemeClr val="accent1"/>
            </a:effectRef>
            <a:fontRef idx="minor"/>
          </p:style>
        </p:sp>
        <p:sp>
          <p:nvSpPr>
            <p:cNvPr id="143" name="CustomShape 35"/>
            <p:cNvSpPr/>
            <p:nvPr/>
          </p:nvSpPr>
          <p:spPr>
            <a:xfrm>
              <a:off x="4573044" y="2660164"/>
              <a:ext cx="289080" cy="366120"/>
            </a:xfrm>
            <a:prstGeom prst="rightArrow">
              <a:avLst>
                <a:gd name="adj1" fmla="val 50000"/>
                <a:gd name="adj2" fmla="val 50000"/>
              </a:avLst>
            </a:prstGeom>
            <a:solidFill>
              <a:schemeClr val="bg2"/>
            </a:solidFill>
            <a:ln w="3240">
              <a:solidFill>
                <a:schemeClr val="tx1"/>
              </a:solidFill>
              <a:round/>
            </a:ln>
          </p:spPr>
          <p:style>
            <a:lnRef idx="2">
              <a:schemeClr val="accent1">
                <a:shade val="50000"/>
              </a:schemeClr>
            </a:lnRef>
            <a:fillRef idx="1">
              <a:schemeClr val="accent1"/>
            </a:fillRef>
            <a:effectRef idx="0">
              <a:schemeClr val="accent1"/>
            </a:effectRef>
            <a:fontRef idx="minor"/>
          </p:style>
        </p:sp>
        <p:sp>
          <p:nvSpPr>
            <p:cNvPr id="144" name="CustomShape 36"/>
            <p:cNvSpPr/>
            <p:nvPr/>
          </p:nvSpPr>
          <p:spPr>
            <a:xfrm flipV="1">
              <a:off x="5283930" y="2611384"/>
              <a:ext cx="273600" cy="321480"/>
            </a:xfrm>
            <a:custGeom>
              <a:avLst/>
              <a:gdLst/>
              <a:ahLst/>
              <a:cxnLst/>
              <a:rect l="l" t="t" r="r" b="b"/>
              <a:pathLst>
                <a:path w="21600" h="21600">
                  <a:moveTo>
                    <a:pt x="0" y="0"/>
                  </a:moveTo>
                  <a:lnTo>
                    <a:pt x="21600" y="21600"/>
                  </a:lnTo>
                </a:path>
              </a:pathLst>
            </a:custGeom>
            <a:noFill/>
            <a:ln w="28440">
              <a:solidFill>
                <a:schemeClr val="accent1"/>
              </a:solidFill>
              <a:round/>
              <a:tailEnd type="arrow" w="med" len="med"/>
            </a:ln>
          </p:spPr>
          <p:style>
            <a:lnRef idx="1">
              <a:schemeClr val="accent1"/>
            </a:lnRef>
            <a:fillRef idx="0">
              <a:schemeClr val="accent1"/>
            </a:fillRef>
            <a:effectRef idx="0">
              <a:schemeClr val="accent1"/>
            </a:effectRef>
            <a:fontRef idx="minor"/>
          </p:style>
        </p:sp>
        <p:sp>
          <p:nvSpPr>
            <p:cNvPr id="145" name="CustomShape 37"/>
            <p:cNvSpPr/>
            <p:nvPr/>
          </p:nvSpPr>
          <p:spPr>
            <a:xfrm flipV="1">
              <a:off x="5283930" y="2380624"/>
              <a:ext cx="243360" cy="552960"/>
            </a:xfrm>
            <a:custGeom>
              <a:avLst/>
              <a:gdLst/>
              <a:ahLst/>
              <a:cxnLst/>
              <a:rect l="l" t="t" r="r" b="b"/>
              <a:pathLst>
                <a:path w="21600" h="21600">
                  <a:moveTo>
                    <a:pt x="0" y="0"/>
                  </a:moveTo>
                  <a:lnTo>
                    <a:pt x="21600" y="21600"/>
                  </a:lnTo>
                </a:path>
              </a:pathLst>
            </a:custGeom>
            <a:noFill/>
            <a:ln w="28440">
              <a:solidFill>
                <a:schemeClr val="accent1"/>
              </a:solidFill>
              <a:round/>
              <a:tailEnd type="arrow" w="med" len="med"/>
            </a:ln>
          </p:spPr>
          <p:style>
            <a:lnRef idx="1">
              <a:schemeClr val="accent1"/>
            </a:lnRef>
            <a:fillRef idx="0">
              <a:schemeClr val="accent1"/>
            </a:fillRef>
            <a:effectRef idx="0">
              <a:schemeClr val="accent1"/>
            </a:effectRef>
            <a:fontRef idx="minor"/>
          </p:style>
        </p:sp>
        <p:sp>
          <p:nvSpPr>
            <p:cNvPr id="146" name="CustomShape 38"/>
            <p:cNvSpPr/>
            <p:nvPr/>
          </p:nvSpPr>
          <p:spPr>
            <a:xfrm>
              <a:off x="5283930" y="2933944"/>
              <a:ext cx="256320" cy="415080"/>
            </a:xfrm>
            <a:custGeom>
              <a:avLst/>
              <a:gdLst/>
              <a:ahLst/>
              <a:cxnLst/>
              <a:rect l="l" t="t" r="r" b="b"/>
              <a:pathLst>
                <a:path w="21600" h="21600">
                  <a:moveTo>
                    <a:pt x="0" y="0"/>
                  </a:moveTo>
                  <a:lnTo>
                    <a:pt x="21600" y="21600"/>
                  </a:lnTo>
                </a:path>
              </a:pathLst>
            </a:custGeom>
            <a:noFill/>
            <a:ln w="28440">
              <a:solidFill>
                <a:schemeClr val="accent1"/>
              </a:solidFill>
              <a:round/>
              <a:tailEnd type="arrow" w="med" len="med"/>
            </a:ln>
          </p:spPr>
          <p:style>
            <a:lnRef idx="1">
              <a:schemeClr val="accent1"/>
            </a:lnRef>
            <a:fillRef idx="0">
              <a:schemeClr val="accent1"/>
            </a:fillRef>
            <a:effectRef idx="0">
              <a:schemeClr val="accent1"/>
            </a:effectRef>
            <a:fontRef idx="minor"/>
          </p:style>
        </p:sp>
      </p:grpSp>
      <p:grpSp>
        <p:nvGrpSpPr>
          <p:cNvPr id="148" name="Group 147"/>
          <p:cNvGrpSpPr/>
          <p:nvPr/>
        </p:nvGrpSpPr>
        <p:grpSpPr>
          <a:xfrm>
            <a:off x="9289652" y="2031673"/>
            <a:ext cx="2367360" cy="1634040"/>
            <a:chOff x="3555360" y="3873240"/>
            <a:chExt cx="2367360" cy="1634040"/>
          </a:xfrm>
        </p:grpSpPr>
        <p:pic>
          <p:nvPicPr>
            <p:cNvPr id="149" name="Picture 10"/>
            <p:cNvPicPr/>
            <p:nvPr/>
          </p:nvPicPr>
          <p:blipFill>
            <a:blip r:embed="rId13"/>
            <a:stretch/>
          </p:blipFill>
          <p:spPr>
            <a:xfrm>
              <a:off x="3579840" y="3873240"/>
              <a:ext cx="772200" cy="841320"/>
            </a:xfrm>
            <a:prstGeom prst="rect">
              <a:avLst/>
            </a:prstGeom>
            <a:ln>
              <a:solidFill>
                <a:schemeClr val="tx1">
                  <a:lumMod val="50000"/>
                  <a:lumOff val="50000"/>
                </a:schemeClr>
              </a:solidFill>
            </a:ln>
          </p:spPr>
        </p:pic>
        <p:pic>
          <p:nvPicPr>
            <p:cNvPr id="150" name="Picture 8"/>
            <p:cNvPicPr/>
            <p:nvPr/>
          </p:nvPicPr>
          <p:blipFill>
            <a:blip r:embed="rId14"/>
            <a:stretch/>
          </p:blipFill>
          <p:spPr>
            <a:xfrm>
              <a:off x="3725280" y="4120560"/>
              <a:ext cx="970560" cy="1186920"/>
            </a:xfrm>
            <a:prstGeom prst="rect">
              <a:avLst/>
            </a:prstGeom>
            <a:ln>
              <a:solidFill>
                <a:schemeClr val="tx1">
                  <a:lumMod val="50000"/>
                  <a:lumOff val="50000"/>
                </a:schemeClr>
              </a:solidFill>
            </a:ln>
          </p:spPr>
        </p:pic>
        <p:sp>
          <p:nvSpPr>
            <p:cNvPr id="151" name="CustomShape 43"/>
            <p:cNvSpPr/>
            <p:nvPr/>
          </p:nvSpPr>
          <p:spPr>
            <a:xfrm>
              <a:off x="3555360" y="5125320"/>
              <a:ext cx="1257120" cy="381960"/>
            </a:xfrm>
            <a:prstGeom prst="roundRect">
              <a:avLst>
                <a:gd name="adj" fmla="val 16667"/>
              </a:avLst>
            </a:prstGeom>
            <a:solidFill>
              <a:srgbClr val="FFFFFF"/>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6840" tIns="34200" rIns="6840" bIns="34200" anchor="ctr"/>
            <a:lstStyle/>
            <a:p>
              <a:pPr algn="ctr">
                <a:lnSpc>
                  <a:spcPct val="100000"/>
                </a:lnSpc>
              </a:pPr>
              <a:r>
                <a:rPr lang="en-US" sz="1100" b="0" strike="noStrike" spc="-1">
                  <a:solidFill>
                    <a:srgbClr val="5F5F5F"/>
                  </a:solidFill>
                  <a:uFill>
                    <a:solidFill>
                      <a:srgbClr val="FFFFFF"/>
                    </a:solidFill>
                  </a:uFill>
                  <a:latin typeface="Calibri"/>
                </a:rPr>
                <a:t>Communication Stream (e.g. tweets)</a:t>
              </a:r>
              <a:endParaRPr lang="en-US" sz="1800" b="0" strike="noStrike" spc="-1">
                <a:solidFill>
                  <a:srgbClr val="000000"/>
                </a:solidFill>
                <a:uFill>
                  <a:solidFill>
                    <a:srgbClr val="FFFFFF"/>
                  </a:solidFill>
                </a:uFill>
                <a:latin typeface="Arial"/>
              </a:endParaRPr>
            </a:p>
          </p:txBody>
        </p:sp>
        <p:sp>
          <p:nvSpPr>
            <p:cNvPr id="152" name="CustomShape 44"/>
            <p:cNvSpPr/>
            <p:nvPr/>
          </p:nvSpPr>
          <p:spPr>
            <a:xfrm>
              <a:off x="4970880" y="4398480"/>
              <a:ext cx="49680" cy="81000"/>
            </a:xfrm>
            <a:prstGeom prst="ellipse">
              <a:avLst/>
            </a:prstGeom>
            <a:solidFill>
              <a:schemeClr val="bg1"/>
            </a:solidFill>
            <a:ln>
              <a:solidFill>
                <a:schemeClr val="tx1">
                  <a:lumMod val="50000"/>
                  <a:lumOff val="50000"/>
                </a:schemeClr>
              </a:solidFill>
              <a:round/>
            </a:ln>
          </p:spPr>
          <p:style>
            <a:lnRef idx="2">
              <a:schemeClr val="accent1">
                <a:shade val="50000"/>
              </a:schemeClr>
            </a:lnRef>
            <a:fillRef idx="1">
              <a:schemeClr val="accent1"/>
            </a:fillRef>
            <a:effectRef idx="0">
              <a:schemeClr val="accent1"/>
            </a:effectRef>
            <a:fontRef idx="minor"/>
          </p:style>
        </p:sp>
        <p:sp>
          <p:nvSpPr>
            <p:cNvPr id="153" name="CustomShape 45"/>
            <p:cNvSpPr/>
            <p:nvPr/>
          </p:nvSpPr>
          <p:spPr>
            <a:xfrm>
              <a:off x="5104800" y="4191120"/>
              <a:ext cx="49680" cy="82440"/>
            </a:xfrm>
            <a:prstGeom prst="ellipse">
              <a:avLst/>
            </a:prstGeom>
            <a:solidFill>
              <a:schemeClr val="bg1"/>
            </a:solidFill>
            <a:ln>
              <a:solidFill>
                <a:schemeClr val="tx1">
                  <a:lumMod val="50000"/>
                  <a:lumOff val="50000"/>
                </a:schemeClr>
              </a:solidFill>
              <a:round/>
            </a:ln>
          </p:spPr>
          <p:style>
            <a:lnRef idx="2">
              <a:schemeClr val="accent1">
                <a:shade val="50000"/>
              </a:schemeClr>
            </a:lnRef>
            <a:fillRef idx="1">
              <a:schemeClr val="accent1"/>
            </a:fillRef>
            <a:effectRef idx="0">
              <a:schemeClr val="accent1"/>
            </a:effectRef>
            <a:fontRef idx="minor"/>
          </p:style>
        </p:sp>
        <p:sp>
          <p:nvSpPr>
            <p:cNvPr id="154" name="CustomShape 46"/>
            <p:cNvSpPr/>
            <p:nvPr/>
          </p:nvSpPr>
          <p:spPr>
            <a:xfrm>
              <a:off x="5101920" y="4363200"/>
              <a:ext cx="48240" cy="82440"/>
            </a:xfrm>
            <a:prstGeom prst="ellipse">
              <a:avLst/>
            </a:prstGeom>
            <a:solidFill>
              <a:schemeClr val="bg1"/>
            </a:solidFill>
            <a:ln>
              <a:solidFill>
                <a:schemeClr val="tx1">
                  <a:lumMod val="50000"/>
                  <a:lumOff val="50000"/>
                </a:schemeClr>
              </a:solidFill>
              <a:round/>
            </a:ln>
          </p:spPr>
          <p:style>
            <a:lnRef idx="2">
              <a:schemeClr val="accent1">
                <a:shade val="50000"/>
              </a:schemeClr>
            </a:lnRef>
            <a:fillRef idx="1">
              <a:schemeClr val="accent1"/>
            </a:fillRef>
            <a:effectRef idx="0">
              <a:schemeClr val="accent1"/>
            </a:effectRef>
            <a:fontRef idx="minor"/>
          </p:style>
        </p:sp>
        <p:sp>
          <p:nvSpPr>
            <p:cNvPr id="155" name="CustomShape 47"/>
            <p:cNvSpPr/>
            <p:nvPr/>
          </p:nvSpPr>
          <p:spPr>
            <a:xfrm>
              <a:off x="5104800" y="4521600"/>
              <a:ext cx="49680" cy="84240"/>
            </a:xfrm>
            <a:prstGeom prst="ellipse">
              <a:avLst/>
            </a:prstGeom>
            <a:solidFill>
              <a:schemeClr val="bg1"/>
            </a:solidFill>
            <a:ln>
              <a:solidFill>
                <a:schemeClr val="tx1">
                  <a:lumMod val="50000"/>
                  <a:lumOff val="50000"/>
                </a:schemeClr>
              </a:solidFill>
              <a:round/>
            </a:ln>
          </p:spPr>
          <p:style>
            <a:lnRef idx="2">
              <a:schemeClr val="accent1">
                <a:shade val="50000"/>
              </a:schemeClr>
            </a:lnRef>
            <a:fillRef idx="1">
              <a:schemeClr val="accent1"/>
            </a:fillRef>
            <a:effectRef idx="0">
              <a:schemeClr val="accent1"/>
            </a:effectRef>
            <a:fontRef idx="minor"/>
          </p:style>
        </p:sp>
        <p:sp>
          <p:nvSpPr>
            <p:cNvPr id="156" name="CustomShape 48"/>
            <p:cNvSpPr/>
            <p:nvPr/>
          </p:nvSpPr>
          <p:spPr>
            <a:xfrm>
              <a:off x="5234040" y="4091400"/>
              <a:ext cx="48240" cy="82440"/>
            </a:xfrm>
            <a:prstGeom prst="ellipse">
              <a:avLst/>
            </a:prstGeom>
            <a:solidFill>
              <a:schemeClr val="bg1"/>
            </a:solidFill>
            <a:ln>
              <a:solidFill>
                <a:schemeClr val="tx1">
                  <a:lumMod val="50000"/>
                  <a:lumOff val="50000"/>
                </a:schemeClr>
              </a:solidFill>
              <a:round/>
            </a:ln>
          </p:spPr>
          <p:style>
            <a:lnRef idx="2">
              <a:schemeClr val="accent1">
                <a:shade val="50000"/>
              </a:schemeClr>
            </a:lnRef>
            <a:fillRef idx="1">
              <a:schemeClr val="accent1"/>
            </a:fillRef>
            <a:effectRef idx="0">
              <a:schemeClr val="accent1"/>
            </a:effectRef>
            <a:fontRef idx="minor"/>
          </p:style>
        </p:sp>
        <p:sp>
          <p:nvSpPr>
            <p:cNvPr id="157" name="CustomShape 49"/>
            <p:cNvSpPr/>
            <p:nvPr/>
          </p:nvSpPr>
          <p:spPr>
            <a:xfrm>
              <a:off x="5260320" y="4291200"/>
              <a:ext cx="48240" cy="81000"/>
            </a:xfrm>
            <a:prstGeom prst="ellipse">
              <a:avLst/>
            </a:prstGeom>
            <a:solidFill>
              <a:schemeClr val="bg1"/>
            </a:solidFill>
            <a:ln>
              <a:solidFill>
                <a:schemeClr val="tx1">
                  <a:lumMod val="50000"/>
                  <a:lumOff val="50000"/>
                </a:schemeClr>
              </a:solidFill>
              <a:round/>
            </a:ln>
          </p:spPr>
          <p:style>
            <a:lnRef idx="2">
              <a:schemeClr val="accent1">
                <a:shade val="50000"/>
              </a:schemeClr>
            </a:lnRef>
            <a:fillRef idx="1">
              <a:schemeClr val="accent1"/>
            </a:fillRef>
            <a:effectRef idx="0">
              <a:schemeClr val="accent1"/>
            </a:effectRef>
            <a:fontRef idx="minor"/>
          </p:style>
        </p:sp>
        <p:sp>
          <p:nvSpPr>
            <p:cNvPr id="158" name="CustomShape 50"/>
            <p:cNvSpPr/>
            <p:nvPr/>
          </p:nvSpPr>
          <p:spPr>
            <a:xfrm>
              <a:off x="5258880" y="4480200"/>
              <a:ext cx="48240" cy="82440"/>
            </a:xfrm>
            <a:prstGeom prst="ellipse">
              <a:avLst/>
            </a:prstGeom>
            <a:solidFill>
              <a:schemeClr val="bg1"/>
            </a:solidFill>
            <a:ln>
              <a:solidFill>
                <a:schemeClr val="tx1">
                  <a:lumMod val="50000"/>
                  <a:lumOff val="50000"/>
                </a:schemeClr>
              </a:solidFill>
              <a:round/>
            </a:ln>
          </p:spPr>
          <p:style>
            <a:lnRef idx="2">
              <a:schemeClr val="accent1">
                <a:shade val="50000"/>
              </a:schemeClr>
            </a:lnRef>
            <a:fillRef idx="1">
              <a:schemeClr val="accent1"/>
            </a:fillRef>
            <a:effectRef idx="0">
              <a:schemeClr val="accent1"/>
            </a:effectRef>
            <a:fontRef idx="minor"/>
          </p:style>
        </p:sp>
        <p:sp>
          <p:nvSpPr>
            <p:cNvPr id="159" name="CustomShape 51"/>
            <p:cNvSpPr/>
            <p:nvPr/>
          </p:nvSpPr>
          <p:spPr>
            <a:xfrm>
              <a:off x="5251680" y="4672080"/>
              <a:ext cx="49680" cy="84240"/>
            </a:xfrm>
            <a:prstGeom prst="ellipse">
              <a:avLst/>
            </a:prstGeom>
            <a:solidFill>
              <a:schemeClr val="bg1"/>
            </a:solidFill>
            <a:ln>
              <a:solidFill>
                <a:schemeClr val="tx1">
                  <a:lumMod val="50000"/>
                  <a:lumOff val="50000"/>
                </a:schemeClr>
              </a:solidFill>
              <a:round/>
            </a:ln>
          </p:spPr>
          <p:style>
            <a:lnRef idx="2">
              <a:schemeClr val="accent1">
                <a:shade val="50000"/>
              </a:schemeClr>
            </a:lnRef>
            <a:fillRef idx="1">
              <a:schemeClr val="accent1"/>
            </a:fillRef>
            <a:effectRef idx="0">
              <a:schemeClr val="accent1"/>
            </a:effectRef>
            <a:fontRef idx="minor"/>
          </p:style>
        </p:sp>
        <p:sp>
          <p:nvSpPr>
            <p:cNvPr id="160" name="CustomShape 52"/>
            <p:cNvSpPr/>
            <p:nvPr/>
          </p:nvSpPr>
          <p:spPr>
            <a:xfrm>
              <a:off x="5357520" y="4054680"/>
              <a:ext cx="48240" cy="82440"/>
            </a:xfrm>
            <a:prstGeom prst="ellipse">
              <a:avLst/>
            </a:prstGeom>
            <a:solidFill>
              <a:schemeClr val="bg1"/>
            </a:solidFill>
            <a:ln>
              <a:solidFill>
                <a:schemeClr val="tx1">
                  <a:lumMod val="50000"/>
                  <a:lumOff val="50000"/>
                </a:schemeClr>
              </a:solidFill>
              <a:round/>
            </a:ln>
          </p:spPr>
          <p:style>
            <a:lnRef idx="2">
              <a:schemeClr val="accent1">
                <a:shade val="50000"/>
              </a:schemeClr>
            </a:lnRef>
            <a:fillRef idx="1">
              <a:schemeClr val="accent1"/>
            </a:fillRef>
            <a:effectRef idx="0">
              <a:schemeClr val="accent1"/>
            </a:effectRef>
            <a:fontRef idx="minor"/>
          </p:style>
        </p:sp>
        <p:sp>
          <p:nvSpPr>
            <p:cNvPr id="161" name="CustomShape 53"/>
            <p:cNvSpPr/>
            <p:nvPr/>
          </p:nvSpPr>
          <p:spPr>
            <a:xfrm>
              <a:off x="5361840" y="4302000"/>
              <a:ext cx="48240" cy="84240"/>
            </a:xfrm>
            <a:prstGeom prst="ellipse">
              <a:avLst/>
            </a:prstGeom>
            <a:solidFill>
              <a:schemeClr val="bg1"/>
            </a:solidFill>
            <a:ln>
              <a:solidFill>
                <a:schemeClr val="tx1">
                  <a:lumMod val="50000"/>
                  <a:lumOff val="50000"/>
                </a:schemeClr>
              </a:solidFill>
              <a:round/>
            </a:ln>
          </p:spPr>
          <p:style>
            <a:lnRef idx="2">
              <a:schemeClr val="accent1">
                <a:shade val="50000"/>
              </a:schemeClr>
            </a:lnRef>
            <a:fillRef idx="1">
              <a:schemeClr val="accent1"/>
            </a:fillRef>
            <a:effectRef idx="0">
              <a:schemeClr val="accent1"/>
            </a:effectRef>
            <a:fontRef idx="minor"/>
          </p:style>
        </p:sp>
        <p:sp>
          <p:nvSpPr>
            <p:cNvPr id="162" name="CustomShape 54"/>
            <p:cNvSpPr/>
            <p:nvPr/>
          </p:nvSpPr>
          <p:spPr>
            <a:xfrm>
              <a:off x="5380920" y="4533840"/>
              <a:ext cx="49680" cy="82440"/>
            </a:xfrm>
            <a:prstGeom prst="ellipse">
              <a:avLst/>
            </a:prstGeom>
            <a:solidFill>
              <a:schemeClr val="bg1"/>
            </a:solidFill>
            <a:ln>
              <a:solidFill>
                <a:schemeClr val="tx1">
                  <a:lumMod val="50000"/>
                  <a:lumOff val="50000"/>
                </a:schemeClr>
              </a:solidFill>
              <a:round/>
            </a:ln>
          </p:spPr>
          <p:style>
            <a:lnRef idx="2">
              <a:schemeClr val="accent1">
                <a:shade val="50000"/>
              </a:schemeClr>
            </a:lnRef>
            <a:fillRef idx="1">
              <a:schemeClr val="accent1"/>
            </a:fillRef>
            <a:effectRef idx="0">
              <a:schemeClr val="accent1"/>
            </a:effectRef>
            <a:fontRef idx="minor"/>
          </p:style>
        </p:sp>
        <p:sp>
          <p:nvSpPr>
            <p:cNvPr id="163" name="CustomShape 55"/>
            <p:cNvSpPr/>
            <p:nvPr/>
          </p:nvSpPr>
          <p:spPr>
            <a:xfrm>
              <a:off x="5375160" y="4725720"/>
              <a:ext cx="48240" cy="82440"/>
            </a:xfrm>
            <a:prstGeom prst="ellipse">
              <a:avLst/>
            </a:prstGeom>
            <a:solidFill>
              <a:schemeClr val="bg1"/>
            </a:solidFill>
            <a:ln>
              <a:solidFill>
                <a:schemeClr val="tx1">
                  <a:lumMod val="50000"/>
                  <a:lumOff val="50000"/>
                </a:schemeClr>
              </a:solidFill>
              <a:round/>
            </a:ln>
          </p:spPr>
          <p:style>
            <a:lnRef idx="2">
              <a:schemeClr val="accent1">
                <a:shade val="50000"/>
              </a:schemeClr>
            </a:lnRef>
            <a:fillRef idx="1">
              <a:schemeClr val="accent1"/>
            </a:fillRef>
            <a:effectRef idx="0">
              <a:schemeClr val="accent1"/>
            </a:effectRef>
            <a:fontRef idx="minor"/>
          </p:style>
        </p:sp>
        <p:sp>
          <p:nvSpPr>
            <p:cNvPr id="164" name="CustomShape 56"/>
            <p:cNvSpPr/>
            <p:nvPr/>
          </p:nvSpPr>
          <p:spPr>
            <a:xfrm>
              <a:off x="5430960" y="4178880"/>
              <a:ext cx="48240" cy="82440"/>
            </a:xfrm>
            <a:prstGeom prst="ellipse">
              <a:avLst/>
            </a:prstGeom>
            <a:solidFill>
              <a:schemeClr val="bg1"/>
            </a:solidFill>
            <a:ln>
              <a:solidFill>
                <a:schemeClr val="tx1">
                  <a:lumMod val="50000"/>
                  <a:lumOff val="50000"/>
                </a:schemeClr>
              </a:solidFill>
              <a:round/>
            </a:ln>
          </p:spPr>
          <p:style>
            <a:lnRef idx="2">
              <a:schemeClr val="accent1">
                <a:shade val="50000"/>
              </a:schemeClr>
            </a:lnRef>
            <a:fillRef idx="1">
              <a:schemeClr val="accent1"/>
            </a:fillRef>
            <a:effectRef idx="0">
              <a:schemeClr val="accent1"/>
            </a:effectRef>
            <a:fontRef idx="minor"/>
          </p:style>
        </p:sp>
        <p:sp>
          <p:nvSpPr>
            <p:cNvPr id="165" name="CustomShape 57"/>
            <p:cNvSpPr/>
            <p:nvPr/>
          </p:nvSpPr>
          <p:spPr>
            <a:xfrm>
              <a:off x="5498280" y="4407840"/>
              <a:ext cx="49680" cy="81000"/>
            </a:xfrm>
            <a:prstGeom prst="ellipse">
              <a:avLst/>
            </a:prstGeom>
            <a:solidFill>
              <a:schemeClr val="bg1"/>
            </a:solidFill>
            <a:ln>
              <a:solidFill>
                <a:schemeClr val="tx1">
                  <a:lumMod val="50000"/>
                  <a:lumOff val="50000"/>
                </a:schemeClr>
              </a:solidFill>
              <a:round/>
            </a:ln>
          </p:spPr>
          <p:style>
            <a:lnRef idx="2">
              <a:schemeClr val="accent1">
                <a:shade val="50000"/>
              </a:schemeClr>
            </a:lnRef>
            <a:fillRef idx="1">
              <a:schemeClr val="accent1"/>
            </a:fillRef>
            <a:effectRef idx="0">
              <a:schemeClr val="accent1"/>
            </a:effectRef>
            <a:fontRef idx="minor"/>
          </p:style>
        </p:sp>
        <p:sp>
          <p:nvSpPr>
            <p:cNvPr id="166" name="CustomShape 58"/>
            <p:cNvSpPr/>
            <p:nvPr/>
          </p:nvSpPr>
          <p:spPr>
            <a:xfrm>
              <a:off x="5548320" y="4644360"/>
              <a:ext cx="48240" cy="81000"/>
            </a:xfrm>
            <a:prstGeom prst="ellipse">
              <a:avLst/>
            </a:prstGeom>
            <a:solidFill>
              <a:schemeClr val="bg1"/>
            </a:solidFill>
            <a:ln>
              <a:solidFill>
                <a:schemeClr val="tx1">
                  <a:lumMod val="50000"/>
                  <a:lumOff val="50000"/>
                </a:schemeClr>
              </a:solidFill>
              <a:round/>
            </a:ln>
          </p:spPr>
          <p:style>
            <a:lnRef idx="2">
              <a:schemeClr val="accent1">
                <a:shade val="50000"/>
              </a:schemeClr>
            </a:lnRef>
            <a:fillRef idx="1">
              <a:schemeClr val="accent1"/>
            </a:fillRef>
            <a:effectRef idx="0">
              <a:schemeClr val="accent1"/>
            </a:effectRef>
            <a:fontRef idx="minor"/>
          </p:style>
        </p:sp>
        <p:sp>
          <p:nvSpPr>
            <p:cNvPr id="167" name="CustomShape 59"/>
            <p:cNvSpPr/>
            <p:nvPr/>
          </p:nvSpPr>
          <p:spPr>
            <a:xfrm>
              <a:off x="5492520" y="4862520"/>
              <a:ext cx="48240" cy="82440"/>
            </a:xfrm>
            <a:prstGeom prst="ellipse">
              <a:avLst/>
            </a:prstGeom>
            <a:solidFill>
              <a:schemeClr val="bg1"/>
            </a:solidFill>
            <a:ln>
              <a:solidFill>
                <a:schemeClr val="tx1">
                  <a:lumMod val="50000"/>
                  <a:lumOff val="50000"/>
                </a:schemeClr>
              </a:solidFill>
              <a:round/>
            </a:ln>
          </p:spPr>
          <p:style>
            <a:lnRef idx="2">
              <a:schemeClr val="accent1">
                <a:shade val="50000"/>
              </a:schemeClr>
            </a:lnRef>
            <a:fillRef idx="1">
              <a:schemeClr val="accent1"/>
            </a:fillRef>
            <a:effectRef idx="0">
              <a:schemeClr val="accent1"/>
            </a:effectRef>
            <a:fontRef idx="minor"/>
          </p:style>
        </p:sp>
        <p:sp>
          <p:nvSpPr>
            <p:cNvPr id="168" name="CustomShape 60"/>
            <p:cNvSpPr/>
            <p:nvPr/>
          </p:nvSpPr>
          <p:spPr>
            <a:xfrm>
              <a:off x="5632200" y="4068360"/>
              <a:ext cx="48240" cy="85680"/>
            </a:xfrm>
            <a:prstGeom prst="ellipse">
              <a:avLst/>
            </a:prstGeom>
            <a:solidFill>
              <a:schemeClr val="bg1"/>
            </a:solidFill>
            <a:ln>
              <a:solidFill>
                <a:schemeClr val="tx1">
                  <a:lumMod val="50000"/>
                  <a:lumOff val="50000"/>
                </a:schemeClr>
              </a:solidFill>
              <a:round/>
            </a:ln>
          </p:spPr>
          <p:style>
            <a:lnRef idx="2">
              <a:schemeClr val="accent1">
                <a:shade val="50000"/>
              </a:schemeClr>
            </a:lnRef>
            <a:fillRef idx="1">
              <a:schemeClr val="accent1"/>
            </a:fillRef>
            <a:effectRef idx="0">
              <a:schemeClr val="accent1"/>
            </a:effectRef>
            <a:fontRef idx="minor"/>
          </p:style>
        </p:sp>
        <p:sp>
          <p:nvSpPr>
            <p:cNvPr id="169" name="CustomShape 61"/>
            <p:cNvSpPr/>
            <p:nvPr/>
          </p:nvSpPr>
          <p:spPr>
            <a:xfrm>
              <a:off x="5582160" y="4251240"/>
              <a:ext cx="49680" cy="81000"/>
            </a:xfrm>
            <a:prstGeom prst="ellipse">
              <a:avLst/>
            </a:prstGeom>
            <a:solidFill>
              <a:schemeClr val="bg1"/>
            </a:solidFill>
            <a:ln>
              <a:solidFill>
                <a:schemeClr val="tx1">
                  <a:lumMod val="50000"/>
                  <a:lumOff val="50000"/>
                </a:schemeClr>
              </a:solidFill>
              <a:round/>
            </a:ln>
          </p:spPr>
          <p:style>
            <a:lnRef idx="2">
              <a:schemeClr val="accent1">
                <a:shade val="50000"/>
              </a:schemeClr>
            </a:lnRef>
            <a:fillRef idx="1">
              <a:schemeClr val="accent1"/>
            </a:fillRef>
            <a:effectRef idx="0">
              <a:schemeClr val="accent1"/>
            </a:effectRef>
            <a:fontRef idx="minor"/>
          </p:style>
        </p:sp>
        <p:sp>
          <p:nvSpPr>
            <p:cNvPr id="170" name="CustomShape 62"/>
            <p:cNvSpPr/>
            <p:nvPr/>
          </p:nvSpPr>
          <p:spPr>
            <a:xfrm>
              <a:off x="5643720" y="4506120"/>
              <a:ext cx="48240" cy="84240"/>
            </a:xfrm>
            <a:prstGeom prst="ellipse">
              <a:avLst/>
            </a:prstGeom>
            <a:solidFill>
              <a:schemeClr val="bg1"/>
            </a:solidFill>
            <a:ln>
              <a:solidFill>
                <a:schemeClr val="tx1">
                  <a:lumMod val="50000"/>
                  <a:lumOff val="50000"/>
                </a:schemeClr>
              </a:solidFill>
              <a:round/>
            </a:ln>
          </p:spPr>
          <p:style>
            <a:lnRef idx="2">
              <a:schemeClr val="accent1">
                <a:shade val="50000"/>
              </a:schemeClr>
            </a:lnRef>
            <a:fillRef idx="1">
              <a:schemeClr val="accent1"/>
            </a:fillRef>
            <a:effectRef idx="0">
              <a:schemeClr val="accent1"/>
            </a:effectRef>
            <a:fontRef idx="minor"/>
          </p:style>
        </p:sp>
        <p:sp>
          <p:nvSpPr>
            <p:cNvPr id="171" name="CustomShape 63"/>
            <p:cNvSpPr/>
            <p:nvPr/>
          </p:nvSpPr>
          <p:spPr>
            <a:xfrm>
              <a:off x="5661360" y="4788720"/>
              <a:ext cx="49680" cy="81000"/>
            </a:xfrm>
            <a:prstGeom prst="ellipse">
              <a:avLst/>
            </a:prstGeom>
            <a:solidFill>
              <a:schemeClr val="bg1"/>
            </a:solidFill>
            <a:ln>
              <a:solidFill>
                <a:schemeClr val="tx1">
                  <a:lumMod val="50000"/>
                  <a:lumOff val="50000"/>
                </a:schemeClr>
              </a:solidFill>
              <a:round/>
            </a:ln>
          </p:spPr>
          <p:style>
            <a:lnRef idx="2">
              <a:schemeClr val="accent1">
                <a:shade val="50000"/>
              </a:schemeClr>
            </a:lnRef>
            <a:fillRef idx="1">
              <a:schemeClr val="accent1"/>
            </a:fillRef>
            <a:effectRef idx="0">
              <a:schemeClr val="accent1"/>
            </a:effectRef>
            <a:fontRef idx="minor"/>
          </p:style>
        </p:sp>
        <p:sp>
          <p:nvSpPr>
            <p:cNvPr id="172" name="CustomShape 64"/>
            <p:cNvSpPr/>
            <p:nvPr/>
          </p:nvSpPr>
          <p:spPr>
            <a:xfrm>
              <a:off x="5492520" y="3976200"/>
              <a:ext cx="48240" cy="81000"/>
            </a:xfrm>
            <a:prstGeom prst="ellipse">
              <a:avLst/>
            </a:prstGeom>
            <a:solidFill>
              <a:schemeClr val="bg1"/>
            </a:solidFill>
            <a:ln>
              <a:solidFill>
                <a:schemeClr val="tx1">
                  <a:lumMod val="50000"/>
                  <a:lumOff val="50000"/>
                </a:schemeClr>
              </a:solidFill>
              <a:round/>
            </a:ln>
          </p:spPr>
          <p:style>
            <a:lnRef idx="2">
              <a:schemeClr val="accent1">
                <a:shade val="50000"/>
              </a:schemeClr>
            </a:lnRef>
            <a:fillRef idx="1">
              <a:schemeClr val="accent1"/>
            </a:fillRef>
            <a:effectRef idx="0">
              <a:schemeClr val="accent1"/>
            </a:effectRef>
            <a:fontRef idx="minor"/>
          </p:style>
        </p:sp>
        <p:sp>
          <p:nvSpPr>
            <p:cNvPr id="173" name="CustomShape 65"/>
            <p:cNvSpPr/>
            <p:nvPr/>
          </p:nvSpPr>
          <p:spPr>
            <a:xfrm>
              <a:off x="5808240" y="4211280"/>
              <a:ext cx="48240" cy="81000"/>
            </a:xfrm>
            <a:prstGeom prst="ellipse">
              <a:avLst/>
            </a:prstGeom>
            <a:solidFill>
              <a:schemeClr val="bg1"/>
            </a:solidFill>
            <a:ln>
              <a:solidFill>
                <a:schemeClr val="tx1">
                  <a:lumMod val="50000"/>
                  <a:lumOff val="50000"/>
                </a:schemeClr>
              </a:solidFill>
              <a:round/>
            </a:ln>
          </p:spPr>
          <p:style>
            <a:lnRef idx="2">
              <a:schemeClr val="accent1">
                <a:shade val="50000"/>
              </a:schemeClr>
            </a:lnRef>
            <a:fillRef idx="1">
              <a:schemeClr val="accent1"/>
            </a:fillRef>
            <a:effectRef idx="0">
              <a:schemeClr val="accent1"/>
            </a:effectRef>
            <a:fontRef idx="minor"/>
          </p:style>
        </p:sp>
        <p:sp>
          <p:nvSpPr>
            <p:cNvPr id="174" name="CustomShape 66"/>
            <p:cNvSpPr/>
            <p:nvPr/>
          </p:nvSpPr>
          <p:spPr>
            <a:xfrm>
              <a:off x="5873040" y="4444560"/>
              <a:ext cx="49680" cy="84240"/>
            </a:xfrm>
            <a:prstGeom prst="ellipse">
              <a:avLst/>
            </a:prstGeom>
            <a:solidFill>
              <a:schemeClr val="bg1"/>
            </a:solidFill>
            <a:ln>
              <a:solidFill>
                <a:schemeClr val="tx1">
                  <a:lumMod val="50000"/>
                  <a:lumOff val="50000"/>
                </a:schemeClr>
              </a:solidFill>
              <a:round/>
            </a:ln>
          </p:spPr>
          <p:style>
            <a:lnRef idx="2">
              <a:schemeClr val="accent1">
                <a:shade val="50000"/>
              </a:schemeClr>
            </a:lnRef>
            <a:fillRef idx="1">
              <a:schemeClr val="accent1"/>
            </a:fillRef>
            <a:effectRef idx="0">
              <a:schemeClr val="accent1"/>
            </a:effectRef>
            <a:fontRef idx="minor"/>
          </p:style>
        </p:sp>
        <p:sp>
          <p:nvSpPr>
            <p:cNvPr id="175" name="CustomShape 67"/>
            <p:cNvSpPr/>
            <p:nvPr/>
          </p:nvSpPr>
          <p:spPr>
            <a:xfrm>
              <a:off x="5758560" y="4587480"/>
              <a:ext cx="49680" cy="81000"/>
            </a:xfrm>
            <a:prstGeom prst="ellipse">
              <a:avLst/>
            </a:prstGeom>
            <a:solidFill>
              <a:schemeClr val="bg1"/>
            </a:solidFill>
            <a:ln>
              <a:solidFill>
                <a:schemeClr val="tx1">
                  <a:lumMod val="50000"/>
                  <a:lumOff val="50000"/>
                </a:schemeClr>
              </a:solidFill>
              <a:round/>
            </a:ln>
          </p:spPr>
          <p:style>
            <a:lnRef idx="2">
              <a:schemeClr val="accent1">
                <a:shade val="50000"/>
              </a:schemeClr>
            </a:lnRef>
            <a:fillRef idx="1">
              <a:schemeClr val="accent1"/>
            </a:fillRef>
            <a:effectRef idx="0">
              <a:schemeClr val="accent1"/>
            </a:effectRef>
            <a:fontRef idx="minor"/>
          </p:style>
        </p:sp>
        <p:sp>
          <p:nvSpPr>
            <p:cNvPr id="176" name="CustomShape 68"/>
            <p:cNvSpPr/>
            <p:nvPr/>
          </p:nvSpPr>
          <p:spPr>
            <a:xfrm>
              <a:off x="5792040" y="4775040"/>
              <a:ext cx="48240" cy="82440"/>
            </a:xfrm>
            <a:prstGeom prst="ellipse">
              <a:avLst/>
            </a:prstGeom>
            <a:solidFill>
              <a:schemeClr val="bg1"/>
            </a:solidFill>
            <a:ln>
              <a:solidFill>
                <a:schemeClr val="tx1">
                  <a:lumMod val="50000"/>
                  <a:lumOff val="50000"/>
                </a:schemeClr>
              </a:solidFill>
              <a:round/>
            </a:ln>
          </p:spPr>
          <p:style>
            <a:lnRef idx="2">
              <a:schemeClr val="accent1">
                <a:shade val="50000"/>
              </a:schemeClr>
            </a:lnRef>
            <a:fillRef idx="1">
              <a:schemeClr val="accent1"/>
            </a:fillRef>
            <a:effectRef idx="0">
              <a:schemeClr val="accent1"/>
            </a:effectRef>
            <a:fontRef idx="minor"/>
          </p:style>
        </p:sp>
        <p:sp>
          <p:nvSpPr>
            <p:cNvPr id="177" name="CustomShape 69"/>
            <p:cNvSpPr/>
            <p:nvPr/>
          </p:nvSpPr>
          <p:spPr>
            <a:xfrm>
              <a:off x="5595480" y="4964040"/>
              <a:ext cx="48240" cy="82440"/>
            </a:xfrm>
            <a:prstGeom prst="ellipse">
              <a:avLst/>
            </a:prstGeom>
            <a:solidFill>
              <a:schemeClr val="bg1"/>
            </a:solidFill>
            <a:ln>
              <a:solidFill>
                <a:schemeClr val="tx1">
                  <a:lumMod val="50000"/>
                  <a:lumOff val="50000"/>
                </a:schemeClr>
              </a:solidFill>
              <a:round/>
            </a:ln>
          </p:spPr>
          <p:style>
            <a:lnRef idx="2">
              <a:schemeClr val="accent1">
                <a:shade val="50000"/>
              </a:schemeClr>
            </a:lnRef>
            <a:fillRef idx="1">
              <a:schemeClr val="accent1"/>
            </a:fillRef>
            <a:effectRef idx="0">
              <a:schemeClr val="accent1"/>
            </a:effectRef>
            <a:fontRef idx="minor"/>
          </p:style>
        </p:sp>
        <p:sp>
          <p:nvSpPr>
            <p:cNvPr id="178" name="CustomShape 70"/>
            <p:cNvSpPr/>
            <p:nvPr/>
          </p:nvSpPr>
          <p:spPr>
            <a:xfrm>
              <a:off x="5693760" y="4303440"/>
              <a:ext cx="48240" cy="84240"/>
            </a:xfrm>
            <a:prstGeom prst="ellipse">
              <a:avLst/>
            </a:prstGeom>
            <a:solidFill>
              <a:schemeClr val="bg1"/>
            </a:solidFill>
            <a:ln>
              <a:solidFill>
                <a:schemeClr val="tx1">
                  <a:lumMod val="50000"/>
                  <a:lumOff val="50000"/>
                </a:schemeClr>
              </a:solidFill>
              <a:round/>
            </a:ln>
          </p:spPr>
          <p:style>
            <a:lnRef idx="2">
              <a:schemeClr val="accent1">
                <a:shade val="50000"/>
              </a:schemeClr>
            </a:lnRef>
            <a:fillRef idx="1">
              <a:schemeClr val="accent1"/>
            </a:fillRef>
            <a:effectRef idx="0">
              <a:schemeClr val="accent1"/>
            </a:effectRef>
            <a:fontRef idx="minor"/>
          </p:style>
        </p:sp>
        <p:sp>
          <p:nvSpPr>
            <p:cNvPr id="179" name="CustomShape 71"/>
            <p:cNvSpPr/>
            <p:nvPr/>
          </p:nvSpPr>
          <p:spPr>
            <a:xfrm>
              <a:off x="5726160" y="3962520"/>
              <a:ext cx="48240" cy="82440"/>
            </a:xfrm>
            <a:prstGeom prst="ellipse">
              <a:avLst/>
            </a:prstGeom>
            <a:solidFill>
              <a:schemeClr val="bg1"/>
            </a:solidFill>
            <a:ln>
              <a:solidFill>
                <a:schemeClr val="tx1">
                  <a:lumMod val="50000"/>
                  <a:lumOff val="50000"/>
                </a:schemeClr>
              </a:solidFill>
              <a:round/>
            </a:ln>
          </p:spPr>
          <p:style>
            <a:lnRef idx="2">
              <a:schemeClr val="accent1">
                <a:shade val="50000"/>
              </a:schemeClr>
            </a:lnRef>
            <a:fillRef idx="1">
              <a:schemeClr val="accent1"/>
            </a:fillRef>
            <a:effectRef idx="0">
              <a:schemeClr val="accent1"/>
            </a:effectRef>
            <a:fontRef idx="minor"/>
          </p:style>
        </p:sp>
        <p:sp>
          <p:nvSpPr>
            <p:cNvPr id="180" name="Line 72"/>
            <p:cNvSpPr/>
            <p:nvPr/>
          </p:nvSpPr>
          <p:spPr>
            <a:xfrm flipH="1">
              <a:off x="5540760" y="4003560"/>
              <a:ext cx="185040" cy="12600"/>
            </a:xfrm>
            <a:prstGeom prst="line">
              <a:avLst/>
            </a:prstGeom>
            <a:ln>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81" name="Line 73"/>
            <p:cNvSpPr/>
            <p:nvPr/>
          </p:nvSpPr>
          <p:spPr>
            <a:xfrm flipH="1">
              <a:off x="5680440" y="4032720"/>
              <a:ext cx="52920" cy="78480"/>
            </a:xfrm>
            <a:prstGeom prst="line">
              <a:avLst/>
            </a:prstGeom>
            <a:ln>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82" name="Line 74"/>
            <p:cNvSpPr/>
            <p:nvPr/>
          </p:nvSpPr>
          <p:spPr>
            <a:xfrm>
              <a:off x="5672880" y="4140360"/>
              <a:ext cx="142560" cy="81360"/>
            </a:xfrm>
            <a:prstGeom prst="line">
              <a:avLst/>
            </a:prstGeom>
            <a:ln>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83" name="Line 75"/>
            <p:cNvSpPr/>
            <p:nvPr/>
          </p:nvSpPr>
          <p:spPr>
            <a:xfrm>
              <a:off x="5751000" y="4045320"/>
              <a:ext cx="98280" cy="176400"/>
            </a:xfrm>
            <a:prstGeom prst="line">
              <a:avLst/>
            </a:prstGeom>
            <a:ln>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84" name="Line 76"/>
            <p:cNvSpPr/>
            <p:nvPr/>
          </p:nvSpPr>
          <p:spPr>
            <a:xfrm flipH="1">
              <a:off x="5624640" y="4154400"/>
              <a:ext cx="30600" cy="108720"/>
            </a:xfrm>
            <a:prstGeom prst="line">
              <a:avLst/>
            </a:prstGeom>
            <a:ln>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85" name="Line 77"/>
            <p:cNvSpPr/>
            <p:nvPr/>
          </p:nvSpPr>
          <p:spPr>
            <a:xfrm>
              <a:off x="5672880" y="4140360"/>
              <a:ext cx="28080" cy="175320"/>
            </a:xfrm>
            <a:prstGeom prst="line">
              <a:avLst/>
            </a:prstGeom>
            <a:ln>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86" name="CustomShape 78"/>
            <p:cNvSpPr/>
            <p:nvPr/>
          </p:nvSpPr>
          <p:spPr>
            <a:xfrm>
              <a:off x="5037120" y="4679640"/>
              <a:ext cx="48240" cy="84240"/>
            </a:xfrm>
            <a:prstGeom prst="ellipse">
              <a:avLst/>
            </a:prstGeom>
            <a:solidFill>
              <a:schemeClr val="bg1"/>
            </a:solidFill>
            <a:ln>
              <a:solidFill>
                <a:schemeClr val="tx1">
                  <a:lumMod val="50000"/>
                  <a:lumOff val="50000"/>
                </a:schemeClr>
              </a:solidFill>
              <a:round/>
            </a:ln>
          </p:spPr>
          <p:style>
            <a:lnRef idx="2">
              <a:schemeClr val="accent1">
                <a:shade val="50000"/>
              </a:schemeClr>
            </a:lnRef>
            <a:fillRef idx="1">
              <a:schemeClr val="accent1"/>
            </a:fillRef>
            <a:effectRef idx="0">
              <a:schemeClr val="accent1"/>
            </a:effectRef>
            <a:fontRef idx="minor"/>
          </p:style>
        </p:sp>
        <p:sp>
          <p:nvSpPr>
            <p:cNvPr id="187" name="CustomShape 79"/>
            <p:cNvSpPr/>
            <p:nvPr/>
          </p:nvSpPr>
          <p:spPr>
            <a:xfrm>
              <a:off x="5184000" y="4870080"/>
              <a:ext cx="49680" cy="81000"/>
            </a:xfrm>
            <a:prstGeom prst="ellipse">
              <a:avLst/>
            </a:prstGeom>
            <a:solidFill>
              <a:schemeClr val="bg1"/>
            </a:solidFill>
            <a:ln>
              <a:solidFill>
                <a:schemeClr val="tx1">
                  <a:lumMod val="50000"/>
                  <a:lumOff val="50000"/>
                </a:schemeClr>
              </a:solidFill>
              <a:round/>
            </a:ln>
          </p:spPr>
          <p:style>
            <a:lnRef idx="2">
              <a:schemeClr val="accent1">
                <a:shade val="50000"/>
              </a:schemeClr>
            </a:lnRef>
            <a:fillRef idx="1">
              <a:schemeClr val="accent1"/>
            </a:fillRef>
            <a:effectRef idx="0">
              <a:schemeClr val="accent1"/>
            </a:effectRef>
            <a:fontRef idx="minor"/>
          </p:style>
        </p:sp>
        <p:sp>
          <p:nvSpPr>
            <p:cNvPr id="188" name="CustomShape 80"/>
            <p:cNvSpPr/>
            <p:nvPr/>
          </p:nvSpPr>
          <p:spPr>
            <a:xfrm>
              <a:off x="5316120" y="5010120"/>
              <a:ext cx="48240" cy="82440"/>
            </a:xfrm>
            <a:prstGeom prst="ellipse">
              <a:avLst/>
            </a:prstGeom>
            <a:solidFill>
              <a:schemeClr val="bg1"/>
            </a:solidFill>
            <a:ln>
              <a:solidFill>
                <a:schemeClr val="tx1">
                  <a:lumMod val="50000"/>
                  <a:lumOff val="50000"/>
                </a:schemeClr>
              </a:solidFill>
              <a:round/>
            </a:ln>
          </p:spPr>
          <p:style>
            <a:lnRef idx="2">
              <a:schemeClr val="accent1">
                <a:shade val="50000"/>
              </a:schemeClr>
            </a:lnRef>
            <a:fillRef idx="1">
              <a:schemeClr val="accent1"/>
            </a:fillRef>
            <a:effectRef idx="0">
              <a:schemeClr val="accent1"/>
            </a:effectRef>
            <a:fontRef idx="minor"/>
          </p:style>
        </p:sp>
        <p:sp>
          <p:nvSpPr>
            <p:cNvPr id="189" name="CustomShape 81"/>
            <p:cNvSpPr/>
            <p:nvPr/>
          </p:nvSpPr>
          <p:spPr>
            <a:xfrm>
              <a:off x="4970880" y="4161960"/>
              <a:ext cx="49680" cy="82440"/>
            </a:xfrm>
            <a:prstGeom prst="ellipse">
              <a:avLst/>
            </a:prstGeom>
            <a:solidFill>
              <a:schemeClr val="bg1"/>
            </a:solidFill>
            <a:ln>
              <a:solidFill>
                <a:schemeClr val="tx1">
                  <a:lumMod val="50000"/>
                  <a:lumOff val="50000"/>
                </a:schemeClr>
              </a:solidFill>
              <a:round/>
            </a:ln>
          </p:spPr>
          <p:style>
            <a:lnRef idx="2">
              <a:schemeClr val="accent1">
                <a:shade val="50000"/>
              </a:schemeClr>
            </a:lnRef>
            <a:fillRef idx="1">
              <a:schemeClr val="accent1"/>
            </a:fillRef>
            <a:effectRef idx="0">
              <a:schemeClr val="accent1"/>
            </a:effectRef>
            <a:fontRef idx="minor"/>
          </p:style>
        </p:sp>
        <p:sp>
          <p:nvSpPr>
            <p:cNvPr id="190" name="Line 82"/>
            <p:cNvSpPr/>
            <p:nvPr/>
          </p:nvSpPr>
          <p:spPr>
            <a:xfrm flipH="1">
              <a:off x="5405760" y="3986640"/>
              <a:ext cx="92520" cy="109080"/>
            </a:xfrm>
            <a:prstGeom prst="line">
              <a:avLst/>
            </a:prstGeom>
            <a:ln>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91" name="Line 83"/>
            <p:cNvSpPr/>
            <p:nvPr/>
          </p:nvSpPr>
          <p:spPr>
            <a:xfrm flipH="1">
              <a:off x="5282280" y="4124880"/>
              <a:ext cx="82440" cy="7920"/>
            </a:xfrm>
            <a:prstGeom prst="line">
              <a:avLst/>
            </a:prstGeom>
            <a:ln>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92" name="Line 84"/>
            <p:cNvSpPr/>
            <p:nvPr/>
          </p:nvSpPr>
          <p:spPr>
            <a:xfrm>
              <a:off x="5380560" y="4137480"/>
              <a:ext cx="6120" cy="164160"/>
            </a:xfrm>
            <a:prstGeom prst="line">
              <a:avLst/>
            </a:prstGeom>
            <a:ln>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93" name="Line 85"/>
            <p:cNvSpPr/>
            <p:nvPr/>
          </p:nvSpPr>
          <p:spPr>
            <a:xfrm flipV="1">
              <a:off x="5147280" y="4132800"/>
              <a:ext cx="86400" cy="70560"/>
            </a:xfrm>
            <a:prstGeom prst="line">
              <a:avLst/>
            </a:prstGeom>
            <a:ln>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94" name="Line 86"/>
            <p:cNvSpPr/>
            <p:nvPr/>
          </p:nvSpPr>
          <p:spPr>
            <a:xfrm flipV="1">
              <a:off x="5142600" y="4161960"/>
              <a:ext cx="98640" cy="214920"/>
            </a:xfrm>
            <a:prstGeom prst="line">
              <a:avLst/>
            </a:prstGeom>
            <a:ln>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95" name="Line 87"/>
            <p:cNvSpPr/>
            <p:nvPr/>
          </p:nvSpPr>
          <p:spPr>
            <a:xfrm>
              <a:off x="5026680" y="4187880"/>
              <a:ext cx="85320" cy="15480"/>
            </a:xfrm>
            <a:prstGeom prst="line">
              <a:avLst/>
            </a:prstGeom>
            <a:ln>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96" name="Line 88"/>
            <p:cNvSpPr/>
            <p:nvPr/>
          </p:nvSpPr>
          <p:spPr>
            <a:xfrm>
              <a:off x="5011920" y="4233960"/>
              <a:ext cx="114480" cy="129240"/>
            </a:xfrm>
            <a:prstGeom prst="line">
              <a:avLst/>
            </a:prstGeom>
            <a:ln>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97" name="Line 89"/>
            <p:cNvSpPr/>
            <p:nvPr/>
          </p:nvSpPr>
          <p:spPr>
            <a:xfrm flipH="1" flipV="1">
              <a:off x="5282280" y="4132800"/>
              <a:ext cx="2880" cy="158040"/>
            </a:xfrm>
            <a:prstGeom prst="line">
              <a:avLst/>
            </a:prstGeom>
            <a:ln>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98" name="Line 90"/>
            <p:cNvSpPr/>
            <p:nvPr/>
          </p:nvSpPr>
          <p:spPr>
            <a:xfrm flipV="1">
              <a:off x="5147280" y="4359960"/>
              <a:ext cx="120240" cy="173520"/>
            </a:xfrm>
            <a:prstGeom prst="line">
              <a:avLst/>
            </a:prstGeom>
            <a:ln>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99" name="Line 91"/>
            <p:cNvSpPr/>
            <p:nvPr/>
          </p:nvSpPr>
          <p:spPr>
            <a:xfrm flipV="1">
              <a:off x="5266080" y="4372200"/>
              <a:ext cx="19080" cy="119880"/>
            </a:xfrm>
            <a:prstGeom prst="line">
              <a:avLst/>
            </a:prstGeom>
            <a:ln>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200" name="Line 92"/>
            <p:cNvSpPr/>
            <p:nvPr/>
          </p:nvSpPr>
          <p:spPr>
            <a:xfrm flipV="1">
              <a:off x="5078160" y="4592160"/>
              <a:ext cx="33840" cy="101160"/>
            </a:xfrm>
            <a:prstGeom prst="line">
              <a:avLst/>
            </a:prstGeom>
            <a:ln>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201" name="Line 93"/>
            <p:cNvSpPr/>
            <p:nvPr/>
          </p:nvSpPr>
          <p:spPr>
            <a:xfrm flipV="1">
              <a:off x="5294160" y="4552200"/>
              <a:ext cx="5760" cy="132120"/>
            </a:xfrm>
            <a:prstGeom prst="line">
              <a:avLst/>
            </a:prstGeom>
            <a:ln>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202" name="Line 94"/>
            <p:cNvSpPr/>
            <p:nvPr/>
          </p:nvSpPr>
          <p:spPr>
            <a:xfrm flipH="1" flipV="1">
              <a:off x="5299920" y="4552200"/>
              <a:ext cx="80640" cy="23040"/>
            </a:xfrm>
            <a:prstGeom prst="line">
              <a:avLst/>
            </a:prstGeom>
            <a:ln>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203" name="Line 95"/>
            <p:cNvSpPr/>
            <p:nvPr/>
          </p:nvSpPr>
          <p:spPr>
            <a:xfrm flipH="1">
              <a:off x="5307120" y="4418280"/>
              <a:ext cx="199800" cy="102960"/>
            </a:xfrm>
            <a:prstGeom prst="line">
              <a:avLst/>
            </a:prstGeom>
            <a:ln>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204" name="Line 96"/>
            <p:cNvSpPr/>
            <p:nvPr/>
          </p:nvSpPr>
          <p:spPr>
            <a:xfrm>
              <a:off x="5398200" y="4124880"/>
              <a:ext cx="73440" cy="64800"/>
            </a:xfrm>
            <a:prstGeom prst="line">
              <a:avLst/>
            </a:prstGeom>
            <a:ln>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205" name="Line 97"/>
            <p:cNvSpPr/>
            <p:nvPr/>
          </p:nvSpPr>
          <p:spPr>
            <a:xfrm flipV="1">
              <a:off x="5226480" y="4756320"/>
              <a:ext cx="50040" cy="124560"/>
            </a:xfrm>
            <a:prstGeom prst="line">
              <a:avLst/>
            </a:prstGeom>
            <a:ln>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206" name="Line 98"/>
            <p:cNvSpPr/>
            <p:nvPr/>
          </p:nvSpPr>
          <p:spPr>
            <a:xfrm flipH="1" flipV="1">
              <a:off x="5276520" y="4756320"/>
              <a:ext cx="46800" cy="267120"/>
            </a:xfrm>
            <a:prstGeom prst="line">
              <a:avLst/>
            </a:prstGeom>
            <a:ln>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207" name="Line 99"/>
            <p:cNvSpPr/>
            <p:nvPr/>
          </p:nvSpPr>
          <p:spPr>
            <a:xfrm flipH="1" flipV="1">
              <a:off x="5301360" y="4713480"/>
              <a:ext cx="73440" cy="53640"/>
            </a:xfrm>
            <a:prstGeom prst="line">
              <a:avLst/>
            </a:prstGeom>
            <a:ln>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208" name="Line 100"/>
            <p:cNvSpPr/>
            <p:nvPr/>
          </p:nvSpPr>
          <p:spPr>
            <a:xfrm flipH="1" flipV="1">
              <a:off x="5415840" y="4796280"/>
              <a:ext cx="82440" cy="79920"/>
            </a:xfrm>
            <a:prstGeom prst="line">
              <a:avLst/>
            </a:prstGeom>
            <a:ln>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209" name="Line 101"/>
            <p:cNvSpPr/>
            <p:nvPr/>
          </p:nvSpPr>
          <p:spPr>
            <a:xfrm flipH="1" flipV="1">
              <a:off x="5423400" y="4604400"/>
              <a:ext cx="124920" cy="79920"/>
            </a:xfrm>
            <a:prstGeom prst="line">
              <a:avLst/>
            </a:prstGeom>
            <a:ln>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210" name="Line 102"/>
            <p:cNvSpPr/>
            <p:nvPr/>
          </p:nvSpPr>
          <p:spPr>
            <a:xfrm flipV="1">
              <a:off x="5154480" y="4521240"/>
              <a:ext cx="104400" cy="41400"/>
            </a:xfrm>
            <a:prstGeom prst="line">
              <a:avLst/>
            </a:prstGeom>
            <a:ln>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211" name="Line 103"/>
            <p:cNvSpPr/>
            <p:nvPr/>
          </p:nvSpPr>
          <p:spPr>
            <a:xfrm flipV="1">
              <a:off x="5020920" y="4404600"/>
              <a:ext cx="80640" cy="35280"/>
            </a:xfrm>
            <a:prstGeom prst="line">
              <a:avLst/>
            </a:prstGeom>
            <a:ln>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212" name="Line 104"/>
            <p:cNvSpPr/>
            <p:nvPr/>
          </p:nvSpPr>
          <p:spPr>
            <a:xfrm flipH="1" flipV="1">
              <a:off x="5548320" y="4447440"/>
              <a:ext cx="95400" cy="101520"/>
            </a:xfrm>
            <a:prstGeom prst="line">
              <a:avLst/>
            </a:prstGeom>
            <a:ln>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213" name="Line 105"/>
            <p:cNvSpPr/>
            <p:nvPr/>
          </p:nvSpPr>
          <p:spPr>
            <a:xfrm flipH="1" flipV="1">
              <a:off x="5596560" y="4684320"/>
              <a:ext cx="72000" cy="115200"/>
            </a:xfrm>
            <a:prstGeom prst="line">
              <a:avLst/>
            </a:prstGeom>
            <a:ln>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214" name="Line 106"/>
            <p:cNvSpPr/>
            <p:nvPr/>
          </p:nvSpPr>
          <p:spPr>
            <a:xfrm flipH="1">
              <a:off x="5596560" y="4656600"/>
              <a:ext cx="169200" cy="27720"/>
            </a:xfrm>
            <a:prstGeom prst="line">
              <a:avLst/>
            </a:prstGeom>
            <a:ln>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215" name="Line 107"/>
            <p:cNvSpPr/>
            <p:nvPr/>
          </p:nvSpPr>
          <p:spPr>
            <a:xfrm flipH="1">
              <a:off x="5590800" y="4578120"/>
              <a:ext cx="60120" cy="76680"/>
            </a:xfrm>
            <a:prstGeom prst="line">
              <a:avLst/>
            </a:prstGeom>
            <a:ln>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216" name="Line 108"/>
            <p:cNvSpPr/>
            <p:nvPr/>
          </p:nvSpPr>
          <p:spPr>
            <a:xfrm flipH="1" flipV="1">
              <a:off x="5540760" y="4903920"/>
              <a:ext cx="61920" cy="70560"/>
            </a:xfrm>
            <a:prstGeom prst="line">
              <a:avLst/>
            </a:prstGeom>
            <a:ln>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217" name="Line 109"/>
            <p:cNvSpPr/>
            <p:nvPr/>
          </p:nvSpPr>
          <p:spPr>
            <a:xfrm flipH="1" flipV="1">
              <a:off x="5765760" y="4656600"/>
              <a:ext cx="49680" cy="118080"/>
            </a:xfrm>
            <a:prstGeom prst="line">
              <a:avLst/>
            </a:prstGeom>
            <a:ln>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218" name="Line 110"/>
            <p:cNvSpPr/>
            <p:nvPr/>
          </p:nvSpPr>
          <p:spPr>
            <a:xfrm flipV="1">
              <a:off x="5815440" y="4529160"/>
              <a:ext cx="82440" cy="245520"/>
            </a:xfrm>
            <a:prstGeom prst="line">
              <a:avLst/>
            </a:prstGeom>
            <a:ln>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219" name="CustomShape 111"/>
            <p:cNvSpPr/>
            <p:nvPr/>
          </p:nvSpPr>
          <p:spPr>
            <a:xfrm>
              <a:off x="5234040" y="4096080"/>
              <a:ext cx="48240" cy="81000"/>
            </a:xfrm>
            <a:prstGeom prst="ellipse">
              <a:avLst/>
            </a:prstGeom>
            <a:solidFill>
              <a:srgbClr val="FF1414"/>
            </a:solidFill>
            <a:ln>
              <a:solidFill>
                <a:schemeClr val="tx1">
                  <a:lumMod val="50000"/>
                  <a:lumOff val="50000"/>
                </a:schemeClr>
              </a:solidFill>
              <a:round/>
            </a:ln>
          </p:spPr>
          <p:style>
            <a:lnRef idx="2">
              <a:schemeClr val="accent1">
                <a:shade val="50000"/>
              </a:schemeClr>
            </a:lnRef>
            <a:fillRef idx="1">
              <a:schemeClr val="accent1"/>
            </a:fillRef>
            <a:effectRef idx="0">
              <a:schemeClr val="accent1"/>
            </a:effectRef>
            <a:fontRef idx="minor"/>
          </p:style>
        </p:sp>
        <p:sp>
          <p:nvSpPr>
            <p:cNvPr id="220" name="CustomShape 112"/>
            <p:cNvSpPr/>
            <p:nvPr/>
          </p:nvSpPr>
          <p:spPr>
            <a:xfrm>
              <a:off x="5258880" y="4487760"/>
              <a:ext cx="49680" cy="81000"/>
            </a:xfrm>
            <a:prstGeom prst="ellipse">
              <a:avLst/>
            </a:prstGeom>
            <a:solidFill>
              <a:schemeClr val="accent1"/>
            </a:solidFill>
            <a:ln>
              <a:solidFill>
                <a:schemeClr val="tx1">
                  <a:lumMod val="50000"/>
                  <a:lumOff val="50000"/>
                </a:schemeClr>
              </a:solidFill>
              <a:round/>
            </a:ln>
          </p:spPr>
          <p:style>
            <a:lnRef idx="2">
              <a:schemeClr val="accent1">
                <a:shade val="50000"/>
              </a:schemeClr>
            </a:lnRef>
            <a:fillRef idx="1">
              <a:schemeClr val="accent1"/>
            </a:fillRef>
            <a:effectRef idx="0">
              <a:schemeClr val="accent1"/>
            </a:effectRef>
            <a:fontRef idx="minor"/>
          </p:style>
        </p:sp>
        <p:sp>
          <p:nvSpPr>
            <p:cNvPr id="221" name="CustomShape 113"/>
            <p:cNvSpPr/>
            <p:nvPr/>
          </p:nvSpPr>
          <p:spPr>
            <a:xfrm>
              <a:off x="5548320" y="4651920"/>
              <a:ext cx="49680" cy="82440"/>
            </a:xfrm>
            <a:prstGeom prst="ellipse">
              <a:avLst/>
            </a:prstGeom>
            <a:solidFill>
              <a:schemeClr val="accent1">
                <a:lumMod val="60000"/>
                <a:lumOff val="40000"/>
              </a:schemeClr>
            </a:solidFill>
            <a:ln>
              <a:solidFill>
                <a:schemeClr val="tx1">
                  <a:lumMod val="50000"/>
                  <a:lumOff val="50000"/>
                </a:schemeClr>
              </a:solidFill>
              <a:round/>
            </a:ln>
          </p:spPr>
          <p:style>
            <a:lnRef idx="2">
              <a:schemeClr val="accent1">
                <a:shade val="50000"/>
              </a:schemeClr>
            </a:lnRef>
            <a:fillRef idx="1">
              <a:schemeClr val="accent1"/>
            </a:fillRef>
            <a:effectRef idx="0">
              <a:schemeClr val="accent1"/>
            </a:effectRef>
            <a:fontRef idx="minor"/>
          </p:style>
        </p:sp>
        <p:sp>
          <p:nvSpPr>
            <p:cNvPr id="222" name="CustomShape 114"/>
            <p:cNvSpPr/>
            <p:nvPr/>
          </p:nvSpPr>
          <p:spPr>
            <a:xfrm>
              <a:off x="5635080" y="4071600"/>
              <a:ext cx="48240" cy="82440"/>
            </a:xfrm>
            <a:prstGeom prst="ellipse">
              <a:avLst/>
            </a:prstGeom>
            <a:solidFill>
              <a:schemeClr val="accent1">
                <a:lumMod val="40000"/>
                <a:lumOff val="60000"/>
              </a:schemeClr>
            </a:solidFill>
            <a:ln>
              <a:solidFill>
                <a:schemeClr val="tx1">
                  <a:lumMod val="50000"/>
                  <a:lumOff val="50000"/>
                </a:schemeClr>
              </a:solidFill>
              <a:round/>
            </a:ln>
          </p:spPr>
          <p:style>
            <a:lnRef idx="2">
              <a:schemeClr val="accent1">
                <a:shade val="50000"/>
              </a:schemeClr>
            </a:lnRef>
            <a:fillRef idx="1">
              <a:schemeClr val="accent1"/>
            </a:fillRef>
            <a:effectRef idx="0">
              <a:schemeClr val="accent1"/>
            </a:effectRef>
            <a:fontRef idx="minor"/>
          </p:style>
        </p:sp>
        <p:sp>
          <p:nvSpPr>
            <p:cNvPr id="223" name="CustomShape 115"/>
            <p:cNvSpPr/>
            <p:nvPr/>
          </p:nvSpPr>
          <p:spPr>
            <a:xfrm>
              <a:off x="5726160" y="3962520"/>
              <a:ext cx="48240" cy="82440"/>
            </a:xfrm>
            <a:prstGeom prst="ellipse">
              <a:avLst/>
            </a:prstGeom>
            <a:solidFill>
              <a:schemeClr val="accent1">
                <a:lumMod val="40000"/>
                <a:lumOff val="60000"/>
              </a:schemeClr>
            </a:solidFill>
            <a:ln>
              <a:solidFill>
                <a:schemeClr val="tx1">
                  <a:lumMod val="50000"/>
                  <a:lumOff val="50000"/>
                </a:schemeClr>
              </a:solidFill>
              <a:round/>
            </a:ln>
          </p:spPr>
          <p:style>
            <a:lnRef idx="2">
              <a:schemeClr val="accent1">
                <a:shade val="50000"/>
              </a:schemeClr>
            </a:lnRef>
            <a:fillRef idx="1">
              <a:schemeClr val="accent1"/>
            </a:fillRef>
            <a:effectRef idx="0">
              <a:schemeClr val="accent1"/>
            </a:effectRef>
            <a:fontRef idx="minor"/>
          </p:style>
        </p:sp>
        <p:sp>
          <p:nvSpPr>
            <p:cNvPr id="224" name="CustomShape 116"/>
            <p:cNvSpPr/>
            <p:nvPr/>
          </p:nvSpPr>
          <p:spPr>
            <a:xfrm>
              <a:off x="5361840" y="4051440"/>
              <a:ext cx="48240" cy="82440"/>
            </a:xfrm>
            <a:prstGeom prst="ellipse">
              <a:avLst/>
            </a:prstGeom>
            <a:solidFill>
              <a:schemeClr val="accent1">
                <a:lumMod val="40000"/>
                <a:lumOff val="60000"/>
              </a:schemeClr>
            </a:solidFill>
            <a:ln>
              <a:solidFill>
                <a:schemeClr val="tx1">
                  <a:lumMod val="50000"/>
                  <a:lumOff val="50000"/>
                </a:schemeClr>
              </a:solidFill>
              <a:round/>
            </a:ln>
          </p:spPr>
          <p:style>
            <a:lnRef idx="2">
              <a:schemeClr val="accent1">
                <a:shade val="50000"/>
              </a:schemeClr>
            </a:lnRef>
            <a:fillRef idx="1">
              <a:schemeClr val="accent1"/>
            </a:fillRef>
            <a:effectRef idx="0">
              <a:schemeClr val="accent1"/>
            </a:effectRef>
            <a:fontRef idx="minor"/>
          </p:style>
        </p:sp>
        <p:sp>
          <p:nvSpPr>
            <p:cNvPr id="225" name="CustomShape 117"/>
            <p:cNvSpPr/>
            <p:nvPr/>
          </p:nvSpPr>
          <p:spPr>
            <a:xfrm>
              <a:off x="5253120" y="4679640"/>
              <a:ext cx="49680" cy="84240"/>
            </a:xfrm>
            <a:prstGeom prst="ellipse">
              <a:avLst/>
            </a:prstGeom>
            <a:solidFill>
              <a:schemeClr val="accent1">
                <a:lumMod val="60000"/>
                <a:lumOff val="40000"/>
              </a:schemeClr>
            </a:solidFill>
            <a:ln>
              <a:solidFill>
                <a:schemeClr val="tx1">
                  <a:lumMod val="50000"/>
                  <a:lumOff val="50000"/>
                </a:schemeClr>
              </a:solidFill>
              <a:round/>
            </a:ln>
          </p:spPr>
          <p:style>
            <a:lnRef idx="2">
              <a:schemeClr val="accent1">
                <a:shade val="50000"/>
              </a:schemeClr>
            </a:lnRef>
            <a:fillRef idx="1">
              <a:schemeClr val="accent1"/>
            </a:fillRef>
            <a:effectRef idx="0">
              <a:schemeClr val="accent1"/>
            </a:effectRef>
            <a:fontRef idx="minor"/>
          </p:style>
        </p:sp>
        <p:sp>
          <p:nvSpPr>
            <p:cNvPr id="226" name="CustomShape 118"/>
            <p:cNvSpPr/>
            <p:nvPr/>
          </p:nvSpPr>
          <p:spPr>
            <a:xfrm>
              <a:off x="5258880" y="4294080"/>
              <a:ext cx="49680" cy="84240"/>
            </a:xfrm>
            <a:prstGeom prst="ellipse">
              <a:avLst/>
            </a:prstGeom>
            <a:solidFill>
              <a:srgbClr val="FF1414"/>
            </a:solidFill>
            <a:ln>
              <a:solidFill>
                <a:schemeClr val="tx1">
                  <a:lumMod val="50000"/>
                  <a:lumOff val="50000"/>
                </a:schemeClr>
              </a:solidFill>
              <a:round/>
            </a:ln>
          </p:spPr>
          <p:style>
            <a:lnRef idx="2">
              <a:schemeClr val="accent1">
                <a:shade val="50000"/>
              </a:schemeClr>
            </a:lnRef>
            <a:fillRef idx="1">
              <a:schemeClr val="accent1"/>
            </a:fillRef>
            <a:effectRef idx="0">
              <a:schemeClr val="accent1"/>
            </a:effectRef>
            <a:fontRef idx="minor"/>
          </p:style>
        </p:sp>
        <p:sp>
          <p:nvSpPr>
            <p:cNvPr id="227" name="CustomShape 119"/>
            <p:cNvSpPr/>
            <p:nvPr/>
          </p:nvSpPr>
          <p:spPr>
            <a:xfrm>
              <a:off x="4737600" y="4754880"/>
              <a:ext cx="297720" cy="368280"/>
            </a:xfrm>
            <a:prstGeom prst="rightArrow">
              <a:avLst>
                <a:gd name="adj1" fmla="val 50000"/>
                <a:gd name="adj2"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p:style>
        </p:sp>
      </p:grpSp>
    </p:spTree>
    <p:extLst>
      <p:ext uri="{BB962C8B-B14F-4D97-AF65-F5344CB8AC3E}">
        <p14:creationId xmlns:p14="http://schemas.microsoft.com/office/powerpoint/2010/main" val="173579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Built-in Algorithms</a:t>
            </a:r>
          </a:p>
        </p:txBody>
      </p:sp>
      <p:sp>
        <p:nvSpPr>
          <p:cNvPr id="5" name="Foliennummernplatzhalter 4"/>
          <p:cNvSpPr>
            <a:spLocks noGrp="1"/>
          </p:cNvSpPr>
          <p:nvPr>
            <p:ph type="sldNum" sz="quarter" idx="12"/>
          </p:nvPr>
        </p:nvSpPr>
        <p:spPr/>
        <p:txBody>
          <a:bodyPr/>
          <a:lstStyle/>
          <a:p>
            <a:fld id="{C51EAA63-D034-42AE-91FA-B13B9518C7BE}" type="slidenum">
              <a:rPr lang="en-US" smtClean="0"/>
              <a:t>14</a:t>
            </a:fld>
            <a:endParaRPr lang="en-US" dirty="0"/>
          </a:p>
        </p:txBody>
      </p:sp>
      <p:sp>
        <p:nvSpPr>
          <p:cNvPr id="48" name="Inhaltsplatzhalter 2"/>
          <p:cNvSpPr>
            <a:spLocks noGrp="1"/>
          </p:cNvSpPr>
          <p:nvPr>
            <p:ph idx="1"/>
          </p:nvPr>
        </p:nvSpPr>
        <p:spPr>
          <a:xfrm>
            <a:off x="531151" y="1524001"/>
            <a:ext cx="11126522" cy="4419600"/>
          </a:xfrm>
        </p:spPr>
        <p:txBody>
          <a:bodyPr/>
          <a:lstStyle/>
          <a:p>
            <a:r>
              <a:rPr lang="en-US" sz="2399" dirty="0"/>
              <a:t>PGX provides a rich set of built-in (parallel) graph algorithms</a:t>
            </a:r>
          </a:p>
        </p:txBody>
      </p:sp>
      <p:grpSp>
        <p:nvGrpSpPr>
          <p:cNvPr id="56" name="Group 130">
            <a:extLst>
              <a:ext uri="{FF2B5EF4-FFF2-40B4-BE49-F238E27FC236}">
                <a16:creationId xmlns:a16="http://schemas.microsoft.com/office/drawing/2014/main" id="{E2D36FBB-FD1F-734D-9F9A-2FBACAC8057A}"/>
              </a:ext>
            </a:extLst>
          </p:cNvPr>
          <p:cNvGrpSpPr/>
          <p:nvPr/>
        </p:nvGrpSpPr>
        <p:grpSpPr>
          <a:xfrm>
            <a:off x="3156451" y="2209877"/>
            <a:ext cx="5875921" cy="3864705"/>
            <a:chOff x="201613" y="2139774"/>
            <a:chExt cx="9036953" cy="4012547"/>
          </a:xfrm>
        </p:grpSpPr>
        <p:grpSp>
          <p:nvGrpSpPr>
            <p:cNvPr id="57" name="Group 4">
              <a:extLst>
                <a:ext uri="{FF2B5EF4-FFF2-40B4-BE49-F238E27FC236}">
                  <a16:creationId xmlns:a16="http://schemas.microsoft.com/office/drawing/2014/main" id="{83EB52FC-D954-6F46-A619-84257358EBFC}"/>
                </a:ext>
              </a:extLst>
            </p:cNvPr>
            <p:cNvGrpSpPr>
              <a:grpSpLocks/>
            </p:cNvGrpSpPr>
            <p:nvPr/>
          </p:nvGrpSpPr>
          <p:grpSpPr bwMode="auto">
            <a:xfrm>
              <a:off x="206375" y="2151064"/>
              <a:ext cx="4294751" cy="1811336"/>
              <a:chOff x="105507" y="1418829"/>
              <a:chExt cx="4293283" cy="2021894"/>
            </a:xfrm>
          </p:grpSpPr>
          <p:sp>
            <p:nvSpPr>
              <p:cNvPr id="155" name="Rounded Rectangle 154">
                <a:extLst>
                  <a:ext uri="{FF2B5EF4-FFF2-40B4-BE49-F238E27FC236}">
                    <a16:creationId xmlns:a16="http://schemas.microsoft.com/office/drawing/2014/main" id="{67B1A8C8-E605-684B-B740-0E8FCECB9382}"/>
                  </a:ext>
                </a:extLst>
              </p:cNvPr>
              <p:cNvSpPr/>
              <p:nvPr/>
            </p:nvSpPr>
            <p:spPr>
              <a:xfrm>
                <a:off x="105507" y="1418829"/>
                <a:ext cx="4197503" cy="2021894"/>
              </a:xfrm>
              <a:prstGeom prst="roundRect">
                <a:avLst/>
              </a:prstGeom>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dirty="0"/>
              </a:p>
            </p:txBody>
          </p:sp>
          <p:sp>
            <p:nvSpPr>
              <p:cNvPr id="156" name="TextBox 6">
                <a:extLst>
                  <a:ext uri="{FF2B5EF4-FFF2-40B4-BE49-F238E27FC236}">
                    <a16:creationId xmlns:a16="http://schemas.microsoft.com/office/drawing/2014/main" id="{FE0204B9-D4F8-D842-8BDD-4B5836D570B2}"/>
                  </a:ext>
                </a:extLst>
              </p:cNvPr>
              <p:cNvSpPr txBox="1">
                <a:spLocks noChangeArrowheads="1"/>
              </p:cNvSpPr>
              <p:nvPr/>
            </p:nvSpPr>
            <p:spPr bwMode="auto">
              <a:xfrm>
                <a:off x="159389" y="1526175"/>
                <a:ext cx="3352800" cy="534905"/>
              </a:xfrm>
              <a:prstGeom prst="rect">
                <a:avLst/>
              </a:prstGeom>
              <a:noFill/>
              <a:ln w="9525">
                <a:noFill/>
                <a:miter lim="800000"/>
                <a:headEnd/>
                <a:tailEnd/>
              </a:ln>
            </p:spPr>
            <p:txBody>
              <a:bodyPr>
                <a:spAutoFit/>
              </a:bodyPr>
              <a:lstStyle/>
              <a:p>
                <a:r>
                  <a:rPr lang="en-US" sz="1200" b="1" dirty="0"/>
                  <a:t>Detecting Components and Communities</a:t>
                </a:r>
              </a:p>
            </p:txBody>
          </p:sp>
          <p:grpSp>
            <p:nvGrpSpPr>
              <p:cNvPr id="157" name="Group 21534">
                <a:extLst>
                  <a:ext uri="{FF2B5EF4-FFF2-40B4-BE49-F238E27FC236}">
                    <a16:creationId xmlns:a16="http://schemas.microsoft.com/office/drawing/2014/main" id="{835D61D1-F2EC-C543-BA03-E345A1EAEDDE}"/>
                  </a:ext>
                </a:extLst>
              </p:cNvPr>
              <p:cNvGrpSpPr>
                <a:grpSpLocks/>
              </p:cNvGrpSpPr>
              <p:nvPr/>
            </p:nvGrpSpPr>
            <p:grpSpPr bwMode="auto">
              <a:xfrm>
                <a:off x="214510" y="2297723"/>
                <a:ext cx="1219200" cy="977900"/>
                <a:chOff x="533400" y="3886200"/>
                <a:chExt cx="990600" cy="914400"/>
              </a:xfrm>
            </p:grpSpPr>
            <p:sp>
              <p:nvSpPr>
                <p:cNvPr id="161" name="Oval 160">
                  <a:extLst>
                    <a:ext uri="{FF2B5EF4-FFF2-40B4-BE49-F238E27FC236}">
                      <a16:creationId xmlns:a16="http://schemas.microsoft.com/office/drawing/2014/main" id="{7C3A7BA8-E3D3-F44F-AB52-AE6D18A20BD8}"/>
                    </a:ext>
                  </a:extLst>
                </p:cNvPr>
                <p:cNvSpPr/>
                <p:nvPr/>
              </p:nvSpPr>
              <p:spPr>
                <a:xfrm>
                  <a:off x="533804" y="4115611"/>
                  <a:ext cx="152150" cy="1520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162" name="Oval 161">
                  <a:extLst>
                    <a:ext uri="{FF2B5EF4-FFF2-40B4-BE49-F238E27FC236}">
                      <a16:creationId xmlns:a16="http://schemas.microsoft.com/office/drawing/2014/main" id="{BE279C2D-5722-DF40-AECC-607677136B73}"/>
                    </a:ext>
                  </a:extLst>
                </p:cNvPr>
                <p:cNvSpPr/>
                <p:nvPr/>
              </p:nvSpPr>
              <p:spPr>
                <a:xfrm>
                  <a:off x="762028" y="3961968"/>
                  <a:ext cx="152150" cy="1536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163" name="Oval 162">
                  <a:extLst>
                    <a:ext uri="{FF2B5EF4-FFF2-40B4-BE49-F238E27FC236}">
                      <a16:creationId xmlns:a16="http://schemas.microsoft.com/office/drawing/2014/main" id="{716860E6-141C-D74F-AAD1-62740F48BBCA}"/>
                    </a:ext>
                  </a:extLst>
                </p:cNvPr>
                <p:cNvSpPr/>
                <p:nvPr/>
              </p:nvSpPr>
              <p:spPr>
                <a:xfrm>
                  <a:off x="762028" y="4191622"/>
                  <a:ext cx="152150" cy="1520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164" name="Oval 163">
                  <a:extLst>
                    <a:ext uri="{FF2B5EF4-FFF2-40B4-BE49-F238E27FC236}">
                      <a16:creationId xmlns:a16="http://schemas.microsoft.com/office/drawing/2014/main" id="{84D7FC45-DC6D-8C4D-853D-52FA4D36E930}"/>
                    </a:ext>
                  </a:extLst>
                </p:cNvPr>
                <p:cNvSpPr/>
                <p:nvPr/>
              </p:nvSpPr>
              <p:spPr>
                <a:xfrm>
                  <a:off x="990253" y="4115611"/>
                  <a:ext cx="153439" cy="1520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165" name="Oval 164">
                  <a:extLst>
                    <a:ext uri="{FF2B5EF4-FFF2-40B4-BE49-F238E27FC236}">
                      <a16:creationId xmlns:a16="http://schemas.microsoft.com/office/drawing/2014/main" id="{548C3D44-BB97-F144-AFF3-A90B67D84F4F}"/>
                    </a:ext>
                  </a:extLst>
                </p:cNvPr>
                <p:cNvSpPr/>
                <p:nvPr/>
              </p:nvSpPr>
              <p:spPr>
                <a:xfrm>
                  <a:off x="1067617" y="4343647"/>
                  <a:ext cx="152150" cy="1520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166" name="Oval 165">
                  <a:extLst>
                    <a:ext uri="{FF2B5EF4-FFF2-40B4-BE49-F238E27FC236}">
                      <a16:creationId xmlns:a16="http://schemas.microsoft.com/office/drawing/2014/main" id="{09C2D2DA-E6A7-3044-BC5C-DB97CFB85433}"/>
                    </a:ext>
                  </a:extLst>
                </p:cNvPr>
                <p:cNvSpPr/>
                <p:nvPr/>
              </p:nvSpPr>
              <p:spPr>
                <a:xfrm>
                  <a:off x="838104" y="4495672"/>
                  <a:ext cx="152150" cy="1536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167" name="Oval 166">
                  <a:extLst>
                    <a:ext uri="{FF2B5EF4-FFF2-40B4-BE49-F238E27FC236}">
                      <a16:creationId xmlns:a16="http://schemas.microsoft.com/office/drawing/2014/main" id="{D8855603-9CA8-3745-908F-F3B1972B96C7}"/>
                    </a:ext>
                  </a:extLst>
                </p:cNvPr>
                <p:cNvSpPr/>
                <p:nvPr/>
              </p:nvSpPr>
              <p:spPr>
                <a:xfrm>
                  <a:off x="533804" y="4419660"/>
                  <a:ext cx="152150" cy="15364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168" name="Oval 167">
                  <a:extLst>
                    <a:ext uri="{FF2B5EF4-FFF2-40B4-BE49-F238E27FC236}">
                      <a16:creationId xmlns:a16="http://schemas.microsoft.com/office/drawing/2014/main" id="{C266F320-0C09-4A47-9218-70C56141D4A3}"/>
                    </a:ext>
                  </a:extLst>
                </p:cNvPr>
                <p:cNvSpPr/>
                <p:nvPr/>
              </p:nvSpPr>
              <p:spPr>
                <a:xfrm>
                  <a:off x="1219767" y="4649314"/>
                  <a:ext cx="152150" cy="1520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169" name="Oval 168">
                  <a:extLst>
                    <a:ext uri="{FF2B5EF4-FFF2-40B4-BE49-F238E27FC236}">
                      <a16:creationId xmlns:a16="http://schemas.microsoft.com/office/drawing/2014/main" id="{5893D3C2-0904-9F4D-9C02-7BCA2EB47F25}"/>
                    </a:ext>
                  </a:extLst>
                </p:cNvPr>
                <p:cNvSpPr/>
                <p:nvPr/>
              </p:nvSpPr>
              <p:spPr>
                <a:xfrm>
                  <a:off x="1371916" y="4343647"/>
                  <a:ext cx="152150" cy="1520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170" name="Oval 169">
                  <a:extLst>
                    <a:ext uri="{FF2B5EF4-FFF2-40B4-BE49-F238E27FC236}">
                      <a16:creationId xmlns:a16="http://schemas.microsoft.com/office/drawing/2014/main" id="{BB3EF9B0-69B1-FA43-B537-C9B0521C8108}"/>
                    </a:ext>
                  </a:extLst>
                </p:cNvPr>
                <p:cNvSpPr/>
                <p:nvPr/>
              </p:nvSpPr>
              <p:spPr>
                <a:xfrm>
                  <a:off x="1371916" y="4115611"/>
                  <a:ext cx="152150" cy="1520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171" name="Oval 170">
                  <a:extLst>
                    <a:ext uri="{FF2B5EF4-FFF2-40B4-BE49-F238E27FC236}">
                      <a16:creationId xmlns:a16="http://schemas.microsoft.com/office/drawing/2014/main" id="{52A49D3B-7939-364A-AC92-7E5A444008FB}"/>
                    </a:ext>
                  </a:extLst>
                </p:cNvPr>
                <p:cNvSpPr/>
                <p:nvPr/>
              </p:nvSpPr>
              <p:spPr>
                <a:xfrm>
                  <a:off x="1143692" y="3885957"/>
                  <a:ext cx="152150" cy="1520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cxnSp>
              <p:nvCxnSpPr>
                <p:cNvPr id="172" name="Straight Connector 171">
                  <a:extLst>
                    <a:ext uri="{FF2B5EF4-FFF2-40B4-BE49-F238E27FC236}">
                      <a16:creationId xmlns:a16="http://schemas.microsoft.com/office/drawing/2014/main" id="{0FB6D22B-C677-D54B-B94C-69F728C70B65}"/>
                    </a:ext>
                  </a:extLst>
                </p:cNvPr>
                <p:cNvCxnSpPr>
                  <a:stCxn id="163" idx="0"/>
                  <a:endCxn id="162" idx="4"/>
                </p:cNvCxnSpPr>
                <p:nvPr/>
              </p:nvCxnSpPr>
              <p:spPr>
                <a:xfrm flipV="1">
                  <a:off x="838104" y="4115611"/>
                  <a:ext cx="0" cy="7601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89666A5-8EA9-4445-B584-3D06D6D1A47D}"/>
                    </a:ext>
                  </a:extLst>
                </p:cNvPr>
                <p:cNvCxnSpPr>
                  <a:stCxn id="161" idx="5"/>
                </p:cNvCxnSpPr>
                <p:nvPr/>
              </p:nvCxnSpPr>
              <p:spPr>
                <a:xfrm>
                  <a:off x="664034" y="4244993"/>
                  <a:ext cx="97995" cy="2264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EB902F3E-6318-C745-8307-F607C27FB7DF}"/>
                    </a:ext>
                  </a:extLst>
                </p:cNvPr>
                <p:cNvCxnSpPr>
                  <a:stCxn id="163" idx="3"/>
                  <a:endCxn id="167" idx="7"/>
                </p:cNvCxnSpPr>
                <p:nvPr/>
              </p:nvCxnSpPr>
              <p:spPr>
                <a:xfrm flipH="1">
                  <a:off x="664034" y="4321005"/>
                  <a:ext cx="121204" cy="12129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1FC549C2-F655-CF45-8A8B-D82B2A78EE08}"/>
                    </a:ext>
                  </a:extLst>
                </p:cNvPr>
                <p:cNvCxnSpPr>
                  <a:stCxn id="163" idx="4"/>
                  <a:endCxn id="166" idx="0"/>
                </p:cNvCxnSpPr>
                <p:nvPr/>
              </p:nvCxnSpPr>
              <p:spPr>
                <a:xfrm>
                  <a:off x="838104" y="4343647"/>
                  <a:ext cx="76074" cy="1520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0DCAAABD-CDE7-7F42-9328-46CA3E86E0E5}"/>
                    </a:ext>
                  </a:extLst>
                </p:cNvPr>
                <p:cNvCxnSpPr>
                  <a:stCxn id="163" idx="6"/>
                  <a:endCxn id="164" idx="3"/>
                </p:cNvCxnSpPr>
                <p:nvPr/>
              </p:nvCxnSpPr>
              <p:spPr>
                <a:xfrm flipV="1">
                  <a:off x="914178" y="4244993"/>
                  <a:ext cx="99284" cy="2264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E8309F05-69B0-8044-8C89-437AB33AD314}"/>
                    </a:ext>
                  </a:extLst>
                </p:cNvPr>
                <p:cNvCxnSpPr>
                  <a:stCxn id="165" idx="1"/>
                </p:cNvCxnSpPr>
                <p:nvPr/>
              </p:nvCxnSpPr>
              <p:spPr>
                <a:xfrm flipV="1">
                  <a:off x="1089537" y="4267635"/>
                  <a:ext cx="0" cy="986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A4A3B8B1-E351-8547-B209-268B95D34535}"/>
                    </a:ext>
                  </a:extLst>
                </p:cNvPr>
                <p:cNvCxnSpPr>
                  <a:stCxn id="170" idx="1"/>
                  <a:endCxn id="171" idx="5"/>
                </p:cNvCxnSpPr>
                <p:nvPr/>
              </p:nvCxnSpPr>
              <p:spPr>
                <a:xfrm flipH="1" flipV="1">
                  <a:off x="1272632" y="4016956"/>
                  <a:ext cx="121204" cy="1196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4CBA5F73-6E3B-F74C-9BC1-8C657AE176C3}"/>
                    </a:ext>
                  </a:extLst>
                </p:cNvPr>
                <p:cNvCxnSpPr>
                  <a:stCxn id="170" idx="3"/>
                  <a:endCxn id="165" idx="7"/>
                </p:cNvCxnSpPr>
                <p:nvPr/>
              </p:nvCxnSpPr>
              <p:spPr>
                <a:xfrm flipH="1">
                  <a:off x="1196557" y="4244993"/>
                  <a:ext cx="197278" cy="1212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0A568CF4-D1D8-D441-9847-8292B84B45FF}"/>
                    </a:ext>
                  </a:extLst>
                </p:cNvPr>
                <p:cNvCxnSpPr>
                  <a:stCxn id="171" idx="4"/>
                  <a:endCxn id="165" idx="7"/>
                </p:cNvCxnSpPr>
                <p:nvPr/>
              </p:nvCxnSpPr>
              <p:spPr>
                <a:xfrm flipH="1">
                  <a:off x="1196557" y="4037981"/>
                  <a:ext cx="23209" cy="3283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DDDD78CE-9274-4841-93FF-4E5A26E50989}"/>
                    </a:ext>
                  </a:extLst>
                </p:cNvPr>
                <p:cNvCxnSpPr>
                  <a:stCxn id="165" idx="5"/>
                  <a:endCxn id="168" idx="0"/>
                </p:cNvCxnSpPr>
                <p:nvPr/>
              </p:nvCxnSpPr>
              <p:spPr>
                <a:xfrm>
                  <a:off x="1196557" y="4474647"/>
                  <a:ext cx="99284" cy="174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41A4C7C7-2603-5842-9664-B49B6358D4F9}"/>
                    </a:ext>
                  </a:extLst>
                </p:cNvPr>
                <p:cNvCxnSpPr>
                  <a:stCxn id="165" idx="6"/>
                  <a:endCxn id="169" idx="2"/>
                </p:cNvCxnSpPr>
                <p:nvPr/>
              </p:nvCxnSpPr>
              <p:spPr>
                <a:xfrm>
                  <a:off x="1219767" y="4419660"/>
                  <a:ext cx="1521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1656DEC-1E98-B147-826A-66ACD76314CF}"/>
                    </a:ext>
                  </a:extLst>
                </p:cNvPr>
                <p:cNvCxnSpPr>
                  <a:endCxn id="167" idx="5"/>
                </p:cNvCxnSpPr>
                <p:nvPr/>
              </p:nvCxnSpPr>
              <p:spPr>
                <a:xfrm flipH="1" flipV="1">
                  <a:off x="664034" y="4550659"/>
                  <a:ext cx="174070" cy="2264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58" name="Rectangle 157">
                <a:extLst>
                  <a:ext uri="{FF2B5EF4-FFF2-40B4-BE49-F238E27FC236}">
                    <a16:creationId xmlns:a16="http://schemas.microsoft.com/office/drawing/2014/main" id="{DDC8C3C7-7770-3545-821B-A40E11F25CFC}"/>
                  </a:ext>
                </a:extLst>
              </p:cNvPr>
              <p:cNvSpPr/>
              <p:nvPr/>
            </p:nvSpPr>
            <p:spPr>
              <a:xfrm>
                <a:off x="168985" y="2276707"/>
                <a:ext cx="593522" cy="978950"/>
              </a:xfrm>
              <a:prstGeom prst="rect">
                <a:avLst/>
              </a:prstGeom>
              <a:noFill/>
              <a:ln w="9525">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159" name="Rectangle 158">
                <a:extLst>
                  <a:ext uri="{FF2B5EF4-FFF2-40B4-BE49-F238E27FC236}">
                    <a16:creationId xmlns:a16="http://schemas.microsoft.com/office/drawing/2014/main" id="{79F4DDDB-9602-D443-AFA0-A49EFAE00170}"/>
                  </a:ext>
                </a:extLst>
              </p:cNvPr>
              <p:cNvSpPr/>
              <p:nvPr/>
            </p:nvSpPr>
            <p:spPr>
              <a:xfrm>
                <a:off x="794247" y="2297462"/>
                <a:ext cx="763327" cy="1004893"/>
              </a:xfrm>
              <a:prstGeom prst="rect">
                <a:avLst/>
              </a:prstGeom>
              <a:noFill/>
              <a:ln w="9525">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160" name="TextBox 10">
                <a:extLst>
                  <a:ext uri="{FF2B5EF4-FFF2-40B4-BE49-F238E27FC236}">
                    <a16:creationId xmlns:a16="http://schemas.microsoft.com/office/drawing/2014/main" id="{0CF4E86D-50FF-BD46-A8E2-D799D215BF1D}"/>
                  </a:ext>
                </a:extLst>
              </p:cNvPr>
              <p:cNvSpPr txBox="1">
                <a:spLocks noChangeArrowheads="1"/>
              </p:cNvSpPr>
              <p:nvPr/>
            </p:nvSpPr>
            <p:spPr bwMode="auto">
              <a:xfrm>
                <a:off x="1556803" y="2083021"/>
                <a:ext cx="2841987" cy="1248558"/>
              </a:xfrm>
              <a:prstGeom prst="rect">
                <a:avLst/>
              </a:prstGeom>
              <a:noFill/>
              <a:ln w="9525">
                <a:noFill/>
                <a:miter lim="800000"/>
                <a:headEnd/>
                <a:tailEnd/>
              </a:ln>
            </p:spPr>
            <p:txBody>
              <a:bodyPr wrap="square">
                <a:spAutoFit/>
              </a:bodyPr>
              <a:lstStyle/>
              <a:p>
                <a:r>
                  <a:rPr lang="en-US" sz="1067" dirty="0" err="1"/>
                  <a:t>Tarjan’s</a:t>
                </a:r>
                <a:r>
                  <a:rPr lang="en-US" sz="1067" dirty="0"/>
                  <a:t>, </a:t>
                </a:r>
                <a:r>
                  <a:rPr lang="en-US" sz="1067" dirty="0" err="1"/>
                  <a:t>Kosaraju’s</a:t>
                </a:r>
                <a:r>
                  <a:rPr lang="en-US" sz="1067" dirty="0"/>
                  <a:t>, </a:t>
                </a:r>
              </a:p>
              <a:p>
                <a:r>
                  <a:rPr lang="en-US" sz="1067" dirty="0"/>
                  <a:t>Weakly Connected Components, Label Propagation (w/ variants), </a:t>
                </a:r>
                <a:r>
                  <a:rPr lang="en-US" sz="1067" dirty="0" err="1"/>
                  <a:t>Soman</a:t>
                </a:r>
                <a:r>
                  <a:rPr lang="en-US" sz="1067" dirty="0"/>
                  <a:t> and </a:t>
                </a:r>
                <a:r>
                  <a:rPr lang="en-US" sz="1067" dirty="0" err="1"/>
                  <a:t>Narang’s</a:t>
                </a:r>
                <a:r>
                  <a:rPr lang="en-US" sz="1067" dirty="0"/>
                  <a:t> </a:t>
                </a:r>
              </a:p>
              <a:p>
                <a:r>
                  <a:rPr lang="en-US" sz="1067" dirty="0" err="1"/>
                  <a:t>Spacification</a:t>
                </a:r>
                <a:endParaRPr lang="en-US" sz="1067" dirty="0"/>
              </a:p>
            </p:txBody>
          </p:sp>
        </p:grpSp>
        <p:grpSp>
          <p:nvGrpSpPr>
            <p:cNvPr id="58" name="Group 34">
              <a:extLst>
                <a:ext uri="{FF2B5EF4-FFF2-40B4-BE49-F238E27FC236}">
                  <a16:creationId xmlns:a16="http://schemas.microsoft.com/office/drawing/2014/main" id="{76C2D731-0A8C-A34F-8F13-AE05890031C7}"/>
                </a:ext>
              </a:extLst>
            </p:cNvPr>
            <p:cNvGrpSpPr>
              <a:grpSpLocks/>
            </p:cNvGrpSpPr>
            <p:nvPr/>
          </p:nvGrpSpPr>
          <p:grpSpPr bwMode="auto">
            <a:xfrm>
              <a:off x="4516966" y="2139774"/>
              <a:ext cx="4568825" cy="1822626"/>
              <a:chOff x="4483341" y="1383323"/>
              <a:chExt cx="4568347" cy="2057400"/>
            </a:xfrm>
          </p:grpSpPr>
          <p:sp>
            <p:nvSpPr>
              <p:cNvPr id="128" name="Rounded Rectangle 127">
                <a:extLst>
                  <a:ext uri="{FF2B5EF4-FFF2-40B4-BE49-F238E27FC236}">
                    <a16:creationId xmlns:a16="http://schemas.microsoft.com/office/drawing/2014/main" id="{FF6F224C-AF69-874F-A727-F6EFE655FE72}"/>
                  </a:ext>
                </a:extLst>
              </p:cNvPr>
              <p:cNvSpPr/>
              <p:nvPr/>
            </p:nvSpPr>
            <p:spPr>
              <a:xfrm>
                <a:off x="4483341" y="1383323"/>
                <a:ext cx="4377868" cy="2057400"/>
              </a:xfrm>
              <a:prstGeom prst="roundRect">
                <a:avLst/>
              </a:prstGeom>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dirty="0"/>
              </a:p>
            </p:txBody>
          </p:sp>
          <p:sp>
            <p:nvSpPr>
              <p:cNvPr id="129" name="TextBox 36">
                <a:extLst>
                  <a:ext uri="{FF2B5EF4-FFF2-40B4-BE49-F238E27FC236}">
                    <a16:creationId xmlns:a16="http://schemas.microsoft.com/office/drawing/2014/main" id="{4EF45B71-F79F-084D-90FC-2147812272BD}"/>
                  </a:ext>
                </a:extLst>
              </p:cNvPr>
              <p:cNvSpPr txBox="1">
                <a:spLocks noChangeArrowheads="1"/>
              </p:cNvSpPr>
              <p:nvPr/>
            </p:nvSpPr>
            <p:spPr bwMode="auto">
              <a:xfrm>
                <a:off x="4563772" y="1526175"/>
                <a:ext cx="3352802" cy="324556"/>
              </a:xfrm>
              <a:prstGeom prst="rect">
                <a:avLst/>
              </a:prstGeom>
              <a:noFill/>
              <a:ln w="9525">
                <a:noFill/>
                <a:miter lim="800000"/>
                <a:headEnd/>
                <a:tailEnd/>
              </a:ln>
            </p:spPr>
            <p:txBody>
              <a:bodyPr>
                <a:spAutoFit/>
              </a:bodyPr>
              <a:lstStyle/>
              <a:p>
                <a:r>
                  <a:rPr lang="en-US" sz="1200" b="1" dirty="0"/>
                  <a:t>Ranking and Walking</a:t>
                </a:r>
              </a:p>
            </p:txBody>
          </p:sp>
          <p:grpSp>
            <p:nvGrpSpPr>
              <p:cNvPr id="130" name="Group 117">
                <a:extLst>
                  <a:ext uri="{FF2B5EF4-FFF2-40B4-BE49-F238E27FC236}">
                    <a16:creationId xmlns:a16="http://schemas.microsoft.com/office/drawing/2014/main" id="{9CFD36B0-D578-D143-9335-256A0467157E}"/>
                  </a:ext>
                </a:extLst>
              </p:cNvPr>
              <p:cNvGrpSpPr>
                <a:grpSpLocks/>
              </p:cNvGrpSpPr>
              <p:nvPr/>
            </p:nvGrpSpPr>
            <p:grpSpPr bwMode="auto">
              <a:xfrm>
                <a:off x="4574683" y="2069123"/>
                <a:ext cx="1099286" cy="1083746"/>
                <a:chOff x="533400" y="3886200"/>
                <a:chExt cx="990600" cy="914400"/>
              </a:xfrm>
            </p:grpSpPr>
            <p:sp>
              <p:nvSpPr>
                <p:cNvPr id="132" name="Oval 131">
                  <a:extLst>
                    <a:ext uri="{FF2B5EF4-FFF2-40B4-BE49-F238E27FC236}">
                      <a16:creationId xmlns:a16="http://schemas.microsoft.com/office/drawing/2014/main" id="{46921AC4-2813-9E4B-92BC-3394C01E9502}"/>
                    </a:ext>
                  </a:extLst>
                </p:cNvPr>
                <p:cNvSpPr/>
                <p:nvPr/>
              </p:nvSpPr>
              <p:spPr>
                <a:xfrm>
                  <a:off x="534051" y="4114929"/>
                  <a:ext cx="151622" cy="151837"/>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133" name="Oval 132">
                  <a:extLst>
                    <a:ext uri="{FF2B5EF4-FFF2-40B4-BE49-F238E27FC236}">
                      <a16:creationId xmlns:a16="http://schemas.microsoft.com/office/drawing/2014/main" id="{40D5541F-E74C-0C4A-8969-9326F8AE324D}"/>
                    </a:ext>
                  </a:extLst>
                </p:cNvPr>
                <p:cNvSpPr/>
                <p:nvPr/>
              </p:nvSpPr>
              <p:spPr>
                <a:xfrm>
                  <a:off x="762915" y="3961632"/>
                  <a:ext cx="151622" cy="153297"/>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134" name="Oval 133">
                  <a:extLst>
                    <a:ext uri="{FF2B5EF4-FFF2-40B4-BE49-F238E27FC236}">
                      <a16:creationId xmlns:a16="http://schemas.microsoft.com/office/drawing/2014/main" id="{1A5AFB58-F962-6240-BC06-AC4AC58CA75E}"/>
                    </a:ext>
                  </a:extLst>
                </p:cNvPr>
                <p:cNvSpPr/>
                <p:nvPr/>
              </p:nvSpPr>
              <p:spPr>
                <a:xfrm>
                  <a:off x="762915" y="4190848"/>
                  <a:ext cx="151622" cy="153298"/>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135" name="Oval 134">
                  <a:extLst>
                    <a:ext uri="{FF2B5EF4-FFF2-40B4-BE49-F238E27FC236}">
                      <a16:creationId xmlns:a16="http://schemas.microsoft.com/office/drawing/2014/main" id="{7F9A1586-E210-A949-8293-8FF5C1A9FAEB}"/>
                    </a:ext>
                  </a:extLst>
                </p:cNvPr>
                <p:cNvSpPr/>
                <p:nvPr/>
              </p:nvSpPr>
              <p:spPr>
                <a:xfrm>
                  <a:off x="990348" y="4114929"/>
                  <a:ext cx="153052" cy="15183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136" name="Oval 135">
                  <a:extLst>
                    <a:ext uri="{FF2B5EF4-FFF2-40B4-BE49-F238E27FC236}">
                      <a16:creationId xmlns:a16="http://schemas.microsoft.com/office/drawing/2014/main" id="{19969EF8-2D93-3D4C-9479-D60DFBF6C71C}"/>
                    </a:ext>
                  </a:extLst>
                </p:cNvPr>
                <p:cNvSpPr/>
                <p:nvPr/>
              </p:nvSpPr>
              <p:spPr>
                <a:xfrm>
                  <a:off x="1067589" y="4344146"/>
                  <a:ext cx="151622" cy="151837"/>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137" name="Oval 136">
                  <a:extLst>
                    <a:ext uri="{FF2B5EF4-FFF2-40B4-BE49-F238E27FC236}">
                      <a16:creationId xmlns:a16="http://schemas.microsoft.com/office/drawing/2014/main" id="{B0A1125D-C1D5-6C41-86AE-54A66E651F06}"/>
                    </a:ext>
                  </a:extLst>
                </p:cNvPr>
                <p:cNvSpPr/>
                <p:nvPr/>
              </p:nvSpPr>
              <p:spPr>
                <a:xfrm>
                  <a:off x="838726" y="4495983"/>
                  <a:ext cx="151622" cy="15329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138" name="Oval 137">
                  <a:extLst>
                    <a:ext uri="{FF2B5EF4-FFF2-40B4-BE49-F238E27FC236}">
                      <a16:creationId xmlns:a16="http://schemas.microsoft.com/office/drawing/2014/main" id="{715CA80F-FBEB-014C-A669-7F6CFF8C70EA}"/>
                    </a:ext>
                  </a:extLst>
                </p:cNvPr>
                <p:cNvSpPr/>
                <p:nvPr/>
              </p:nvSpPr>
              <p:spPr>
                <a:xfrm>
                  <a:off x="534051" y="4420065"/>
                  <a:ext cx="151622" cy="15183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139" name="Oval 138">
                  <a:extLst>
                    <a:ext uri="{FF2B5EF4-FFF2-40B4-BE49-F238E27FC236}">
                      <a16:creationId xmlns:a16="http://schemas.microsoft.com/office/drawing/2014/main" id="{D9808F0B-475A-274D-84FA-95AA1F9ABC8F}"/>
                    </a:ext>
                  </a:extLst>
                </p:cNvPr>
                <p:cNvSpPr/>
                <p:nvPr/>
              </p:nvSpPr>
              <p:spPr>
                <a:xfrm>
                  <a:off x="1219211" y="4649280"/>
                  <a:ext cx="153052" cy="151837"/>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140" name="Oval 139">
                  <a:extLst>
                    <a:ext uri="{FF2B5EF4-FFF2-40B4-BE49-F238E27FC236}">
                      <a16:creationId xmlns:a16="http://schemas.microsoft.com/office/drawing/2014/main" id="{38AF9A6D-39CE-5743-BB68-2714904271B9}"/>
                    </a:ext>
                  </a:extLst>
                </p:cNvPr>
                <p:cNvSpPr/>
                <p:nvPr/>
              </p:nvSpPr>
              <p:spPr>
                <a:xfrm>
                  <a:off x="1372263" y="4344146"/>
                  <a:ext cx="151622" cy="151837"/>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141" name="Oval 140">
                  <a:extLst>
                    <a:ext uri="{FF2B5EF4-FFF2-40B4-BE49-F238E27FC236}">
                      <a16:creationId xmlns:a16="http://schemas.microsoft.com/office/drawing/2014/main" id="{5719E4B2-87EE-FA44-A9E0-DC347ADFC631}"/>
                    </a:ext>
                  </a:extLst>
                </p:cNvPr>
                <p:cNvSpPr/>
                <p:nvPr/>
              </p:nvSpPr>
              <p:spPr>
                <a:xfrm>
                  <a:off x="1372263" y="4114929"/>
                  <a:ext cx="151622" cy="15183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142" name="Oval 141">
                  <a:extLst>
                    <a:ext uri="{FF2B5EF4-FFF2-40B4-BE49-F238E27FC236}">
                      <a16:creationId xmlns:a16="http://schemas.microsoft.com/office/drawing/2014/main" id="{92C59AFB-6B2A-534C-A6FD-D524583E2A49}"/>
                    </a:ext>
                  </a:extLst>
                </p:cNvPr>
                <p:cNvSpPr/>
                <p:nvPr/>
              </p:nvSpPr>
              <p:spPr>
                <a:xfrm>
                  <a:off x="1143400" y="3885713"/>
                  <a:ext cx="151622" cy="15329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cxnSp>
              <p:nvCxnSpPr>
                <p:cNvPr id="143" name="Straight Connector 142">
                  <a:extLst>
                    <a:ext uri="{FF2B5EF4-FFF2-40B4-BE49-F238E27FC236}">
                      <a16:creationId xmlns:a16="http://schemas.microsoft.com/office/drawing/2014/main" id="{0BDE3E71-BA09-E34C-A115-F99C3C30FFE6}"/>
                    </a:ext>
                  </a:extLst>
                </p:cNvPr>
                <p:cNvCxnSpPr>
                  <a:stCxn id="134" idx="0"/>
                  <a:endCxn id="133" idx="4"/>
                </p:cNvCxnSpPr>
                <p:nvPr/>
              </p:nvCxnSpPr>
              <p:spPr>
                <a:xfrm flipV="1">
                  <a:off x="838726" y="4114929"/>
                  <a:ext cx="0" cy="759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D75B208E-F69A-184F-ADF9-231F40738F78}"/>
                    </a:ext>
                  </a:extLst>
                </p:cNvPr>
                <p:cNvCxnSpPr>
                  <a:stCxn id="132" idx="5"/>
                </p:cNvCxnSpPr>
                <p:nvPr/>
              </p:nvCxnSpPr>
              <p:spPr>
                <a:xfrm>
                  <a:off x="664218" y="4244868"/>
                  <a:ext cx="98697" cy="218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5D88C2CB-9D73-C24A-8C20-CCF41A0B835D}"/>
                    </a:ext>
                  </a:extLst>
                </p:cNvPr>
                <p:cNvCxnSpPr>
                  <a:stCxn id="134" idx="3"/>
                  <a:endCxn id="138" idx="7"/>
                </p:cNvCxnSpPr>
                <p:nvPr/>
              </p:nvCxnSpPr>
              <p:spPr>
                <a:xfrm flipH="1">
                  <a:off x="664218" y="4320786"/>
                  <a:ext cx="120153" cy="1211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5073E3C8-C5DA-2441-9813-59A555FBBD82}"/>
                    </a:ext>
                  </a:extLst>
                </p:cNvPr>
                <p:cNvCxnSpPr>
                  <a:stCxn id="134" idx="4"/>
                  <a:endCxn id="137" idx="0"/>
                </p:cNvCxnSpPr>
                <p:nvPr/>
              </p:nvCxnSpPr>
              <p:spPr>
                <a:xfrm>
                  <a:off x="838726" y="4344146"/>
                  <a:ext cx="75810" cy="151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AE3A1E32-46C1-6947-B8E3-FFDC6C55403C}"/>
                    </a:ext>
                  </a:extLst>
                </p:cNvPr>
                <p:cNvCxnSpPr>
                  <a:stCxn id="134" idx="6"/>
                  <a:endCxn id="135" idx="3"/>
                </p:cNvCxnSpPr>
                <p:nvPr/>
              </p:nvCxnSpPr>
              <p:spPr>
                <a:xfrm flipV="1">
                  <a:off x="914536" y="4244868"/>
                  <a:ext cx="98698" cy="218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857E2B5A-E4DB-3848-B0FD-9D7F1CAE1C4F}"/>
                    </a:ext>
                  </a:extLst>
                </p:cNvPr>
                <p:cNvCxnSpPr>
                  <a:stCxn id="136" idx="1"/>
                  <a:endCxn id="135" idx="4"/>
                </p:cNvCxnSpPr>
                <p:nvPr/>
              </p:nvCxnSpPr>
              <p:spPr>
                <a:xfrm flipH="1" flipV="1">
                  <a:off x="1067589" y="4266767"/>
                  <a:ext cx="21455" cy="992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4494455A-2F2D-7047-9BE6-2849955C05DB}"/>
                    </a:ext>
                  </a:extLst>
                </p:cNvPr>
                <p:cNvCxnSpPr>
                  <a:stCxn id="141" idx="1"/>
                  <a:endCxn id="142" idx="5"/>
                </p:cNvCxnSpPr>
                <p:nvPr/>
              </p:nvCxnSpPr>
              <p:spPr>
                <a:xfrm flipH="1" flipV="1">
                  <a:off x="1273566" y="4015651"/>
                  <a:ext cx="120153" cy="1211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A9730CD-BBDF-9849-B0F5-9BA563040B98}"/>
                    </a:ext>
                  </a:extLst>
                </p:cNvPr>
                <p:cNvCxnSpPr>
                  <a:stCxn id="141" idx="3"/>
                  <a:endCxn id="136" idx="7"/>
                </p:cNvCxnSpPr>
                <p:nvPr/>
              </p:nvCxnSpPr>
              <p:spPr>
                <a:xfrm flipH="1">
                  <a:off x="1196325" y="4244868"/>
                  <a:ext cx="197394" cy="1211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36904101-9DCB-0643-9E67-DB2B70331005}"/>
                    </a:ext>
                  </a:extLst>
                </p:cNvPr>
                <p:cNvCxnSpPr>
                  <a:stCxn id="142" idx="4"/>
                  <a:endCxn id="136" idx="7"/>
                </p:cNvCxnSpPr>
                <p:nvPr/>
              </p:nvCxnSpPr>
              <p:spPr>
                <a:xfrm flipH="1">
                  <a:off x="1196325" y="4039010"/>
                  <a:ext cx="22886" cy="3270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A602976D-D778-A646-99E4-11948B6CE5E5}"/>
                    </a:ext>
                  </a:extLst>
                </p:cNvPr>
                <p:cNvCxnSpPr>
                  <a:stCxn id="136" idx="5"/>
                  <a:endCxn id="139" idx="0"/>
                </p:cNvCxnSpPr>
                <p:nvPr/>
              </p:nvCxnSpPr>
              <p:spPr>
                <a:xfrm>
                  <a:off x="1196325" y="4474083"/>
                  <a:ext cx="98697" cy="1751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7B6ACAB5-8536-524C-BB7C-ADAD7DD67F88}"/>
                    </a:ext>
                  </a:extLst>
                </p:cNvPr>
                <p:cNvCxnSpPr>
                  <a:stCxn id="136" idx="6"/>
                  <a:endCxn id="140" idx="2"/>
                </p:cNvCxnSpPr>
                <p:nvPr/>
              </p:nvCxnSpPr>
              <p:spPr>
                <a:xfrm>
                  <a:off x="1219211" y="4420065"/>
                  <a:ext cx="1530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C4546D50-DBF0-E446-9D3E-2C3B42A80680}"/>
                    </a:ext>
                  </a:extLst>
                </p:cNvPr>
                <p:cNvCxnSpPr>
                  <a:endCxn id="138" idx="5"/>
                </p:cNvCxnSpPr>
                <p:nvPr/>
              </p:nvCxnSpPr>
              <p:spPr>
                <a:xfrm flipH="1" flipV="1">
                  <a:off x="664218" y="4550002"/>
                  <a:ext cx="174508" cy="219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1" name="TextBox 38">
                <a:extLst>
                  <a:ext uri="{FF2B5EF4-FFF2-40B4-BE49-F238E27FC236}">
                    <a16:creationId xmlns:a16="http://schemas.microsoft.com/office/drawing/2014/main" id="{73825818-932E-AC43-98CC-41002311C3F5}"/>
                  </a:ext>
                </a:extLst>
              </p:cNvPr>
              <p:cNvSpPr txBox="1">
                <a:spLocks noChangeArrowheads="1"/>
              </p:cNvSpPr>
              <p:nvPr/>
            </p:nvSpPr>
            <p:spPr bwMode="auto">
              <a:xfrm>
                <a:off x="5600899" y="1905000"/>
                <a:ext cx="3450789" cy="1455019"/>
              </a:xfrm>
              <a:prstGeom prst="rect">
                <a:avLst/>
              </a:prstGeom>
              <a:noFill/>
              <a:ln w="9525">
                <a:noFill/>
                <a:miter lim="800000"/>
                <a:headEnd/>
                <a:tailEnd/>
              </a:ln>
            </p:spPr>
            <p:txBody>
              <a:bodyPr>
                <a:spAutoFit/>
              </a:bodyPr>
              <a:lstStyle/>
              <a:p>
                <a:r>
                  <a:rPr lang="en-US" sz="1067" dirty="0" err="1"/>
                  <a:t>Pagerank</a:t>
                </a:r>
                <a:r>
                  <a:rPr lang="en-US" sz="1067" dirty="0"/>
                  <a:t>, Personalized </a:t>
                </a:r>
                <a:r>
                  <a:rPr lang="en-US" sz="1067" dirty="0" err="1"/>
                  <a:t>Pagerank</a:t>
                </a:r>
                <a:r>
                  <a:rPr lang="en-US" sz="1067" dirty="0"/>
                  <a:t>,</a:t>
                </a:r>
              </a:p>
              <a:p>
                <a:r>
                  <a:rPr lang="en-US" sz="1067" dirty="0" err="1"/>
                  <a:t>Betwenness</a:t>
                </a:r>
                <a:r>
                  <a:rPr lang="en-US" sz="1067" dirty="0"/>
                  <a:t> Centrality (w/ variants),</a:t>
                </a:r>
              </a:p>
              <a:p>
                <a:r>
                  <a:rPr lang="en-US" sz="1067" dirty="0"/>
                  <a:t>Closeness Centrality, Degree Centrality,</a:t>
                </a:r>
              </a:p>
              <a:p>
                <a:r>
                  <a:rPr lang="en-US" sz="1067" dirty="0"/>
                  <a:t>Eigenvector Centrality, HITS,</a:t>
                </a:r>
              </a:p>
              <a:p>
                <a:r>
                  <a:rPr lang="en-US" sz="1067" dirty="0"/>
                  <a:t>Random walking and sampling (w/ variants)</a:t>
                </a:r>
              </a:p>
            </p:txBody>
          </p:sp>
        </p:grpSp>
        <p:grpSp>
          <p:nvGrpSpPr>
            <p:cNvPr id="59" name="Group 62">
              <a:extLst>
                <a:ext uri="{FF2B5EF4-FFF2-40B4-BE49-F238E27FC236}">
                  <a16:creationId xmlns:a16="http://schemas.microsoft.com/office/drawing/2014/main" id="{F6671EED-B4C8-864C-AC08-0E0DC1BF0E14}"/>
                </a:ext>
              </a:extLst>
            </p:cNvPr>
            <p:cNvGrpSpPr>
              <a:grpSpLocks/>
            </p:cNvGrpSpPr>
            <p:nvPr/>
          </p:nvGrpSpPr>
          <p:grpSpPr bwMode="auto">
            <a:xfrm>
              <a:off x="225425" y="4029076"/>
              <a:ext cx="4191000" cy="1463231"/>
              <a:chOff x="123092" y="3540454"/>
              <a:chExt cx="4191000" cy="1663726"/>
            </a:xfrm>
          </p:grpSpPr>
          <p:sp>
            <p:nvSpPr>
              <p:cNvPr id="96" name="Rounded Rectangle 95">
                <a:extLst>
                  <a:ext uri="{FF2B5EF4-FFF2-40B4-BE49-F238E27FC236}">
                    <a16:creationId xmlns:a16="http://schemas.microsoft.com/office/drawing/2014/main" id="{BF233A02-AE15-184B-9508-59A37FE34D18}"/>
                  </a:ext>
                </a:extLst>
              </p:cNvPr>
              <p:cNvSpPr/>
              <p:nvPr/>
            </p:nvSpPr>
            <p:spPr>
              <a:xfrm>
                <a:off x="123092" y="3540454"/>
                <a:ext cx="4191000" cy="1658815"/>
              </a:xfrm>
              <a:prstGeom prst="roundRect">
                <a:avLst/>
              </a:prstGeom>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dirty="0"/>
              </a:p>
            </p:txBody>
          </p:sp>
          <p:sp>
            <p:nvSpPr>
              <p:cNvPr id="97" name="TextBox 64">
                <a:extLst>
                  <a:ext uri="{FF2B5EF4-FFF2-40B4-BE49-F238E27FC236}">
                    <a16:creationId xmlns:a16="http://schemas.microsoft.com/office/drawing/2014/main" id="{AD20114F-74C3-D94F-9296-AFDE3619B34B}"/>
                  </a:ext>
                </a:extLst>
              </p:cNvPr>
              <p:cNvSpPr txBox="1">
                <a:spLocks noChangeArrowheads="1"/>
              </p:cNvSpPr>
              <p:nvPr/>
            </p:nvSpPr>
            <p:spPr bwMode="auto">
              <a:xfrm>
                <a:off x="161044" y="3701534"/>
                <a:ext cx="3760322" cy="326917"/>
              </a:xfrm>
              <a:prstGeom prst="rect">
                <a:avLst/>
              </a:prstGeom>
              <a:noFill/>
              <a:ln w="9525">
                <a:noFill/>
                <a:miter lim="800000"/>
                <a:headEnd/>
                <a:tailEnd/>
              </a:ln>
            </p:spPr>
            <p:txBody>
              <a:bodyPr>
                <a:spAutoFit/>
              </a:bodyPr>
              <a:lstStyle/>
              <a:p>
                <a:r>
                  <a:rPr lang="en-US" sz="1200" b="1" dirty="0"/>
                  <a:t>Evaluating Community Structures</a:t>
                </a:r>
              </a:p>
            </p:txBody>
          </p:sp>
          <p:grpSp>
            <p:nvGrpSpPr>
              <p:cNvPr id="98" name="Group 47">
                <a:extLst>
                  <a:ext uri="{FF2B5EF4-FFF2-40B4-BE49-F238E27FC236}">
                    <a16:creationId xmlns:a16="http://schemas.microsoft.com/office/drawing/2014/main" id="{85A25390-998B-1746-8985-09D07F78536C}"/>
                  </a:ext>
                </a:extLst>
              </p:cNvPr>
              <p:cNvGrpSpPr>
                <a:grpSpLocks/>
              </p:cNvGrpSpPr>
              <p:nvPr/>
            </p:nvGrpSpPr>
            <p:grpSpPr bwMode="auto">
              <a:xfrm>
                <a:off x="308295" y="4202386"/>
                <a:ext cx="1295400" cy="744415"/>
                <a:chOff x="109003" y="4495800"/>
                <a:chExt cx="1418492" cy="1143000"/>
              </a:xfrm>
            </p:grpSpPr>
            <p:grpSp>
              <p:nvGrpSpPr>
                <p:cNvPr id="102" name="Group 148">
                  <a:extLst>
                    <a:ext uri="{FF2B5EF4-FFF2-40B4-BE49-F238E27FC236}">
                      <a16:creationId xmlns:a16="http://schemas.microsoft.com/office/drawing/2014/main" id="{2E71781F-A3B6-3E4A-97FD-426503BEBF08}"/>
                    </a:ext>
                  </a:extLst>
                </p:cNvPr>
                <p:cNvGrpSpPr>
                  <a:grpSpLocks/>
                </p:cNvGrpSpPr>
                <p:nvPr/>
              </p:nvGrpSpPr>
              <p:grpSpPr bwMode="auto">
                <a:xfrm>
                  <a:off x="185203" y="4495800"/>
                  <a:ext cx="1219200" cy="1066800"/>
                  <a:chOff x="533400" y="3886200"/>
                  <a:chExt cx="990600" cy="914400"/>
                </a:xfrm>
              </p:grpSpPr>
              <p:sp>
                <p:nvSpPr>
                  <p:cNvPr id="105" name="Oval 104">
                    <a:extLst>
                      <a:ext uri="{FF2B5EF4-FFF2-40B4-BE49-F238E27FC236}">
                        <a16:creationId xmlns:a16="http://schemas.microsoft.com/office/drawing/2014/main" id="{A95055F0-924E-1246-81BC-6A94AFEE10E7}"/>
                      </a:ext>
                    </a:extLst>
                  </p:cNvPr>
                  <p:cNvSpPr/>
                  <p:nvPr/>
                </p:nvSpPr>
                <p:spPr>
                  <a:xfrm>
                    <a:off x="536934" y="4114580"/>
                    <a:ext cx="149715" cy="15252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106" name="Oval 105">
                    <a:extLst>
                      <a:ext uri="{FF2B5EF4-FFF2-40B4-BE49-F238E27FC236}">
                        <a16:creationId xmlns:a16="http://schemas.microsoft.com/office/drawing/2014/main" id="{5CCE2D1D-48DA-CE41-B2B3-CCC789E6B8DF}"/>
                      </a:ext>
                    </a:extLst>
                  </p:cNvPr>
                  <p:cNvSpPr/>
                  <p:nvPr/>
                </p:nvSpPr>
                <p:spPr>
                  <a:xfrm>
                    <a:off x="762919" y="3962056"/>
                    <a:ext cx="152540" cy="15252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107" name="Oval 106">
                    <a:extLst>
                      <a:ext uri="{FF2B5EF4-FFF2-40B4-BE49-F238E27FC236}">
                        <a16:creationId xmlns:a16="http://schemas.microsoft.com/office/drawing/2014/main" id="{BBDF6A9A-7BD8-7448-86E9-F53295FB554F}"/>
                      </a:ext>
                    </a:extLst>
                  </p:cNvPr>
                  <p:cNvSpPr/>
                  <p:nvPr/>
                </p:nvSpPr>
                <p:spPr>
                  <a:xfrm>
                    <a:off x="762919" y="4191980"/>
                    <a:ext cx="152540" cy="15252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108" name="Oval 107">
                    <a:extLst>
                      <a:ext uri="{FF2B5EF4-FFF2-40B4-BE49-F238E27FC236}">
                        <a16:creationId xmlns:a16="http://schemas.microsoft.com/office/drawing/2014/main" id="{0DDAD18F-F3DE-4844-B700-D4244520C360}"/>
                      </a:ext>
                    </a:extLst>
                  </p:cNvPr>
                  <p:cNvSpPr/>
                  <p:nvPr/>
                </p:nvSpPr>
                <p:spPr>
                  <a:xfrm>
                    <a:off x="991729" y="4114580"/>
                    <a:ext cx="151127" cy="1525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109" name="Oval 108">
                    <a:extLst>
                      <a:ext uri="{FF2B5EF4-FFF2-40B4-BE49-F238E27FC236}">
                        <a16:creationId xmlns:a16="http://schemas.microsoft.com/office/drawing/2014/main" id="{79650ACC-036F-A942-AF10-B2B66A23AFE3}"/>
                      </a:ext>
                    </a:extLst>
                  </p:cNvPr>
                  <p:cNvSpPr/>
                  <p:nvPr/>
                </p:nvSpPr>
                <p:spPr>
                  <a:xfrm>
                    <a:off x="1066586" y="4344505"/>
                    <a:ext cx="152540" cy="1502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110" name="Oval 109">
                    <a:extLst>
                      <a:ext uri="{FF2B5EF4-FFF2-40B4-BE49-F238E27FC236}">
                        <a16:creationId xmlns:a16="http://schemas.microsoft.com/office/drawing/2014/main" id="{B8998508-375F-B84A-A7F3-110EBB2300D5}"/>
                      </a:ext>
                    </a:extLst>
                  </p:cNvPr>
                  <p:cNvSpPr/>
                  <p:nvPr/>
                </p:nvSpPr>
                <p:spPr>
                  <a:xfrm>
                    <a:off x="839189" y="4494753"/>
                    <a:ext cx="152540" cy="15252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111" name="Oval 110">
                    <a:extLst>
                      <a:ext uri="{FF2B5EF4-FFF2-40B4-BE49-F238E27FC236}">
                        <a16:creationId xmlns:a16="http://schemas.microsoft.com/office/drawing/2014/main" id="{61540855-0596-3048-A4EC-D6D22755CC92}"/>
                      </a:ext>
                    </a:extLst>
                  </p:cNvPr>
                  <p:cNvSpPr/>
                  <p:nvPr/>
                </p:nvSpPr>
                <p:spPr>
                  <a:xfrm>
                    <a:off x="536934" y="4419628"/>
                    <a:ext cx="149715" cy="15252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112" name="Oval 111">
                    <a:extLst>
                      <a:ext uri="{FF2B5EF4-FFF2-40B4-BE49-F238E27FC236}">
                        <a16:creationId xmlns:a16="http://schemas.microsoft.com/office/drawing/2014/main" id="{FBC36EA2-0096-1241-BBCB-054B20E298BF}"/>
                      </a:ext>
                    </a:extLst>
                  </p:cNvPr>
                  <p:cNvSpPr/>
                  <p:nvPr/>
                </p:nvSpPr>
                <p:spPr>
                  <a:xfrm>
                    <a:off x="1219126" y="4647276"/>
                    <a:ext cx="152540" cy="1525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113" name="Oval 112">
                    <a:extLst>
                      <a:ext uri="{FF2B5EF4-FFF2-40B4-BE49-F238E27FC236}">
                        <a16:creationId xmlns:a16="http://schemas.microsoft.com/office/drawing/2014/main" id="{EFD68498-E4F6-504B-A1AD-2BB5041C2E79}"/>
                      </a:ext>
                    </a:extLst>
                  </p:cNvPr>
                  <p:cNvSpPr/>
                  <p:nvPr/>
                </p:nvSpPr>
                <p:spPr>
                  <a:xfrm>
                    <a:off x="1371666" y="4344505"/>
                    <a:ext cx="152540" cy="1502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114" name="Oval 113">
                    <a:extLst>
                      <a:ext uri="{FF2B5EF4-FFF2-40B4-BE49-F238E27FC236}">
                        <a16:creationId xmlns:a16="http://schemas.microsoft.com/office/drawing/2014/main" id="{64F16710-8C47-1C47-A2D7-8E9FE9865E0B}"/>
                      </a:ext>
                    </a:extLst>
                  </p:cNvPr>
                  <p:cNvSpPr/>
                  <p:nvPr/>
                </p:nvSpPr>
                <p:spPr>
                  <a:xfrm>
                    <a:off x="1371666" y="4114580"/>
                    <a:ext cx="152540" cy="1525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115" name="Oval 114">
                    <a:extLst>
                      <a:ext uri="{FF2B5EF4-FFF2-40B4-BE49-F238E27FC236}">
                        <a16:creationId xmlns:a16="http://schemas.microsoft.com/office/drawing/2014/main" id="{E4D4DFDE-8A6F-D945-BBDB-4EAC0B7EF4D0}"/>
                      </a:ext>
                    </a:extLst>
                  </p:cNvPr>
                  <p:cNvSpPr/>
                  <p:nvPr/>
                </p:nvSpPr>
                <p:spPr>
                  <a:xfrm>
                    <a:off x="1142856" y="3886931"/>
                    <a:ext cx="152540" cy="1525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cxnSp>
                <p:nvCxnSpPr>
                  <p:cNvPr id="116" name="Straight Connector 115">
                    <a:extLst>
                      <a:ext uri="{FF2B5EF4-FFF2-40B4-BE49-F238E27FC236}">
                        <a16:creationId xmlns:a16="http://schemas.microsoft.com/office/drawing/2014/main" id="{0764345C-F447-1F4C-A75D-A34DAAAB1272}"/>
                      </a:ext>
                    </a:extLst>
                  </p:cNvPr>
                  <p:cNvCxnSpPr>
                    <a:stCxn id="107" idx="0"/>
                    <a:endCxn id="106" idx="4"/>
                  </p:cNvCxnSpPr>
                  <p:nvPr/>
                </p:nvCxnSpPr>
                <p:spPr>
                  <a:xfrm flipV="1">
                    <a:off x="839189" y="4114580"/>
                    <a:ext cx="0" cy="77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7F96D38-B3B2-4F49-B38B-927AEE31C901}"/>
                      </a:ext>
                    </a:extLst>
                  </p:cNvPr>
                  <p:cNvCxnSpPr>
                    <a:stCxn id="105" idx="5"/>
                  </p:cNvCxnSpPr>
                  <p:nvPr/>
                </p:nvCxnSpPr>
                <p:spPr>
                  <a:xfrm>
                    <a:off x="664051" y="4244340"/>
                    <a:ext cx="98869" cy="227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12EF604-607B-754B-96B8-FD9118E24AC6}"/>
                      </a:ext>
                    </a:extLst>
                  </p:cNvPr>
                  <p:cNvCxnSpPr>
                    <a:stCxn id="107" idx="3"/>
                    <a:endCxn id="111" idx="7"/>
                  </p:cNvCxnSpPr>
                  <p:nvPr/>
                </p:nvCxnSpPr>
                <p:spPr>
                  <a:xfrm flipH="1">
                    <a:off x="664051" y="4321740"/>
                    <a:ext cx="121467" cy="1206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44F70FE-08C8-FB42-BCAF-0B8A30F577F4}"/>
                      </a:ext>
                    </a:extLst>
                  </p:cNvPr>
                  <p:cNvCxnSpPr>
                    <a:stCxn id="107" idx="4"/>
                    <a:endCxn id="110" idx="0"/>
                  </p:cNvCxnSpPr>
                  <p:nvPr/>
                </p:nvCxnSpPr>
                <p:spPr>
                  <a:xfrm>
                    <a:off x="839189" y="4344505"/>
                    <a:ext cx="76270" cy="1502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2204DBB0-A528-2749-8308-27FF768B6969}"/>
                      </a:ext>
                    </a:extLst>
                  </p:cNvPr>
                  <p:cNvCxnSpPr>
                    <a:stCxn id="107" idx="6"/>
                    <a:endCxn id="108" idx="3"/>
                  </p:cNvCxnSpPr>
                  <p:nvPr/>
                </p:nvCxnSpPr>
                <p:spPr>
                  <a:xfrm flipV="1">
                    <a:off x="915459" y="4244340"/>
                    <a:ext cx="97456" cy="227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2F84832E-CEEC-5149-88BA-C66C8C82B64C}"/>
                      </a:ext>
                    </a:extLst>
                  </p:cNvPr>
                  <p:cNvCxnSpPr>
                    <a:stCxn id="109" idx="1"/>
                  </p:cNvCxnSpPr>
                  <p:nvPr/>
                </p:nvCxnSpPr>
                <p:spPr>
                  <a:xfrm flipV="1">
                    <a:off x="1089185" y="4267105"/>
                    <a:ext cx="0" cy="978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98CFB16-003E-8543-BE85-0E054370E458}"/>
                      </a:ext>
                    </a:extLst>
                  </p:cNvPr>
                  <p:cNvCxnSpPr>
                    <a:stCxn id="114" idx="1"/>
                    <a:endCxn id="115" idx="5"/>
                  </p:cNvCxnSpPr>
                  <p:nvPr/>
                </p:nvCxnSpPr>
                <p:spPr>
                  <a:xfrm flipH="1" flipV="1">
                    <a:off x="1272798" y="4016692"/>
                    <a:ext cx="121467" cy="1206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2E7C0820-BD22-3240-AB3C-2D961195A114}"/>
                      </a:ext>
                    </a:extLst>
                  </p:cNvPr>
                  <p:cNvCxnSpPr>
                    <a:stCxn id="114" idx="3"/>
                    <a:endCxn id="109" idx="7"/>
                  </p:cNvCxnSpPr>
                  <p:nvPr/>
                </p:nvCxnSpPr>
                <p:spPr>
                  <a:xfrm flipH="1">
                    <a:off x="1197941" y="4244340"/>
                    <a:ext cx="196324" cy="1206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56C6A272-9BE9-3F44-A2A3-54DED299BFDD}"/>
                      </a:ext>
                    </a:extLst>
                  </p:cNvPr>
                  <p:cNvCxnSpPr>
                    <a:stCxn id="115" idx="4"/>
                    <a:endCxn id="109" idx="7"/>
                  </p:cNvCxnSpPr>
                  <p:nvPr/>
                </p:nvCxnSpPr>
                <p:spPr>
                  <a:xfrm flipH="1">
                    <a:off x="1197941" y="4039456"/>
                    <a:ext cx="21186" cy="3255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7F798FCB-1958-F144-92CC-6BD8BAC30BCF}"/>
                      </a:ext>
                    </a:extLst>
                  </p:cNvPr>
                  <p:cNvCxnSpPr>
                    <a:stCxn id="109" idx="5"/>
                    <a:endCxn id="112" idx="0"/>
                  </p:cNvCxnSpPr>
                  <p:nvPr/>
                </p:nvCxnSpPr>
                <p:spPr>
                  <a:xfrm>
                    <a:off x="1197941" y="4474264"/>
                    <a:ext cx="97456" cy="1730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73EB1DD9-0E44-BB4F-8E06-7858969B6E81}"/>
                      </a:ext>
                    </a:extLst>
                  </p:cNvPr>
                  <p:cNvCxnSpPr>
                    <a:stCxn id="109" idx="6"/>
                    <a:endCxn id="113" idx="2"/>
                  </p:cNvCxnSpPr>
                  <p:nvPr/>
                </p:nvCxnSpPr>
                <p:spPr>
                  <a:xfrm>
                    <a:off x="1219126" y="4419628"/>
                    <a:ext cx="1525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916A33D-CC6D-664E-88C8-52E10991E34B}"/>
                      </a:ext>
                    </a:extLst>
                  </p:cNvPr>
                  <p:cNvCxnSpPr>
                    <a:endCxn id="111" idx="5"/>
                  </p:cNvCxnSpPr>
                  <p:nvPr/>
                </p:nvCxnSpPr>
                <p:spPr>
                  <a:xfrm flipH="1" flipV="1">
                    <a:off x="664051" y="4549388"/>
                    <a:ext cx="175139" cy="22765"/>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3" name="Rectangle 102">
                  <a:extLst>
                    <a:ext uri="{FF2B5EF4-FFF2-40B4-BE49-F238E27FC236}">
                      <a16:creationId xmlns:a16="http://schemas.microsoft.com/office/drawing/2014/main" id="{6869DA69-CF2A-3E46-B493-61DDBD43BCA2}"/>
                    </a:ext>
                  </a:extLst>
                </p:cNvPr>
                <p:cNvSpPr/>
                <p:nvPr/>
              </p:nvSpPr>
              <p:spPr>
                <a:xfrm>
                  <a:off x="109589" y="4496653"/>
                  <a:ext cx="620590" cy="977369"/>
                </a:xfrm>
                <a:prstGeom prst="rect">
                  <a:avLst/>
                </a:prstGeom>
                <a:noFill/>
                <a:ln w="9525">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104" name="Rectangle 103">
                  <a:extLst>
                    <a:ext uri="{FF2B5EF4-FFF2-40B4-BE49-F238E27FC236}">
                      <a16:creationId xmlns:a16="http://schemas.microsoft.com/office/drawing/2014/main" id="{3ED9FB7B-7B71-AA40-893D-357494A0E7C2}"/>
                    </a:ext>
                  </a:extLst>
                </p:cNvPr>
                <p:cNvSpPr/>
                <p:nvPr/>
              </p:nvSpPr>
              <p:spPr>
                <a:xfrm>
                  <a:off x="766684" y="4496653"/>
                  <a:ext cx="761396" cy="1142035"/>
                </a:xfrm>
                <a:prstGeom prst="rect">
                  <a:avLst/>
                </a:prstGeom>
                <a:noFill/>
                <a:ln w="9525">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grpSp>
          <p:sp>
            <p:nvSpPr>
              <p:cNvPr id="99" name="Rounded Rectangle 98">
                <a:extLst>
                  <a:ext uri="{FF2B5EF4-FFF2-40B4-BE49-F238E27FC236}">
                    <a16:creationId xmlns:a16="http://schemas.microsoft.com/office/drawing/2014/main" id="{7E0DC9A8-CD43-F84D-AC4A-1A8C0FD277AE}"/>
                  </a:ext>
                </a:extLst>
              </p:cNvPr>
              <p:cNvSpPr/>
              <p:nvPr/>
            </p:nvSpPr>
            <p:spPr>
              <a:xfrm>
                <a:off x="215167" y="4780673"/>
                <a:ext cx="309563" cy="25946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67" dirty="0"/>
                  <a:t>∑</a:t>
                </a:r>
              </a:p>
            </p:txBody>
          </p:sp>
          <p:sp>
            <p:nvSpPr>
              <p:cNvPr id="100" name="Rounded Rectangle 99">
                <a:extLst>
                  <a:ext uri="{FF2B5EF4-FFF2-40B4-BE49-F238E27FC236}">
                    <a16:creationId xmlns:a16="http://schemas.microsoft.com/office/drawing/2014/main" id="{D1661939-0E83-894D-B23E-6F7B827B66BC}"/>
                  </a:ext>
                </a:extLst>
              </p:cNvPr>
              <p:cNvSpPr/>
              <p:nvPr/>
            </p:nvSpPr>
            <p:spPr>
              <a:xfrm>
                <a:off x="1402617" y="4811808"/>
                <a:ext cx="309563" cy="25946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67" dirty="0"/>
                  <a:t>∑</a:t>
                </a:r>
              </a:p>
            </p:txBody>
          </p:sp>
          <p:sp>
            <p:nvSpPr>
              <p:cNvPr id="101" name="TextBox 68">
                <a:extLst>
                  <a:ext uri="{FF2B5EF4-FFF2-40B4-BE49-F238E27FC236}">
                    <a16:creationId xmlns:a16="http://schemas.microsoft.com/office/drawing/2014/main" id="{359D83F3-3694-1448-A483-FD01CB2BBF44}"/>
                  </a:ext>
                </a:extLst>
              </p:cNvPr>
              <p:cNvSpPr txBox="1">
                <a:spLocks noChangeArrowheads="1"/>
              </p:cNvSpPr>
              <p:nvPr/>
            </p:nvSpPr>
            <p:spPr bwMode="auto">
              <a:xfrm>
                <a:off x="1717429" y="4126185"/>
                <a:ext cx="2321167" cy="1077995"/>
              </a:xfrm>
              <a:prstGeom prst="rect">
                <a:avLst/>
              </a:prstGeom>
              <a:noFill/>
              <a:ln w="9525">
                <a:noFill/>
                <a:miter lim="800000"/>
                <a:headEnd/>
                <a:tailEnd/>
              </a:ln>
            </p:spPr>
            <p:txBody>
              <a:bodyPr>
                <a:spAutoFit/>
              </a:bodyPr>
              <a:lstStyle/>
              <a:p>
                <a:r>
                  <a:rPr lang="en-US" sz="1067" dirty="0"/>
                  <a:t>Conductance, Modularity</a:t>
                </a:r>
              </a:p>
              <a:p>
                <a:r>
                  <a:rPr lang="en-US" sz="1067" dirty="0"/>
                  <a:t>Clustering Coefficient (Triangle Counting)</a:t>
                </a:r>
              </a:p>
              <a:p>
                <a:r>
                  <a:rPr lang="en-US" sz="1067" dirty="0" err="1"/>
                  <a:t>Adamic</a:t>
                </a:r>
                <a:r>
                  <a:rPr lang="en-US" sz="1067" dirty="0"/>
                  <a:t>-Adar</a:t>
                </a:r>
              </a:p>
            </p:txBody>
          </p:sp>
        </p:grpSp>
        <p:grpSp>
          <p:nvGrpSpPr>
            <p:cNvPr id="60" name="Group 95">
              <a:extLst>
                <a:ext uri="{FF2B5EF4-FFF2-40B4-BE49-F238E27FC236}">
                  <a16:creationId xmlns:a16="http://schemas.microsoft.com/office/drawing/2014/main" id="{30D8EBF6-135A-E246-B411-56DAD5A85423}"/>
                </a:ext>
              </a:extLst>
            </p:cNvPr>
            <p:cNvGrpSpPr>
              <a:grpSpLocks/>
            </p:cNvGrpSpPr>
            <p:nvPr/>
          </p:nvGrpSpPr>
          <p:grpSpPr bwMode="auto">
            <a:xfrm>
              <a:off x="4501091" y="4029074"/>
              <a:ext cx="4648681" cy="1458911"/>
              <a:chOff x="4466492" y="3540454"/>
              <a:chExt cx="4649712" cy="1658815"/>
            </a:xfrm>
          </p:grpSpPr>
          <p:sp>
            <p:nvSpPr>
              <p:cNvPr id="69" name="Rounded Rectangle 68">
                <a:extLst>
                  <a:ext uri="{FF2B5EF4-FFF2-40B4-BE49-F238E27FC236}">
                    <a16:creationId xmlns:a16="http://schemas.microsoft.com/office/drawing/2014/main" id="{5A0E80D2-7DF4-AC47-BC90-5C73D9279FAC}"/>
                  </a:ext>
                </a:extLst>
              </p:cNvPr>
              <p:cNvSpPr/>
              <p:nvPr/>
            </p:nvSpPr>
            <p:spPr>
              <a:xfrm>
                <a:off x="4466492" y="3540454"/>
                <a:ext cx="4407877" cy="1658815"/>
              </a:xfrm>
              <a:prstGeom prst="roundRect">
                <a:avLst/>
              </a:prstGeom>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dirty="0"/>
              </a:p>
            </p:txBody>
          </p:sp>
          <p:sp>
            <p:nvSpPr>
              <p:cNvPr id="70" name="TextBox 97">
                <a:extLst>
                  <a:ext uri="{FF2B5EF4-FFF2-40B4-BE49-F238E27FC236}">
                    <a16:creationId xmlns:a16="http://schemas.microsoft.com/office/drawing/2014/main" id="{866CC2D6-C25C-4F4E-B1C6-ECA15D0912B2}"/>
                  </a:ext>
                </a:extLst>
              </p:cNvPr>
              <p:cNvSpPr txBox="1">
                <a:spLocks noChangeArrowheads="1"/>
              </p:cNvSpPr>
              <p:nvPr/>
            </p:nvSpPr>
            <p:spPr bwMode="auto">
              <a:xfrm>
                <a:off x="4618891" y="3657602"/>
                <a:ext cx="3760324" cy="326917"/>
              </a:xfrm>
              <a:prstGeom prst="rect">
                <a:avLst/>
              </a:prstGeom>
              <a:noFill/>
              <a:ln w="9525">
                <a:noFill/>
                <a:miter lim="800000"/>
                <a:headEnd/>
                <a:tailEnd/>
              </a:ln>
            </p:spPr>
            <p:txBody>
              <a:bodyPr>
                <a:spAutoFit/>
              </a:bodyPr>
              <a:lstStyle/>
              <a:p>
                <a:r>
                  <a:rPr lang="en-US" sz="1200" b="1" dirty="0"/>
                  <a:t>Path-Finding </a:t>
                </a:r>
              </a:p>
            </p:txBody>
          </p:sp>
          <p:grpSp>
            <p:nvGrpSpPr>
              <p:cNvPr id="71" name="Group 185">
                <a:extLst>
                  <a:ext uri="{FF2B5EF4-FFF2-40B4-BE49-F238E27FC236}">
                    <a16:creationId xmlns:a16="http://schemas.microsoft.com/office/drawing/2014/main" id="{FED809AB-3AF3-454B-930B-37743FDA95B2}"/>
                  </a:ext>
                </a:extLst>
              </p:cNvPr>
              <p:cNvGrpSpPr/>
              <p:nvPr/>
            </p:nvGrpSpPr>
            <p:grpSpPr>
              <a:xfrm>
                <a:off x="4659243" y="4117758"/>
                <a:ext cx="1283316" cy="891121"/>
                <a:chOff x="533400" y="3886200"/>
                <a:chExt cx="990600" cy="914400"/>
              </a:xfrm>
              <a:solidFill>
                <a:schemeClr val="accent1">
                  <a:lumMod val="40000"/>
                  <a:lumOff val="60000"/>
                </a:schemeClr>
              </a:solidFill>
            </p:grpSpPr>
            <p:sp>
              <p:nvSpPr>
                <p:cNvPr id="73" name="Oval 72">
                  <a:extLst>
                    <a:ext uri="{FF2B5EF4-FFF2-40B4-BE49-F238E27FC236}">
                      <a16:creationId xmlns:a16="http://schemas.microsoft.com/office/drawing/2014/main" id="{C2315F8C-97B6-E44F-9B48-0598D41388CE}"/>
                    </a:ext>
                  </a:extLst>
                </p:cNvPr>
                <p:cNvSpPr/>
                <p:nvPr/>
              </p:nvSpPr>
              <p:spPr>
                <a:xfrm>
                  <a:off x="533400" y="4114800"/>
                  <a:ext cx="152400" cy="152400"/>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74" name="Oval 73">
                  <a:extLst>
                    <a:ext uri="{FF2B5EF4-FFF2-40B4-BE49-F238E27FC236}">
                      <a16:creationId xmlns:a16="http://schemas.microsoft.com/office/drawing/2014/main" id="{94ABB558-8779-2641-92D9-5E299C43FC01}"/>
                    </a:ext>
                  </a:extLst>
                </p:cNvPr>
                <p:cNvSpPr/>
                <p:nvPr/>
              </p:nvSpPr>
              <p:spPr>
                <a:xfrm>
                  <a:off x="762000" y="3962400"/>
                  <a:ext cx="152400" cy="152400"/>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75" name="Oval 74">
                  <a:extLst>
                    <a:ext uri="{FF2B5EF4-FFF2-40B4-BE49-F238E27FC236}">
                      <a16:creationId xmlns:a16="http://schemas.microsoft.com/office/drawing/2014/main" id="{AF1E93E6-5EFA-B044-9A08-4CC16770FF63}"/>
                    </a:ext>
                  </a:extLst>
                </p:cNvPr>
                <p:cNvSpPr/>
                <p:nvPr/>
              </p:nvSpPr>
              <p:spPr>
                <a:xfrm>
                  <a:off x="762000" y="4191000"/>
                  <a:ext cx="152400" cy="152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76" name="Oval 75">
                  <a:extLst>
                    <a:ext uri="{FF2B5EF4-FFF2-40B4-BE49-F238E27FC236}">
                      <a16:creationId xmlns:a16="http://schemas.microsoft.com/office/drawing/2014/main" id="{AF9B5DE8-6A87-EA43-BCC1-E420636CD005}"/>
                    </a:ext>
                  </a:extLst>
                </p:cNvPr>
                <p:cNvSpPr/>
                <p:nvPr/>
              </p:nvSpPr>
              <p:spPr>
                <a:xfrm>
                  <a:off x="990600" y="4114800"/>
                  <a:ext cx="152400" cy="152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77" name="Oval 76">
                  <a:extLst>
                    <a:ext uri="{FF2B5EF4-FFF2-40B4-BE49-F238E27FC236}">
                      <a16:creationId xmlns:a16="http://schemas.microsoft.com/office/drawing/2014/main" id="{1F1CD3CA-53A6-D84D-B66F-107921286412}"/>
                    </a:ext>
                  </a:extLst>
                </p:cNvPr>
                <p:cNvSpPr/>
                <p:nvPr/>
              </p:nvSpPr>
              <p:spPr>
                <a:xfrm>
                  <a:off x="1066800" y="4343400"/>
                  <a:ext cx="152400" cy="152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78" name="Oval 77">
                  <a:extLst>
                    <a:ext uri="{FF2B5EF4-FFF2-40B4-BE49-F238E27FC236}">
                      <a16:creationId xmlns:a16="http://schemas.microsoft.com/office/drawing/2014/main" id="{7C8258D7-EFBC-CE45-BD14-C3DA96A50058}"/>
                    </a:ext>
                  </a:extLst>
                </p:cNvPr>
                <p:cNvSpPr/>
                <p:nvPr/>
              </p:nvSpPr>
              <p:spPr>
                <a:xfrm>
                  <a:off x="838200" y="4495800"/>
                  <a:ext cx="152400" cy="152400"/>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79" name="Oval 78">
                  <a:extLst>
                    <a:ext uri="{FF2B5EF4-FFF2-40B4-BE49-F238E27FC236}">
                      <a16:creationId xmlns:a16="http://schemas.microsoft.com/office/drawing/2014/main" id="{C249DF8A-D3FF-0F4F-AA56-8CCE71B3C72F}"/>
                    </a:ext>
                  </a:extLst>
                </p:cNvPr>
                <p:cNvSpPr/>
                <p:nvPr/>
              </p:nvSpPr>
              <p:spPr>
                <a:xfrm>
                  <a:off x="533400" y="4419600"/>
                  <a:ext cx="152400" cy="152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80" name="Oval 79">
                  <a:extLst>
                    <a:ext uri="{FF2B5EF4-FFF2-40B4-BE49-F238E27FC236}">
                      <a16:creationId xmlns:a16="http://schemas.microsoft.com/office/drawing/2014/main" id="{BEE16E6C-938F-2D49-B1F0-8E0BADFE60A5}"/>
                    </a:ext>
                  </a:extLst>
                </p:cNvPr>
                <p:cNvSpPr/>
                <p:nvPr/>
              </p:nvSpPr>
              <p:spPr>
                <a:xfrm>
                  <a:off x="1219200" y="4648200"/>
                  <a:ext cx="152400" cy="152400"/>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81" name="Oval 80">
                  <a:extLst>
                    <a:ext uri="{FF2B5EF4-FFF2-40B4-BE49-F238E27FC236}">
                      <a16:creationId xmlns:a16="http://schemas.microsoft.com/office/drawing/2014/main" id="{9D82B70F-7DCA-694F-A3E8-E96F565D9E5C}"/>
                    </a:ext>
                  </a:extLst>
                </p:cNvPr>
                <p:cNvSpPr/>
                <p:nvPr/>
              </p:nvSpPr>
              <p:spPr>
                <a:xfrm>
                  <a:off x="1371600" y="4343400"/>
                  <a:ext cx="152400" cy="152400"/>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82" name="Oval 81">
                  <a:extLst>
                    <a:ext uri="{FF2B5EF4-FFF2-40B4-BE49-F238E27FC236}">
                      <a16:creationId xmlns:a16="http://schemas.microsoft.com/office/drawing/2014/main" id="{7202BDB1-5804-5249-9DBC-55033E1598F3}"/>
                    </a:ext>
                  </a:extLst>
                </p:cNvPr>
                <p:cNvSpPr/>
                <p:nvPr/>
              </p:nvSpPr>
              <p:spPr>
                <a:xfrm>
                  <a:off x="1371600" y="4114800"/>
                  <a:ext cx="152400" cy="152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83" name="Oval 82">
                  <a:extLst>
                    <a:ext uri="{FF2B5EF4-FFF2-40B4-BE49-F238E27FC236}">
                      <a16:creationId xmlns:a16="http://schemas.microsoft.com/office/drawing/2014/main" id="{A828B088-7306-1D4E-B9EF-28B99AA3C242}"/>
                    </a:ext>
                  </a:extLst>
                </p:cNvPr>
                <p:cNvSpPr/>
                <p:nvPr/>
              </p:nvSpPr>
              <p:spPr>
                <a:xfrm>
                  <a:off x="1143000" y="3886200"/>
                  <a:ext cx="152400" cy="152400"/>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cxnSp>
              <p:nvCxnSpPr>
                <p:cNvPr id="84" name="Straight Connector 83">
                  <a:extLst>
                    <a:ext uri="{FF2B5EF4-FFF2-40B4-BE49-F238E27FC236}">
                      <a16:creationId xmlns:a16="http://schemas.microsoft.com/office/drawing/2014/main" id="{191C8EC9-66A9-3B40-9751-398DC84AF13F}"/>
                    </a:ext>
                  </a:extLst>
                </p:cNvPr>
                <p:cNvCxnSpPr>
                  <a:stCxn id="75" idx="0"/>
                  <a:endCxn id="74" idx="4"/>
                </p:cNvCxnSpPr>
                <p:nvPr/>
              </p:nvCxnSpPr>
              <p:spPr>
                <a:xfrm flipV="1">
                  <a:off x="838200" y="4114800"/>
                  <a:ext cx="0" cy="76200"/>
                </a:xfrm>
                <a:prstGeom prst="line">
                  <a:avLst/>
                </a:prstGeom>
                <a:grp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ACCD7568-9B65-994D-9818-91B57C29C48F}"/>
                    </a:ext>
                  </a:extLst>
                </p:cNvPr>
                <p:cNvCxnSpPr>
                  <a:stCxn id="73" idx="5"/>
                </p:cNvCxnSpPr>
                <p:nvPr/>
              </p:nvCxnSpPr>
              <p:spPr>
                <a:xfrm>
                  <a:off x="663482" y="4244882"/>
                  <a:ext cx="98518" cy="22318"/>
                </a:xfrm>
                <a:prstGeom prst="line">
                  <a:avLst/>
                </a:prstGeom>
                <a:grp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434C00D-62ED-2547-A053-8DAAC828F1DF}"/>
                    </a:ext>
                  </a:extLst>
                </p:cNvPr>
                <p:cNvCxnSpPr>
                  <a:stCxn id="75" idx="3"/>
                  <a:endCxn id="79" idx="7"/>
                </p:cNvCxnSpPr>
                <p:nvPr/>
              </p:nvCxnSpPr>
              <p:spPr>
                <a:xfrm flipH="1">
                  <a:off x="663482" y="4321082"/>
                  <a:ext cx="120836" cy="120836"/>
                </a:xfrm>
                <a:prstGeom prst="line">
                  <a:avLst/>
                </a:prstGeom>
                <a:grpFill/>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C831A56-0673-9341-89CC-3468E0D48F7F}"/>
                    </a:ext>
                  </a:extLst>
                </p:cNvPr>
                <p:cNvCxnSpPr>
                  <a:stCxn id="75" idx="4"/>
                  <a:endCxn id="78" idx="0"/>
                </p:cNvCxnSpPr>
                <p:nvPr/>
              </p:nvCxnSpPr>
              <p:spPr>
                <a:xfrm>
                  <a:off x="838200" y="4343400"/>
                  <a:ext cx="76200" cy="152400"/>
                </a:xfrm>
                <a:prstGeom prst="line">
                  <a:avLst/>
                </a:prstGeom>
                <a:grp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E3F73FF-4266-AC46-BACB-A0036E836F76}"/>
                    </a:ext>
                  </a:extLst>
                </p:cNvPr>
                <p:cNvCxnSpPr>
                  <a:stCxn id="75" idx="6"/>
                  <a:endCxn id="76" idx="4"/>
                </p:cNvCxnSpPr>
                <p:nvPr/>
              </p:nvCxnSpPr>
              <p:spPr>
                <a:xfrm>
                  <a:off x="914400" y="4267200"/>
                  <a:ext cx="152400" cy="0"/>
                </a:xfrm>
                <a:prstGeom prst="line">
                  <a:avLst/>
                </a:prstGeom>
                <a:grpFill/>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D24BF79-19DE-844D-9A61-5166B1B69BB4}"/>
                    </a:ext>
                  </a:extLst>
                </p:cNvPr>
                <p:cNvCxnSpPr>
                  <a:stCxn id="77" idx="1"/>
                </p:cNvCxnSpPr>
                <p:nvPr/>
              </p:nvCxnSpPr>
              <p:spPr>
                <a:xfrm flipV="1">
                  <a:off x="1089118" y="4267200"/>
                  <a:ext cx="0" cy="98518"/>
                </a:xfrm>
                <a:prstGeom prst="line">
                  <a:avLst/>
                </a:prstGeom>
                <a:grpFill/>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56076AE-6B7A-0246-8CC9-C022E292E903}"/>
                    </a:ext>
                  </a:extLst>
                </p:cNvPr>
                <p:cNvCxnSpPr>
                  <a:stCxn id="82" idx="1"/>
                  <a:endCxn id="83" idx="5"/>
                </p:cNvCxnSpPr>
                <p:nvPr/>
              </p:nvCxnSpPr>
              <p:spPr>
                <a:xfrm flipH="1" flipV="1">
                  <a:off x="1273082" y="4016282"/>
                  <a:ext cx="120836" cy="120836"/>
                </a:xfrm>
                <a:prstGeom prst="line">
                  <a:avLst/>
                </a:prstGeom>
                <a:grp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6A1B87C-E945-284D-BF0F-9FF8753A1705}"/>
                    </a:ext>
                  </a:extLst>
                </p:cNvPr>
                <p:cNvCxnSpPr>
                  <a:stCxn id="82" idx="3"/>
                  <a:endCxn id="77" idx="7"/>
                </p:cNvCxnSpPr>
                <p:nvPr/>
              </p:nvCxnSpPr>
              <p:spPr>
                <a:xfrm flipH="1">
                  <a:off x="1196881" y="4244881"/>
                  <a:ext cx="197037" cy="120837"/>
                </a:xfrm>
                <a:prstGeom prst="line">
                  <a:avLst/>
                </a:prstGeom>
                <a:grpFill/>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7F58C11-3E62-C049-B57D-53DECF1BF7CB}"/>
                    </a:ext>
                  </a:extLst>
                </p:cNvPr>
                <p:cNvCxnSpPr>
                  <a:stCxn id="83" idx="4"/>
                  <a:endCxn id="77" idx="7"/>
                </p:cNvCxnSpPr>
                <p:nvPr/>
              </p:nvCxnSpPr>
              <p:spPr>
                <a:xfrm flipH="1">
                  <a:off x="1196882" y="4038600"/>
                  <a:ext cx="22318" cy="327118"/>
                </a:xfrm>
                <a:prstGeom prst="line">
                  <a:avLst/>
                </a:prstGeom>
                <a:grp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87872877-6615-4A45-8C48-3909ACBDAC03}"/>
                    </a:ext>
                  </a:extLst>
                </p:cNvPr>
                <p:cNvCxnSpPr>
                  <a:stCxn id="77" idx="5"/>
                  <a:endCxn id="80" idx="0"/>
                </p:cNvCxnSpPr>
                <p:nvPr/>
              </p:nvCxnSpPr>
              <p:spPr>
                <a:xfrm>
                  <a:off x="1196882" y="4473482"/>
                  <a:ext cx="98518" cy="174718"/>
                </a:xfrm>
                <a:prstGeom prst="line">
                  <a:avLst/>
                </a:prstGeom>
                <a:grp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F90C5CD-F859-514C-9C49-AB55ACC5377F}"/>
                    </a:ext>
                  </a:extLst>
                </p:cNvPr>
                <p:cNvCxnSpPr>
                  <a:stCxn id="77" idx="6"/>
                  <a:endCxn id="81" idx="2"/>
                </p:cNvCxnSpPr>
                <p:nvPr/>
              </p:nvCxnSpPr>
              <p:spPr>
                <a:xfrm>
                  <a:off x="1219200" y="4419600"/>
                  <a:ext cx="152401" cy="0"/>
                </a:xfrm>
                <a:prstGeom prst="line">
                  <a:avLst/>
                </a:prstGeom>
                <a:grp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6FACE01-39CC-EE41-9131-028869105301}"/>
                    </a:ext>
                  </a:extLst>
                </p:cNvPr>
                <p:cNvCxnSpPr>
                  <a:endCxn id="79" idx="5"/>
                </p:cNvCxnSpPr>
                <p:nvPr/>
              </p:nvCxnSpPr>
              <p:spPr>
                <a:xfrm flipH="1" flipV="1">
                  <a:off x="663482" y="4549682"/>
                  <a:ext cx="174718" cy="22318"/>
                </a:xfrm>
                <a:prstGeom prst="line">
                  <a:avLst/>
                </a:prstGeom>
                <a:grp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72" name="TextBox 99">
                <a:extLst>
                  <a:ext uri="{FF2B5EF4-FFF2-40B4-BE49-F238E27FC236}">
                    <a16:creationId xmlns:a16="http://schemas.microsoft.com/office/drawing/2014/main" id="{D63286AB-1359-944F-B83F-C06C1679704E}"/>
                  </a:ext>
                </a:extLst>
              </p:cNvPr>
              <p:cNvSpPr txBox="1">
                <a:spLocks noChangeArrowheads="1"/>
              </p:cNvSpPr>
              <p:nvPr/>
            </p:nvSpPr>
            <p:spPr bwMode="auto">
              <a:xfrm>
                <a:off x="6113583" y="4102740"/>
                <a:ext cx="3002621" cy="884190"/>
              </a:xfrm>
              <a:prstGeom prst="rect">
                <a:avLst/>
              </a:prstGeom>
              <a:noFill/>
              <a:ln w="9525">
                <a:noFill/>
                <a:miter lim="800000"/>
                <a:headEnd/>
                <a:tailEnd/>
              </a:ln>
            </p:spPr>
            <p:txBody>
              <a:bodyPr wrap="square">
                <a:spAutoFit/>
              </a:bodyPr>
              <a:lstStyle/>
              <a:p>
                <a:r>
                  <a:rPr lang="en-US" sz="1067" dirty="0"/>
                  <a:t>Hop-Distance (BFS)</a:t>
                </a:r>
              </a:p>
              <a:p>
                <a:r>
                  <a:rPr lang="en-US" sz="1067" dirty="0" err="1"/>
                  <a:t>Dijkstra’s</a:t>
                </a:r>
                <a:r>
                  <a:rPr lang="en-US" sz="1067" dirty="0"/>
                  <a:t>, </a:t>
                </a:r>
              </a:p>
              <a:p>
                <a:r>
                  <a:rPr lang="en-US" sz="1067" dirty="0"/>
                  <a:t>Bi-directional </a:t>
                </a:r>
                <a:r>
                  <a:rPr lang="en-US" sz="1067" dirty="0" err="1"/>
                  <a:t>Dijkstra’s</a:t>
                </a:r>
                <a:r>
                  <a:rPr lang="en-US" sz="1067" dirty="0"/>
                  <a:t> </a:t>
                </a:r>
              </a:p>
              <a:p>
                <a:r>
                  <a:rPr lang="en-US" sz="1067" dirty="0"/>
                  <a:t>Bellman-Ford’s</a:t>
                </a:r>
              </a:p>
            </p:txBody>
          </p:sp>
        </p:grpSp>
        <p:grpSp>
          <p:nvGrpSpPr>
            <p:cNvPr id="61" name="Group 123">
              <a:extLst>
                <a:ext uri="{FF2B5EF4-FFF2-40B4-BE49-F238E27FC236}">
                  <a16:creationId xmlns:a16="http://schemas.microsoft.com/office/drawing/2014/main" id="{A792DBE8-189F-6849-A334-824536FE978E}"/>
                </a:ext>
              </a:extLst>
            </p:cNvPr>
            <p:cNvGrpSpPr>
              <a:grpSpLocks/>
            </p:cNvGrpSpPr>
            <p:nvPr/>
          </p:nvGrpSpPr>
          <p:grpSpPr bwMode="auto">
            <a:xfrm>
              <a:off x="201613" y="5545127"/>
              <a:ext cx="4274657" cy="582612"/>
              <a:chOff x="64476" y="5339863"/>
              <a:chExt cx="4275278" cy="634205"/>
            </a:xfrm>
          </p:grpSpPr>
          <p:sp>
            <p:nvSpPr>
              <p:cNvPr id="66" name="Rounded Rectangle 65">
                <a:extLst>
                  <a:ext uri="{FF2B5EF4-FFF2-40B4-BE49-F238E27FC236}">
                    <a16:creationId xmlns:a16="http://schemas.microsoft.com/office/drawing/2014/main" id="{E20A015C-774F-7D4D-9A6E-B2C5F9C92A03}"/>
                  </a:ext>
                </a:extLst>
              </p:cNvPr>
              <p:cNvSpPr/>
              <p:nvPr/>
            </p:nvSpPr>
            <p:spPr>
              <a:xfrm>
                <a:off x="64476" y="5339863"/>
                <a:ext cx="4202723" cy="634205"/>
              </a:xfrm>
              <a:prstGeom prst="roundRect">
                <a:avLst/>
              </a:prstGeom>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dirty="0"/>
              </a:p>
            </p:txBody>
          </p:sp>
          <p:sp>
            <p:nvSpPr>
              <p:cNvPr id="67" name="TextBox 125">
                <a:extLst>
                  <a:ext uri="{FF2B5EF4-FFF2-40B4-BE49-F238E27FC236}">
                    <a16:creationId xmlns:a16="http://schemas.microsoft.com/office/drawing/2014/main" id="{2FE6C2F6-5B81-0F4C-9889-56B663F1E2E5}"/>
                  </a:ext>
                </a:extLst>
              </p:cNvPr>
              <p:cNvSpPr txBox="1">
                <a:spLocks noChangeArrowheads="1"/>
              </p:cNvSpPr>
              <p:nvPr/>
            </p:nvSpPr>
            <p:spPr bwMode="auto">
              <a:xfrm>
                <a:off x="152400" y="5369114"/>
                <a:ext cx="3760326" cy="312982"/>
              </a:xfrm>
              <a:prstGeom prst="rect">
                <a:avLst/>
              </a:prstGeom>
              <a:noFill/>
              <a:ln w="9525">
                <a:noFill/>
                <a:miter lim="800000"/>
                <a:headEnd/>
                <a:tailEnd/>
              </a:ln>
            </p:spPr>
            <p:txBody>
              <a:bodyPr>
                <a:spAutoFit/>
              </a:bodyPr>
              <a:lstStyle/>
              <a:p>
                <a:r>
                  <a:rPr lang="en-US" sz="1200" b="1" dirty="0"/>
                  <a:t>Link Prediction</a:t>
                </a:r>
              </a:p>
            </p:txBody>
          </p:sp>
          <p:sp>
            <p:nvSpPr>
              <p:cNvPr id="68" name="TextBox 126">
                <a:extLst>
                  <a:ext uri="{FF2B5EF4-FFF2-40B4-BE49-F238E27FC236}">
                    <a16:creationId xmlns:a16="http://schemas.microsoft.com/office/drawing/2014/main" id="{E9D2BBED-EB2E-6B45-8C2F-21D10A2AD506}"/>
                  </a:ext>
                </a:extLst>
              </p:cNvPr>
              <p:cNvSpPr txBox="1">
                <a:spLocks noChangeArrowheads="1"/>
              </p:cNvSpPr>
              <p:nvPr/>
            </p:nvSpPr>
            <p:spPr bwMode="auto">
              <a:xfrm>
                <a:off x="1813702" y="5339863"/>
                <a:ext cx="2526052" cy="475413"/>
              </a:xfrm>
              <a:prstGeom prst="rect">
                <a:avLst/>
              </a:prstGeom>
              <a:noFill/>
              <a:ln w="9525">
                <a:noFill/>
                <a:miter lim="800000"/>
                <a:headEnd/>
                <a:tailEnd/>
              </a:ln>
            </p:spPr>
            <p:txBody>
              <a:bodyPr wrap="square">
                <a:spAutoFit/>
              </a:bodyPr>
              <a:lstStyle/>
              <a:p>
                <a:r>
                  <a:rPr lang="en-US" sz="1067" dirty="0"/>
                  <a:t>SALSA </a:t>
                </a:r>
              </a:p>
              <a:p>
                <a:r>
                  <a:rPr lang="en-US" sz="1067" dirty="0"/>
                  <a:t>(Twitter’s Who-to-follow)</a:t>
                </a:r>
              </a:p>
            </p:txBody>
          </p:sp>
        </p:grpSp>
        <p:grpSp>
          <p:nvGrpSpPr>
            <p:cNvPr id="62" name="Group 127">
              <a:extLst>
                <a:ext uri="{FF2B5EF4-FFF2-40B4-BE49-F238E27FC236}">
                  <a16:creationId xmlns:a16="http://schemas.microsoft.com/office/drawing/2014/main" id="{C44FBEA1-5C4E-2043-9A54-8EF403446B05}"/>
                </a:ext>
              </a:extLst>
            </p:cNvPr>
            <p:cNvGrpSpPr>
              <a:grpSpLocks/>
            </p:cNvGrpSpPr>
            <p:nvPr/>
          </p:nvGrpSpPr>
          <p:grpSpPr bwMode="auto">
            <a:xfrm>
              <a:off x="4513791" y="5545133"/>
              <a:ext cx="4724775" cy="607188"/>
              <a:chOff x="64476" y="5307771"/>
              <a:chExt cx="4724967" cy="660957"/>
            </a:xfrm>
          </p:grpSpPr>
          <p:sp>
            <p:nvSpPr>
              <p:cNvPr id="63" name="Rounded Rectangle 62">
                <a:extLst>
                  <a:ext uri="{FF2B5EF4-FFF2-40B4-BE49-F238E27FC236}">
                    <a16:creationId xmlns:a16="http://schemas.microsoft.com/office/drawing/2014/main" id="{4BC46FFB-CF0D-0A44-BB25-AB8B5449C24A}"/>
                  </a:ext>
                </a:extLst>
              </p:cNvPr>
              <p:cNvSpPr/>
              <p:nvPr/>
            </p:nvSpPr>
            <p:spPr>
              <a:xfrm>
                <a:off x="64476" y="5316417"/>
                <a:ext cx="4383266" cy="634205"/>
              </a:xfrm>
              <a:prstGeom prst="roundRect">
                <a:avLst/>
              </a:prstGeom>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dirty="0"/>
              </a:p>
            </p:txBody>
          </p:sp>
          <p:sp>
            <p:nvSpPr>
              <p:cNvPr id="64" name="TextBox 129">
                <a:extLst>
                  <a:ext uri="{FF2B5EF4-FFF2-40B4-BE49-F238E27FC236}">
                    <a16:creationId xmlns:a16="http://schemas.microsoft.com/office/drawing/2014/main" id="{CBBD6366-6892-9140-A733-8B5290E2D2BC}"/>
                  </a:ext>
                </a:extLst>
              </p:cNvPr>
              <p:cNvSpPr txBox="1">
                <a:spLocks noChangeArrowheads="1"/>
              </p:cNvSpPr>
              <p:nvPr/>
            </p:nvSpPr>
            <p:spPr bwMode="auto">
              <a:xfrm>
                <a:off x="117230" y="5342602"/>
                <a:ext cx="3760324" cy="312982"/>
              </a:xfrm>
              <a:prstGeom prst="rect">
                <a:avLst/>
              </a:prstGeom>
              <a:noFill/>
              <a:ln w="9525">
                <a:noFill/>
                <a:miter lim="800000"/>
                <a:headEnd/>
                <a:tailEnd/>
              </a:ln>
            </p:spPr>
            <p:txBody>
              <a:bodyPr>
                <a:spAutoFit/>
              </a:bodyPr>
              <a:lstStyle/>
              <a:p>
                <a:r>
                  <a:rPr lang="en-US" sz="1200" b="1" dirty="0"/>
                  <a:t>Other Classics</a:t>
                </a:r>
              </a:p>
            </p:txBody>
          </p:sp>
          <p:sp>
            <p:nvSpPr>
              <p:cNvPr id="65" name="TextBox 130">
                <a:extLst>
                  <a:ext uri="{FF2B5EF4-FFF2-40B4-BE49-F238E27FC236}">
                    <a16:creationId xmlns:a16="http://schemas.microsoft.com/office/drawing/2014/main" id="{9D48BE55-FF73-E749-A482-30DD95E22D19}"/>
                  </a:ext>
                </a:extLst>
              </p:cNvPr>
              <p:cNvSpPr txBox="1">
                <a:spLocks noChangeArrowheads="1"/>
              </p:cNvSpPr>
              <p:nvPr/>
            </p:nvSpPr>
            <p:spPr bwMode="auto">
              <a:xfrm>
                <a:off x="1609771" y="5307771"/>
                <a:ext cx="3179672" cy="660957"/>
              </a:xfrm>
              <a:prstGeom prst="rect">
                <a:avLst/>
              </a:prstGeom>
              <a:noFill/>
              <a:ln w="9525">
                <a:noFill/>
                <a:miter lim="800000"/>
                <a:headEnd/>
                <a:tailEnd/>
              </a:ln>
            </p:spPr>
            <p:txBody>
              <a:bodyPr wrap="square">
                <a:spAutoFit/>
              </a:bodyPr>
              <a:lstStyle/>
              <a:p>
                <a:r>
                  <a:rPr lang="en-US" sz="1067" dirty="0"/>
                  <a:t>Vertex Cover</a:t>
                </a:r>
              </a:p>
              <a:p>
                <a:r>
                  <a:rPr lang="en-US" sz="1067" dirty="0"/>
                  <a:t>Minimum Spanning-Tree</a:t>
                </a:r>
              </a:p>
              <a:p>
                <a:r>
                  <a:rPr lang="en-US" sz="1067" dirty="0"/>
                  <a:t>(Prim’s)</a:t>
                </a:r>
              </a:p>
            </p:txBody>
          </p:sp>
        </p:grpSp>
      </p:grpSp>
    </p:spTree>
    <p:extLst>
      <p:ext uri="{BB962C8B-B14F-4D97-AF65-F5344CB8AC3E}">
        <p14:creationId xmlns:p14="http://schemas.microsoft.com/office/powerpoint/2010/main" val="4216811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blinds(horizontal)">
                                      <p:cBhvr>
                                        <p:cTn id="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6969812" y="1524001"/>
            <a:ext cx="4779276" cy="4419600"/>
          </a:xfrm>
        </p:spPr>
        <p:txBody>
          <a:bodyPr/>
          <a:lstStyle/>
          <a:p>
            <a:pPr marL="342900" indent="-342900">
              <a:buFont typeface="Arial" charset="0"/>
              <a:buChar char="•"/>
            </a:pPr>
            <a:r>
              <a:rPr lang="en-US" sz="2400" dirty="0"/>
              <a:t>Integrated with various Oracle and open source data storage technologies</a:t>
            </a:r>
          </a:p>
          <a:p>
            <a:pPr marL="342900" indent="-342900">
              <a:buFont typeface="Arial" charset="0"/>
              <a:buChar char="•"/>
            </a:pPr>
            <a:r>
              <a:rPr lang="en-US" sz="2400" dirty="0"/>
              <a:t>Interoperates with open-source frameworks, e.g. Apache Spark</a:t>
            </a:r>
          </a:p>
          <a:p>
            <a:pPr marL="342900" indent="-342900">
              <a:buFont typeface="Arial" charset="0"/>
              <a:buChar char="•"/>
            </a:pPr>
            <a:r>
              <a:rPr lang="en-US" sz="2400" dirty="0"/>
              <a:t>In-memory engines for single-machine or distributed execution</a:t>
            </a:r>
          </a:p>
          <a:p>
            <a:pPr marL="342900" indent="-342900">
              <a:buFont typeface="Arial" charset="0"/>
              <a:buChar char="•"/>
            </a:pPr>
            <a:r>
              <a:rPr lang="en-US" sz="2400" dirty="0"/>
              <a:t>Multiple language bindings for remote execution via REST</a:t>
            </a:r>
          </a:p>
          <a:p>
            <a:pPr marL="342900" indent="-342900">
              <a:buFont typeface="Arial" charset="0"/>
              <a:buChar char="•"/>
            </a:pPr>
            <a:r>
              <a:rPr lang="en-US" sz="2400" dirty="0"/>
              <a:t>Notebooks and visualization</a:t>
            </a:r>
          </a:p>
        </p:txBody>
      </p:sp>
      <p:sp>
        <p:nvSpPr>
          <p:cNvPr id="4" name="Slide Number Placeholder 3"/>
          <p:cNvSpPr>
            <a:spLocks noGrp="1"/>
          </p:cNvSpPr>
          <p:nvPr>
            <p:ph type="sldNum" sz="quarter" idx="12"/>
          </p:nvPr>
        </p:nvSpPr>
        <p:spPr/>
        <p:txBody>
          <a:bodyPr/>
          <a:lstStyle/>
          <a:p>
            <a:fld id="{C51EAA63-D034-42AE-91FA-B13B9518C7BE}" type="slidenum">
              <a:rPr lang="uk-UA" smtClean="0"/>
              <a:t>15</a:t>
            </a:fld>
            <a:endParaRPr lang="uk-UA"/>
          </a:p>
        </p:txBody>
      </p:sp>
      <p:sp>
        <p:nvSpPr>
          <p:cNvPr id="5" name="Title 4"/>
          <p:cNvSpPr>
            <a:spLocks noGrp="1"/>
          </p:cNvSpPr>
          <p:nvPr>
            <p:ph type="title"/>
          </p:nvPr>
        </p:nvSpPr>
        <p:spPr/>
        <p:txBody>
          <a:bodyPr/>
          <a:lstStyle/>
          <a:p>
            <a:r>
              <a:rPr lang="en-US" dirty="0"/>
              <a:t>Architecture Overview</a:t>
            </a:r>
          </a:p>
        </p:txBody>
      </p:sp>
      <p:grpSp>
        <p:nvGrpSpPr>
          <p:cNvPr id="87" name="Group 86"/>
          <p:cNvGrpSpPr/>
          <p:nvPr/>
        </p:nvGrpSpPr>
        <p:grpSpPr>
          <a:xfrm>
            <a:off x="531812" y="1545022"/>
            <a:ext cx="5864203" cy="4398579"/>
            <a:chOff x="656859" y="1424609"/>
            <a:chExt cx="5864203" cy="4398579"/>
          </a:xfrm>
        </p:grpSpPr>
        <p:sp>
          <p:nvSpPr>
            <p:cNvPr id="61" name="Abgerundetes Rechteck 221"/>
            <p:cNvSpPr>
              <a:spLocks noChangeAspect="1"/>
            </p:cNvSpPr>
            <p:nvPr/>
          </p:nvSpPr>
          <p:spPr>
            <a:xfrm>
              <a:off x="1146505" y="2099536"/>
              <a:ext cx="1690738" cy="691608"/>
            </a:xfrm>
            <a:prstGeom prst="roundRect">
              <a:avLst/>
            </a:prstGeom>
            <a:solidFill>
              <a:schemeClr val="accent4"/>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1500" dirty="0"/>
            </a:p>
          </p:txBody>
        </p:sp>
        <p:sp>
          <p:nvSpPr>
            <p:cNvPr id="62" name="Abgerundetes Rechteck 222"/>
            <p:cNvSpPr>
              <a:spLocks noChangeAspect="1"/>
            </p:cNvSpPr>
            <p:nvPr/>
          </p:nvSpPr>
          <p:spPr>
            <a:xfrm>
              <a:off x="1366082" y="2138498"/>
              <a:ext cx="1690738" cy="691608"/>
            </a:xfrm>
            <a:prstGeom prst="roundRect">
              <a:avLst/>
            </a:prstGeom>
            <a:solidFill>
              <a:schemeClr val="accent4"/>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1500" dirty="0"/>
            </a:p>
          </p:txBody>
        </p:sp>
        <p:grpSp>
          <p:nvGrpSpPr>
            <p:cNvPr id="63" name="Gruppieren 257"/>
            <p:cNvGrpSpPr/>
            <p:nvPr/>
          </p:nvGrpSpPr>
          <p:grpSpPr>
            <a:xfrm>
              <a:off x="656859" y="5217039"/>
              <a:ext cx="5864203" cy="606149"/>
              <a:chOff x="646326" y="27264495"/>
              <a:chExt cx="13461710" cy="1344247"/>
            </a:xfrm>
          </p:grpSpPr>
          <p:pic>
            <p:nvPicPr>
              <p:cNvPr id="64" name="Picture 6" descr="C:\Users\Martin\Oracle\Presentations\OPAC 2017\material\Oracle Logos\O_Database_clr.bmp"/>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781" r="6729"/>
              <a:stretch/>
            </p:blipFill>
            <p:spPr bwMode="auto">
              <a:xfrm>
                <a:off x="777946" y="27272484"/>
                <a:ext cx="2495232" cy="1328269"/>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7" descr="C:\Users\Martin\Oracle\Presentations\OPAC 2017\material\Oracle Logos\O_NoSQLDatabase_clr.bmp"/>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34" r="8398"/>
              <a:stretch/>
            </p:blipFill>
            <p:spPr bwMode="auto">
              <a:xfrm>
                <a:off x="3536154" y="27280650"/>
                <a:ext cx="2626560" cy="1311937"/>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5" descr="C:\Users\Martin\Oracle\Presentations\OPAC 2017\material\Oracle Logos\O_BigDataAppliance_clr.bmp"/>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184" r="7176"/>
              <a:stretch/>
            </p:blipFill>
            <p:spPr bwMode="auto">
              <a:xfrm>
                <a:off x="6425735" y="27280650"/>
                <a:ext cx="3020544" cy="1311937"/>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C:\Users\Martin\Oracle\Presentations\OPAC 2017\material\hdf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570712" y="27264495"/>
                <a:ext cx="2633761" cy="1344247"/>
              </a:xfrm>
              <a:prstGeom prst="rect">
                <a:avLst/>
              </a:prstGeom>
              <a:noFill/>
              <a:extLst>
                <a:ext uri="{909E8E84-426E-40DD-AFC4-6F175D3DCCD1}">
                  <a14:hiddenFill xmlns:a14="http://schemas.microsoft.com/office/drawing/2010/main">
                    <a:solidFill>
                      <a:srgbClr val="FFFFFF"/>
                    </a:solidFill>
                  </a14:hiddenFill>
                </a:ext>
              </a:extLst>
            </p:spPr>
          </p:pic>
          <p:sp>
            <p:nvSpPr>
              <p:cNvPr id="68" name="Rectangle 15"/>
              <p:cNvSpPr/>
              <p:nvPr/>
            </p:nvSpPr>
            <p:spPr>
              <a:xfrm>
                <a:off x="646326" y="27270190"/>
                <a:ext cx="13461710" cy="1332856"/>
              </a:xfrm>
              <a:prstGeom prst="rect">
                <a:avLst/>
              </a:prstGeom>
              <a:noFill/>
              <a:ln w="635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pPr algn="ctr">
                  <a:lnSpc>
                    <a:spcPct val="90000"/>
                  </a:lnSpc>
                </a:pPr>
                <a:endParaRPr lang="en-US" sz="1400"/>
              </a:p>
            </p:txBody>
          </p:sp>
          <p:sp>
            <p:nvSpPr>
              <p:cNvPr id="69" name="TextBox 17"/>
              <p:cNvSpPr txBox="1"/>
              <p:nvPr/>
            </p:nvSpPr>
            <p:spPr>
              <a:xfrm>
                <a:off x="12313890" y="27732110"/>
                <a:ext cx="785205" cy="409017"/>
              </a:xfrm>
              <a:prstGeom prst="rect">
                <a:avLst/>
              </a:prstGeom>
              <a:noFill/>
            </p:spPr>
            <p:txBody>
              <a:bodyPr wrap="square" lIns="0" tIns="0" rIns="0" bIns="0" rtlCol="0" anchor="ctr" anchorCtr="0">
                <a:noAutofit/>
              </a:bodyPr>
              <a:lstStyle/>
              <a:p>
                <a:pPr>
                  <a:lnSpc>
                    <a:spcPct val="90000"/>
                  </a:lnSpc>
                </a:pPr>
                <a:r>
                  <a:rPr lang="en-US" sz="1400" dirty="0"/>
                  <a:t>…</a:t>
                </a:r>
              </a:p>
            </p:txBody>
          </p:sp>
          <p:grpSp>
            <p:nvGrpSpPr>
              <p:cNvPr id="70" name="Gruppieren 236"/>
              <p:cNvGrpSpPr/>
              <p:nvPr/>
            </p:nvGrpSpPr>
            <p:grpSpPr>
              <a:xfrm>
                <a:off x="12673926" y="27329721"/>
                <a:ext cx="1402744" cy="1213811"/>
                <a:chOff x="7308304" y="5661248"/>
                <a:chExt cx="769048" cy="707943"/>
              </a:xfrm>
            </p:grpSpPr>
            <p:pic>
              <p:nvPicPr>
                <p:cNvPr id="71" name="Picture 14" descr="C:\Users\Martin\Oracle\Presentations\OPAC 2017\material\file_system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14536" y="5661248"/>
                  <a:ext cx="707943" cy="707943"/>
                </a:xfrm>
                <a:prstGeom prst="rect">
                  <a:avLst/>
                </a:prstGeom>
                <a:noFill/>
                <a:extLst>
                  <a:ext uri="{909E8E84-426E-40DD-AFC4-6F175D3DCCD1}">
                    <a14:hiddenFill xmlns:a14="http://schemas.microsoft.com/office/drawing/2010/main">
                      <a:solidFill>
                        <a:srgbClr val="FFFFFF"/>
                      </a:solidFill>
                    </a14:hiddenFill>
                  </a:ext>
                </a:extLst>
              </p:spPr>
            </p:pic>
            <p:sp>
              <p:nvSpPr>
                <p:cNvPr id="72" name="Textfeld 238"/>
                <p:cNvSpPr txBox="1"/>
                <p:nvPr/>
              </p:nvSpPr>
              <p:spPr>
                <a:xfrm>
                  <a:off x="7308304" y="5707205"/>
                  <a:ext cx="769048" cy="557327"/>
                </a:xfrm>
                <a:prstGeom prst="rect">
                  <a:avLst/>
                </a:prstGeom>
                <a:noFill/>
              </p:spPr>
              <p:txBody>
                <a:bodyPr wrap="none" rtlCol="0">
                  <a:spAutoFit/>
                </a:bodyPr>
                <a:lstStyle/>
                <a:p>
                  <a:r>
                    <a:rPr lang="en-US" sz="1100" b="1" dirty="0"/>
                    <a:t>File</a:t>
                  </a:r>
                  <a:br>
                    <a:rPr lang="en-US" sz="1100" b="1" dirty="0"/>
                  </a:br>
                  <a:r>
                    <a:rPr lang="en-US" sz="1100" b="1" dirty="0"/>
                    <a:t>System</a:t>
                  </a:r>
                </a:p>
              </p:txBody>
            </p:sp>
          </p:grpSp>
        </p:grpSp>
        <p:sp>
          <p:nvSpPr>
            <p:cNvPr id="73" name="Rounded Rectangle 72"/>
            <p:cNvSpPr/>
            <p:nvPr/>
          </p:nvSpPr>
          <p:spPr>
            <a:xfrm>
              <a:off x="1116491" y="3446616"/>
              <a:ext cx="2979978" cy="172483"/>
            </a:xfrm>
            <a:prstGeom prst="roundRect">
              <a:avLst/>
            </a:prstGeom>
            <a:noFill/>
            <a:ln w="63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489" tIns="95983" rIns="162489" bIns="81244" numCol="1" spcCol="0" rtlCol="0" fromWordArt="0" anchor="ctr" anchorCtr="0" forceAA="0" compatLnSpc="1">
              <a:prstTxWarp prst="textNoShape">
                <a:avLst/>
              </a:prstTxWarp>
              <a:noAutofit/>
            </a:bodyPr>
            <a:lstStyle/>
            <a:p>
              <a:pPr algn="ctr">
                <a:lnSpc>
                  <a:spcPct val="90000"/>
                </a:lnSpc>
              </a:pPr>
              <a:r>
                <a:rPr lang="en-US" sz="1500" b="1" dirty="0">
                  <a:solidFill>
                    <a:schemeClr val="tx1"/>
                  </a:solidFill>
                </a:rPr>
                <a:t>Rest API</a:t>
              </a:r>
            </a:p>
          </p:txBody>
        </p:sp>
        <p:sp>
          <p:nvSpPr>
            <p:cNvPr id="74" name="Pfeil nach oben und unten 244"/>
            <p:cNvSpPr/>
            <p:nvPr/>
          </p:nvSpPr>
          <p:spPr>
            <a:xfrm>
              <a:off x="2418776" y="4744459"/>
              <a:ext cx="371767" cy="460297"/>
            </a:xfrm>
            <a:prstGeom prst="upDownArrow">
              <a:avLst>
                <a:gd name="adj1" fmla="val 39590"/>
                <a:gd name="adj2" fmla="val 3514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1200"/>
            </a:p>
          </p:txBody>
        </p:sp>
        <p:pic>
          <p:nvPicPr>
            <p:cNvPr id="75" name="Picture 15" descr="C:\Users\Martin\Oracle\Presentations\OPAC 2017\material\spark_cropped.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84165" y="3768030"/>
              <a:ext cx="1266354" cy="682265"/>
            </a:xfrm>
            <a:prstGeom prst="rect">
              <a:avLst/>
            </a:prstGeom>
            <a:noFill/>
            <a:ln w="6350">
              <a:solidFill>
                <a:srgbClr val="F29111"/>
              </a:solidFill>
            </a:ln>
            <a:extLst>
              <a:ext uri="{909E8E84-426E-40DD-AFC4-6F175D3DCCD1}">
                <a14:hiddenFill xmlns:a14="http://schemas.microsoft.com/office/drawing/2010/main">
                  <a:solidFill>
                    <a:srgbClr val="FFFFFF"/>
                  </a:solidFill>
                </a14:hiddenFill>
              </a:ext>
            </a:extLst>
          </p:spPr>
        </p:pic>
        <p:sp>
          <p:nvSpPr>
            <p:cNvPr id="76" name="Pfeil nach oben und unten 246"/>
            <p:cNvSpPr/>
            <p:nvPr/>
          </p:nvSpPr>
          <p:spPr>
            <a:xfrm rot="16200000">
              <a:off x="4421323" y="3650751"/>
              <a:ext cx="327948" cy="806561"/>
            </a:xfrm>
            <a:prstGeom prst="upDownArrow">
              <a:avLst>
                <a:gd name="adj1" fmla="val 39590"/>
                <a:gd name="adj2" fmla="val 3514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1200"/>
            </a:p>
          </p:txBody>
        </p:sp>
        <p:sp>
          <p:nvSpPr>
            <p:cNvPr id="77" name="Abgerundetes Rechteck 247"/>
            <p:cNvSpPr>
              <a:spLocks noChangeAspect="1"/>
            </p:cNvSpPr>
            <p:nvPr/>
          </p:nvSpPr>
          <p:spPr>
            <a:xfrm>
              <a:off x="3832799" y="2398646"/>
              <a:ext cx="1652418" cy="46393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1500" b="1" dirty="0"/>
                <a:t>Visualization</a:t>
              </a:r>
              <a:endParaRPr lang="en-US" sz="1500" dirty="0"/>
            </a:p>
          </p:txBody>
        </p:sp>
        <p:cxnSp>
          <p:nvCxnSpPr>
            <p:cNvPr id="78" name="Elbow Connector 1024"/>
            <p:cNvCxnSpPr>
              <a:cxnSpLocks/>
            </p:cNvCxnSpPr>
            <p:nvPr/>
          </p:nvCxnSpPr>
          <p:spPr>
            <a:xfrm rot="16200000" flipH="1">
              <a:off x="2176870" y="3126194"/>
              <a:ext cx="530716" cy="515"/>
            </a:xfrm>
            <a:prstGeom prst="bentConnector3">
              <a:avLst>
                <a:gd name="adj1" fmla="val 50000"/>
              </a:avLst>
            </a:prstGeom>
            <a:solidFill>
              <a:schemeClr val="accent4"/>
            </a:solidFill>
            <a:ln w="44450">
              <a:solidFill>
                <a:schemeClr val="accent4"/>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1024"/>
            <p:cNvCxnSpPr>
              <a:cxnSpLocks/>
            </p:cNvCxnSpPr>
            <p:nvPr/>
          </p:nvCxnSpPr>
          <p:spPr>
            <a:xfrm rot="5400000">
              <a:off x="3633963" y="2357841"/>
              <a:ext cx="633093" cy="1458459"/>
            </a:xfrm>
            <a:prstGeom prst="bentConnector3">
              <a:avLst>
                <a:gd name="adj1" fmla="val 50000"/>
              </a:avLst>
            </a:prstGeom>
            <a:solidFill>
              <a:schemeClr val="accent5"/>
            </a:solidFill>
            <a:ln w="44450">
              <a:solidFill>
                <a:schemeClr val="accent5"/>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Abgerundetes Rechteck 250"/>
            <p:cNvSpPr>
              <a:spLocks noChangeAspect="1"/>
            </p:cNvSpPr>
            <p:nvPr/>
          </p:nvSpPr>
          <p:spPr>
            <a:xfrm>
              <a:off x="1615753" y="2170969"/>
              <a:ext cx="1690738" cy="691608"/>
            </a:xfrm>
            <a:prstGeom prst="roundRect">
              <a:avLst/>
            </a:prstGeom>
            <a:solidFill>
              <a:schemeClr val="accent4"/>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1500" b="1" dirty="0"/>
                <a:t>(Remote) Clients</a:t>
              </a:r>
              <a:br>
                <a:rPr lang="en-US" sz="1500" dirty="0"/>
              </a:br>
              <a:r>
                <a:rPr lang="en-US" sz="1500" dirty="0"/>
                <a:t>(Java, Groovy, </a:t>
              </a:r>
            </a:p>
            <a:p>
              <a:pPr algn="ctr"/>
              <a:r>
                <a:rPr lang="en-US" sz="1500" dirty="0"/>
                <a:t>R, JS, …)</a:t>
              </a:r>
            </a:p>
          </p:txBody>
        </p:sp>
        <p:cxnSp>
          <p:nvCxnSpPr>
            <p:cNvPr id="81" name="Elbow Connector 1024"/>
            <p:cNvCxnSpPr>
              <a:cxnSpLocks/>
            </p:cNvCxnSpPr>
            <p:nvPr/>
          </p:nvCxnSpPr>
          <p:spPr>
            <a:xfrm rot="16200000" flipH="1">
              <a:off x="1873303" y="3126194"/>
              <a:ext cx="530716" cy="515"/>
            </a:xfrm>
            <a:prstGeom prst="bentConnector3">
              <a:avLst>
                <a:gd name="adj1" fmla="val 50000"/>
              </a:avLst>
            </a:prstGeom>
            <a:solidFill>
              <a:schemeClr val="accent4"/>
            </a:solidFill>
            <a:ln w="44450">
              <a:solidFill>
                <a:schemeClr val="accent4"/>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Elbow Connector 1024"/>
            <p:cNvCxnSpPr>
              <a:cxnSpLocks/>
            </p:cNvCxnSpPr>
            <p:nvPr/>
          </p:nvCxnSpPr>
          <p:spPr>
            <a:xfrm rot="16200000" flipH="1">
              <a:off x="1559620" y="3126194"/>
              <a:ext cx="530716" cy="515"/>
            </a:xfrm>
            <a:prstGeom prst="bentConnector3">
              <a:avLst>
                <a:gd name="adj1" fmla="val 50000"/>
              </a:avLst>
            </a:prstGeom>
            <a:solidFill>
              <a:schemeClr val="accent4"/>
            </a:solidFill>
            <a:ln w="44450">
              <a:solidFill>
                <a:schemeClr val="accent4"/>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3" name="Picture 82"/>
            <p:cNvPicPr>
              <a:picLocks noChangeAspect="1"/>
            </p:cNvPicPr>
            <p:nvPr/>
          </p:nvPicPr>
          <p:blipFill>
            <a:blip r:embed="rId9"/>
            <a:stretch>
              <a:fillRect/>
            </a:stretch>
          </p:blipFill>
          <p:spPr>
            <a:xfrm>
              <a:off x="5250134" y="1424609"/>
              <a:ext cx="1257265" cy="1120208"/>
            </a:xfrm>
            <a:prstGeom prst="rect">
              <a:avLst/>
            </a:prstGeom>
            <a:ln w="3175">
              <a:solidFill>
                <a:schemeClr val="tx1"/>
              </a:solidFill>
            </a:ln>
          </p:spPr>
        </p:pic>
        <p:sp>
          <p:nvSpPr>
            <p:cNvPr id="84" name="Rectangle 40"/>
            <p:cNvSpPr/>
            <p:nvPr/>
          </p:nvSpPr>
          <p:spPr>
            <a:xfrm>
              <a:off x="1116491" y="4101514"/>
              <a:ext cx="1463363" cy="561427"/>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489" tIns="81244" rIns="162489" bIns="81244" numCol="1" spcCol="0" rtlCol="0" fromWordArt="0" anchor="ctr" anchorCtr="0" forceAA="0" compatLnSpc="1">
              <a:prstTxWarp prst="textNoShape">
                <a:avLst/>
              </a:prstTxWarp>
              <a:noAutofit/>
            </a:bodyPr>
            <a:lstStyle/>
            <a:p>
              <a:pPr algn="ctr">
                <a:lnSpc>
                  <a:spcPct val="90000"/>
                </a:lnSpc>
              </a:pPr>
              <a:r>
                <a:rPr lang="en-US" sz="1500" b="1" dirty="0"/>
                <a:t>Shared</a:t>
              </a:r>
              <a:br>
                <a:rPr lang="en-US" sz="1500" b="1" dirty="0"/>
              </a:br>
              <a:r>
                <a:rPr lang="en-US" sz="1500" b="1" dirty="0"/>
                <a:t>Memory</a:t>
              </a:r>
            </a:p>
          </p:txBody>
        </p:sp>
        <p:sp>
          <p:nvSpPr>
            <p:cNvPr id="85" name="Rectangle 40"/>
            <p:cNvSpPr/>
            <p:nvPr/>
          </p:nvSpPr>
          <p:spPr>
            <a:xfrm>
              <a:off x="2633106" y="4101514"/>
              <a:ext cx="1463363" cy="561427"/>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489" tIns="81244" rIns="162489" bIns="81244" numCol="1" spcCol="0" rtlCol="0" fromWordArt="0" anchor="ctr" anchorCtr="0" forceAA="0" compatLnSpc="1">
              <a:prstTxWarp prst="textNoShape">
                <a:avLst/>
              </a:prstTxWarp>
              <a:noAutofit/>
            </a:bodyPr>
            <a:lstStyle/>
            <a:p>
              <a:pPr algn="ctr">
                <a:lnSpc>
                  <a:spcPct val="90000"/>
                </a:lnSpc>
              </a:pPr>
              <a:r>
                <a:rPr lang="en-US" sz="1500" b="1" dirty="0"/>
                <a:t>Distributed</a:t>
              </a:r>
            </a:p>
          </p:txBody>
        </p:sp>
        <p:sp>
          <p:nvSpPr>
            <p:cNvPr id="86" name="Rechteck 241"/>
            <p:cNvSpPr/>
            <p:nvPr/>
          </p:nvSpPr>
          <p:spPr>
            <a:xfrm>
              <a:off x="1057024" y="3347264"/>
              <a:ext cx="3095271" cy="1333800"/>
            </a:xfrm>
            <a:prstGeom prst="rect">
              <a:avLst/>
            </a:prstGeom>
            <a:no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21899" tIns="0" rIns="121899" bIns="1151798" rtlCol="0" anchor="ctr"/>
            <a:lstStyle/>
            <a:p>
              <a:pPr algn="ctr"/>
              <a:endParaRPr lang="en-US" sz="1600" b="1" dirty="0">
                <a:solidFill>
                  <a:schemeClr val="tx1"/>
                </a:solidFill>
              </a:endParaRPr>
            </a:p>
            <a:p>
              <a:pPr algn="ctr"/>
              <a:endParaRPr lang="en-US" sz="1600" b="1" dirty="0">
                <a:solidFill>
                  <a:schemeClr val="tx1"/>
                </a:solidFill>
              </a:endParaRPr>
            </a:p>
            <a:p>
              <a:pPr algn="ctr"/>
              <a:endParaRPr lang="en-US" sz="1600" b="1" dirty="0">
                <a:solidFill>
                  <a:schemeClr val="tx1"/>
                </a:solidFill>
              </a:endParaRPr>
            </a:p>
            <a:p>
              <a:pPr algn="ctr"/>
              <a:endParaRPr lang="en-US" sz="1600" b="1" dirty="0">
                <a:solidFill>
                  <a:schemeClr val="tx1"/>
                </a:solidFill>
              </a:endParaRPr>
            </a:p>
            <a:p>
              <a:pPr algn="ctr"/>
              <a:endParaRPr lang="en-US" sz="1600" b="1" dirty="0">
                <a:solidFill>
                  <a:schemeClr val="tx1"/>
                </a:solidFill>
              </a:endParaRPr>
            </a:p>
            <a:p>
              <a:pPr algn="ctr"/>
              <a:endParaRPr lang="en-US" sz="1600" b="1" dirty="0">
                <a:solidFill>
                  <a:schemeClr val="tx1"/>
                </a:solidFill>
              </a:endParaRPr>
            </a:p>
            <a:p>
              <a:pPr algn="ctr"/>
              <a:endParaRPr lang="en-US" sz="1600" b="1" dirty="0">
                <a:solidFill>
                  <a:schemeClr val="tx1"/>
                </a:solidFill>
              </a:endParaRPr>
            </a:p>
            <a:p>
              <a:pPr algn="ctr"/>
              <a:r>
                <a:rPr lang="en-US" b="1" dirty="0">
                  <a:solidFill>
                    <a:schemeClr val="tx1"/>
                  </a:solidFill>
                </a:rPr>
                <a:t>PGX</a:t>
              </a:r>
            </a:p>
            <a:p>
              <a:pPr algn="ctr"/>
              <a:endParaRPr lang="en-US" sz="1600" b="1" dirty="0">
                <a:solidFill>
                  <a:schemeClr val="tx1"/>
                </a:solidFill>
              </a:endParaRPr>
            </a:p>
            <a:p>
              <a:pPr algn="ctr"/>
              <a:endParaRPr lang="en-US" sz="1600" b="1" dirty="0">
                <a:solidFill>
                  <a:schemeClr val="tx1"/>
                </a:solidFill>
              </a:endParaRPr>
            </a:p>
            <a:p>
              <a:pPr algn="ctr"/>
              <a:endParaRPr lang="en-US" sz="1600" b="1" dirty="0">
                <a:solidFill>
                  <a:schemeClr val="tx1"/>
                </a:solidFill>
              </a:endParaRPr>
            </a:p>
            <a:p>
              <a:pPr algn="ctr"/>
              <a:endParaRPr lang="en-US" sz="1600" b="1" dirty="0">
                <a:solidFill>
                  <a:schemeClr val="tx1"/>
                </a:solidFill>
              </a:endParaRPr>
            </a:p>
          </p:txBody>
        </p:sp>
      </p:grpSp>
    </p:spTree>
    <p:extLst>
      <p:ext uri="{BB962C8B-B14F-4D97-AF65-F5344CB8AC3E}">
        <p14:creationId xmlns:p14="http://schemas.microsoft.com/office/powerpoint/2010/main" val="1950884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1"/>
          <p:cNvSpPr>
            <a:spLocks noGrp="1"/>
          </p:cNvSpPr>
          <p:nvPr>
            <p:ph type="body" idx="1"/>
          </p:nvPr>
        </p:nvSpPr>
        <p:spPr>
          <a:solidFill>
            <a:schemeClr val="accent2"/>
          </a:solidFill>
        </p:spPr>
        <p:txBody>
          <a:bodyPr/>
          <a:lstStyle/>
          <a:p>
            <a:pPr algn="ctr"/>
            <a:r>
              <a:rPr lang="en-US" dirty="0">
                <a:solidFill>
                  <a:schemeClr val="bg1"/>
                </a:solidFill>
              </a:rPr>
              <a:t>Computational graph analytics</a:t>
            </a:r>
          </a:p>
        </p:txBody>
      </p:sp>
      <p:sp>
        <p:nvSpPr>
          <p:cNvPr id="26" name="Content Placeholder 25"/>
          <p:cNvSpPr>
            <a:spLocks noGrp="1"/>
          </p:cNvSpPr>
          <p:nvPr>
            <p:ph sz="half" idx="2"/>
          </p:nvPr>
        </p:nvSpPr>
        <p:spPr>
          <a:xfrm>
            <a:off x="531812" y="2362200"/>
            <a:ext cx="5413248" cy="2819400"/>
          </a:xfrm>
        </p:spPr>
        <p:txBody>
          <a:bodyPr/>
          <a:lstStyle/>
          <a:p>
            <a:r>
              <a:rPr lang="en-US" sz="2400" b="1" dirty="0"/>
              <a:t>Compute</a:t>
            </a:r>
            <a:r>
              <a:rPr lang="en-US" sz="2400" dirty="0"/>
              <a:t> values on vertices and edges</a:t>
            </a:r>
          </a:p>
          <a:p>
            <a:r>
              <a:rPr lang="en-US" sz="2400" dirty="0"/>
              <a:t>While </a:t>
            </a:r>
            <a:r>
              <a:rPr lang="en-US" sz="2400" b="1" dirty="0"/>
              <a:t>traversing</a:t>
            </a:r>
            <a:r>
              <a:rPr lang="en-US" sz="2400" dirty="0"/>
              <a:t> or </a:t>
            </a:r>
            <a:r>
              <a:rPr lang="en-US" sz="2400" b="1" dirty="0"/>
              <a:t>iterating</a:t>
            </a:r>
            <a:r>
              <a:rPr lang="en-US" sz="2400" dirty="0"/>
              <a:t> on the graph</a:t>
            </a:r>
          </a:p>
          <a:p>
            <a:r>
              <a:rPr lang="en-US" sz="2400" dirty="0"/>
              <a:t>In </a:t>
            </a:r>
            <a:r>
              <a:rPr lang="en-US" sz="2400" b="1" dirty="0"/>
              <a:t>procedural</a:t>
            </a:r>
            <a:r>
              <a:rPr lang="en-US" sz="2400" dirty="0"/>
              <a:t> ways</a:t>
            </a:r>
          </a:p>
          <a:p>
            <a:pPr marL="0" indent="0">
              <a:buNone/>
            </a:pPr>
            <a:endParaRPr lang="en-US" sz="2400" dirty="0"/>
          </a:p>
          <a:p>
            <a:r>
              <a:rPr lang="en-US" sz="2400" dirty="0"/>
              <a:t>Connected Components, Shortest Path, Spanning Tree, </a:t>
            </a:r>
            <a:r>
              <a:rPr lang="en-US" sz="2400" dirty="0" err="1"/>
              <a:t>Pagerank</a:t>
            </a:r>
            <a:r>
              <a:rPr lang="en-US" sz="2400" dirty="0"/>
              <a:t>, Centrality</a:t>
            </a:r>
          </a:p>
        </p:txBody>
      </p:sp>
      <p:sp>
        <p:nvSpPr>
          <p:cNvPr id="21" name="Text Placeholder 1"/>
          <p:cNvSpPr>
            <a:spLocks noGrp="1"/>
          </p:cNvSpPr>
          <p:nvPr>
            <p:ph type="body" sz="quarter" idx="3"/>
          </p:nvPr>
        </p:nvSpPr>
        <p:spPr>
          <a:solidFill>
            <a:schemeClr val="accent2"/>
          </a:solidFill>
        </p:spPr>
        <p:txBody>
          <a:bodyPr/>
          <a:lstStyle/>
          <a:p>
            <a:pPr algn="ctr"/>
            <a:r>
              <a:rPr lang="en-US" dirty="0">
                <a:solidFill>
                  <a:schemeClr val="bg1"/>
                </a:solidFill>
              </a:rPr>
              <a:t>Graph pattern matching</a:t>
            </a:r>
          </a:p>
        </p:txBody>
      </p:sp>
      <p:sp>
        <p:nvSpPr>
          <p:cNvPr id="27" name="Content Placeholder 26"/>
          <p:cNvSpPr>
            <a:spLocks noGrp="1"/>
          </p:cNvSpPr>
          <p:nvPr>
            <p:ph sz="quarter" idx="4"/>
          </p:nvPr>
        </p:nvSpPr>
        <p:spPr>
          <a:xfrm>
            <a:off x="6243764" y="2362200"/>
            <a:ext cx="5413248" cy="2819400"/>
          </a:xfrm>
        </p:spPr>
        <p:txBody>
          <a:bodyPr/>
          <a:lstStyle/>
          <a:p>
            <a:r>
              <a:rPr lang="en-US" sz="2400" dirty="0"/>
              <a:t>Given a </a:t>
            </a:r>
            <a:r>
              <a:rPr lang="en-US" sz="2400" b="1" dirty="0"/>
              <a:t>description</a:t>
            </a:r>
            <a:r>
              <a:rPr lang="en-US" sz="2400" dirty="0"/>
              <a:t> of a pattern</a:t>
            </a:r>
          </a:p>
          <a:p>
            <a:r>
              <a:rPr lang="en-US" sz="2400" dirty="0"/>
              <a:t>Find every subgraph which </a:t>
            </a:r>
            <a:r>
              <a:rPr lang="en-US" sz="2400" b="1" dirty="0"/>
              <a:t>matches</a:t>
            </a:r>
            <a:r>
              <a:rPr lang="en-US" sz="2400" dirty="0"/>
              <a:t> the pattern</a:t>
            </a:r>
          </a:p>
        </p:txBody>
      </p:sp>
      <p:sp>
        <p:nvSpPr>
          <p:cNvPr id="6" name="Slide Number Placeholder 5"/>
          <p:cNvSpPr>
            <a:spLocks noGrp="1"/>
          </p:cNvSpPr>
          <p:nvPr>
            <p:ph type="sldNum" sz="quarter" idx="12"/>
          </p:nvPr>
        </p:nvSpPr>
        <p:spPr/>
        <p:txBody>
          <a:bodyPr/>
          <a:lstStyle/>
          <a:p>
            <a:fld id="{C51EAA63-D034-42AE-91FA-B13B9518C7BE}" type="slidenum">
              <a:rPr lang="uk-UA" smtClean="0"/>
              <a:pPr/>
              <a:t>16</a:t>
            </a:fld>
            <a:endParaRPr lang="uk-UA"/>
          </a:p>
        </p:txBody>
      </p:sp>
      <p:sp>
        <p:nvSpPr>
          <p:cNvPr id="7" name="Title 6"/>
          <p:cNvSpPr>
            <a:spLocks noGrp="1"/>
          </p:cNvSpPr>
          <p:nvPr>
            <p:ph type="title"/>
          </p:nvPr>
        </p:nvSpPr>
        <p:spPr/>
        <p:txBody>
          <a:bodyPr/>
          <a:lstStyle/>
          <a:p>
            <a:r>
              <a:rPr lang="en-US" dirty="0"/>
              <a:t>Graph Workloads</a:t>
            </a:r>
          </a:p>
        </p:txBody>
      </p:sp>
      <p:sp>
        <p:nvSpPr>
          <p:cNvPr id="30" name="Text Placeholder 1"/>
          <p:cNvSpPr txBox="1">
            <a:spLocks/>
          </p:cNvSpPr>
          <p:nvPr/>
        </p:nvSpPr>
        <p:spPr>
          <a:xfrm>
            <a:off x="531812" y="5181600"/>
            <a:ext cx="5413248" cy="762000"/>
          </a:xfrm>
          <a:prstGeom prst="rect">
            <a:avLst/>
          </a:prstGeom>
          <a:solidFill>
            <a:schemeClr val="accent1"/>
          </a:solidFill>
        </p:spPr>
        <p:txBody>
          <a:bodyPr vert="horz" lIns="0" tIns="0" rIns="0" bIns="0" rtlCol="0" anchor="ctr">
            <a:noAutofit/>
          </a:bodyPr>
          <a:lstStyle>
            <a:lvl1pPr marL="0" indent="0" algn="l" defTabSz="914400" rtl="0" eaLnBrk="1" latinLnBrk="0" hangingPunct="1">
              <a:lnSpc>
                <a:spcPct val="90000"/>
              </a:lnSpc>
              <a:spcBef>
                <a:spcPts val="0"/>
              </a:spcBef>
              <a:buClr>
                <a:schemeClr val="tx1">
                  <a:lumMod val="60000"/>
                  <a:lumOff val="40000"/>
                </a:schemeClr>
              </a:buClr>
              <a:buFont typeface="Arial" panose="020B0604020202020204" pitchFamily="34" charset="0"/>
              <a:buNone/>
              <a:defRPr sz="2800" b="1" kern="1200">
                <a:solidFill>
                  <a:schemeClr val="tx1"/>
                </a:solidFill>
                <a:latin typeface="+mn-lt"/>
                <a:ea typeface="+mn-ea"/>
                <a:cs typeface="+mn-cs"/>
              </a:defRPr>
            </a:lvl1pPr>
            <a:lvl2pPr marL="457200" indent="0" algn="l" defTabSz="914400" rtl="0" eaLnBrk="1" latinLnBrk="0" hangingPunct="1">
              <a:lnSpc>
                <a:spcPct val="90000"/>
              </a:lnSpc>
              <a:spcBef>
                <a:spcPts val="800"/>
              </a:spcBef>
              <a:buClr>
                <a:schemeClr val="tx1">
                  <a:lumMod val="60000"/>
                  <a:lumOff val="40000"/>
                </a:schemeClr>
              </a:buClr>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lumMod val="60000"/>
                  <a:lumOff val="40000"/>
                </a:schemeClr>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lumMod val="60000"/>
                  <a:lumOff val="40000"/>
                </a:schemeClr>
              </a:buClr>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lumMod val="60000"/>
                  <a:lumOff val="40000"/>
                </a:schemeClr>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Clr>
                <a:schemeClr val="tx1">
                  <a:lumMod val="60000"/>
                  <a:lumOff val="40000"/>
                </a:schemeClr>
              </a:buClr>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Clr>
                <a:schemeClr val="tx1">
                  <a:lumMod val="60000"/>
                  <a:lumOff val="40000"/>
                </a:schemeClr>
              </a:buClr>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Clr>
                <a:schemeClr val="tx1">
                  <a:lumMod val="60000"/>
                  <a:lumOff val="40000"/>
                </a:schemeClr>
              </a:buClr>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600"/>
              </a:spcBef>
              <a:buClr>
                <a:schemeClr val="tx1">
                  <a:lumMod val="60000"/>
                  <a:lumOff val="40000"/>
                </a:schemeClr>
              </a:buClr>
              <a:buFont typeface="Arial" panose="020B0604020202020204" pitchFamily="34" charset="0"/>
              <a:buNone/>
              <a:defRPr sz="1600" b="1" kern="1200">
                <a:solidFill>
                  <a:schemeClr val="tx1"/>
                </a:solidFill>
                <a:latin typeface="+mn-lt"/>
                <a:ea typeface="+mn-ea"/>
                <a:cs typeface="+mn-cs"/>
              </a:defRPr>
            </a:lvl9pPr>
          </a:lstStyle>
          <a:p>
            <a:pPr algn="ctr"/>
            <a:r>
              <a:rPr lang="en-US" sz="2400" dirty="0">
                <a:solidFill>
                  <a:schemeClr val="bg1"/>
                </a:solidFill>
              </a:rPr>
              <a:t>Domain-specific language: Green-Marl</a:t>
            </a:r>
          </a:p>
        </p:txBody>
      </p:sp>
      <p:sp>
        <p:nvSpPr>
          <p:cNvPr id="32" name="Text Placeholder 1"/>
          <p:cNvSpPr txBox="1">
            <a:spLocks/>
          </p:cNvSpPr>
          <p:nvPr/>
        </p:nvSpPr>
        <p:spPr>
          <a:xfrm>
            <a:off x="6243764" y="5181600"/>
            <a:ext cx="5413248" cy="762000"/>
          </a:xfrm>
          <a:prstGeom prst="rect">
            <a:avLst/>
          </a:prstGeom>
          <a:solidFill>
            <a:schemeClr val="accent1"/>
          </a:solidFill>
        </p:spPr>
        <p:txBody>
          <a:bodyPr vert="horz" lIns="0" tIns="0" rIns="0" bIns="0" rtlCol="0" anchor="ctr">
            <a:noAutofit/>
          </a:bodyPr>
          <a:lstStyle>
            <a:lvl1pPr marL="0" indent="0" algn="l" defTabSz="914400" rtl="0" eaLnBrk="1" latinLnBrk="0" hangingPunct="1">
              <a:lnSpc>
                <a:spcPct val="90000"/>
              </a:lnSpc>
              <a:spcBef>
                <a:spcPts val="0"/>
              </a:spcBef>
              <a:buClr>
                <a:schemeClr val="tx1">
                  <a:lumMod val="60000"/>
                  <a:lumOff val="40000"/>
                </a:schemeClr>
              </a:buClr>
              <a:buFont typeface="Arial" panose="020B0604020202020204" pitchFamily="34" charset="0"/>
              <a:buNone/>
              <a:defRPr sz="2800" b="1" kern="1200">
                <a:solidFill>
                  <a:schemeClr val="tx1"/>
                </a:solidFill>
                <a:latin typeface="+mn-lt"/>
                <a:ea typeface="+mn-ea"/>
                <a:cs typeface="+mn-cs"/>
              </a:defRPr>
            </a:lvl1pPr>
            <a:lvl2pPr marL="457200" indent="0" algn="l" defTabSz="914400" rtl="0" eaLnBrk="1" latinLnBrk="0" hangingPunct="1">
              <a:lnSpc>
                <a:spcPct val="90000"/>
              </a:lnSpc>
              <a:spcBef>
                <a:spcPts val="800"/>
              </a:spcBef>
              <a:buClr>
                <a:schemeClr val="tx1">
                  <a:lumMod val="60000"/>
                  <a:lumOff val="40000"/>
                </a:schemeClr>
              </a:buClr>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lumMod val="60000"/>
                  <a:lumOff val="40000"/>
                </a:schemeClr>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lumMod val="60000"/>
                  <a:lumOff val="40000"/>
                </a:schemeClr>
              </a:buClr>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lumMod val="60000"/>
                  <a:lumOff val="40000"/>
                </a:schemeClr>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Clr>
                <a:schemeClr val="tx1">
                  <a:lumMod val="60000"/>
                  <a:lumOff val="40000"/>
                </a:schemeClr>
              </a:buClr>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Clr>
                <a:schemeClr val="tx1">
                  <a:lumMod val="60000"/>
                  <a:lumOff val="40000"/>
                </a:schemeClr>
              </a:buClr>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Clr>
                <a:schemeClr val="tx1">
                  <a:lumMod val="60000"/>
                  <a:lumOff val="40000"/>
                </a:schemeClr>
              </a:buClr>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600"/>
              </a:spcBef>
              <a:buClr>
                <a:schemeClr val="tx1">
                  <a:lumMod val="60000"/>
                  <a:lumOff val="40000"/>
                </a:schemeClr>
              </a:buClr>
              <a:buFont typeface="Arial" panose="020B0604020202020204" pitchFamily="34" charset="0"/>
              <a:buNone/>
              <a:defRPr sz="1600" b="1" kern="1200">
                <a:solidFill>
                  <a:schemeClr val="tx1"/>
                </a:solidFill>
                <a:latin typeface="+mn-lt"/>
                <a:ea typeface="+mn-ea"/>
                <a:cs typeface="+mn-cs"/>
              </a:defRPr>
            </a:lvl9pPr>
          </a:lstStyle>
          <a:p>
            <a:pPr algn="ctr"/>
            <a:r>
              <a:rPr lang="en-US" sz="2400" dirty="0">
                <a:solidFill>
                  <a:schemeClr val="bg1"/>
                </a:solidFill>
              </a:rPr>
              <a:t>Domain-specific language: PGQL</a:t>
            </a:r>
          </a:p>
        </p:txBody>
      </p:sp>
      <p:grpSp>
        <p:nvGrpSpPr>
          <p:cNvPr id="33" name="Group 32"/>
          <p:cNvGrpSpPr/>
          <p:nvPr/>
        </p:nvGrpSpPr>
        <p:grpSpPr>
          <a:xfrm>
            <a:off x="9370172" y="3338967"/>
            <a:ext cx="2286840" cy="1551665"/>
            <a:chOff x="9358560" y="3801240"/>
            <a:chExt cx="2450160" cy="1662480"/>
          </a:xfrm>
        </p:grpSpPr>
        <p:pic>
          <p:nvPicPr>
            <p:cNvPr id="34" name="Picture 33"/>
            <p:cNvPicPr/>
            <p:nvPr/>
          </p:nvPicPr>
          <p:blipFill>
            <a:blip r:embed="rId3"/>
            <a:stretch/>
          </p:blipFill>
          <p:spPr>
            <a:xfrm>
              <a:off x="9358560" y="3801240"/>
              <a:ext cx="2450160" cy="1662480"/>
            </a:xfrm>
            <a:prstGeom prst="rect">
              <a:avLst/>
            </a:prstGeom>
            <a:ln>
              <a:noFill/>
            </a:ln>
          </p:spPr>
        </p:pic>
        <p:sp>
          <p:nvSpPr>
            <p:cNvPr id="35" name="CustomShape 123"/>
            <p:cNvSpPr/>
            <p:nvPr/>
          </p:nvSpPr>
          <p:spPr>
            <a:xfrm>
              <a:off x="9491400" y="3949920"/>
              <a:ext cx="860760" cy="734760"/>
            </a:xfrm>
            <a:custGeom>
              <a:avLst/>
              <a:gdLst/>
              <a:ahLst/>
              <a:cxnLst/>
              <a:rect l="l" t="t" r="r" b="b"/>
              <a:pathLst>
                <a:path w="2035628" h="1545771">
                  <a:moveTo>
                    <a:pt x="21771" y="272143"/>
                  </a:moveTo>
                  <a:lnTo>
                    <a:pt x="21771" y="272143"/>
                  </a:lnTo>
                  <a:cubicBezTo>
                    <a:pt x="47171" y="250372"/>
                    <a:pt x="68453" y="222572"/>
                    <a:pt x="97971" y="206829"/>
                  </a:cubicBezTo>
                  <a:cubicBezTo>
                    <a:pt x="124373" y="192748"/>
                    <a:pt x="185057" y="185057"/>
                    <a:pt x="185057" y="185057"/>
                  </a:cubicBezTo>
                  <a:cubicBezTo>
                    <a:pt x="304800" y="188686"/>
                    <a:pt x="424645" y="189807"/>
                    <a:pt x="544285" y="195943"/>
                  </a:cubicBezTo>
                  <a:cubicBezTo>
                    <a:pt x="615955" y="199618"/>
                    <a:pt x="605589" y="211269"/>
                    <a:pt x="674914" y="228600"/>
                  </a:cubicBezTo>
                  <a:cubicBezTo>
                    <a:pt x="710813" y="237575"/>
                    <a:pt x="747485" y="243114"/>
                    <a:pt x="783771" y="250371"/>
                  </a:cubicBezTo>
                  <a:cubicBezTo>
                    <a:pt x="809171" y="261257"/>
                    <a:pt x="835254" y="270670"/>
                    <a:pt x="859971" y="283029"/>
                  </a:cubicBezTo>
                  <a:cubicBezTo>
                    <a:pt x="922399" y="314243"/>
                    <a:pt x="979675" y="356493"/>
                    <a:pt x="1045028" y="381000"/>
                  </a:cubicBezTo>
                  <a:cubicBezTo>
                    <a:pt x="1104292" y="403224"/>
                    <a:pt x="1151481" y="419393"/>
                    <a:pt x="1208314" y="446314"/>
                  </a:cubicBezTo>
                  <a:cubicBezTo>
                    <a:pt x="1252310" y="467154"/>
                    <a:pt x="1297871" y="485492"/>
                    <a:pt x="1338943" y="511629"/>
                  </a:cubicBezTo>
                  <a:lnTo>
                    <a:pt x="1458685" y="587829"/>
                  </a:lnTo>
                  <a:cubicBezTo>
                    <a:pt x="1469571" y="609600"/>
                    <a:pt x="1478819" y="632271"/>
                    <a:pt x="1491343" y="653143"/>
                  </a:cubicBezTo>
                  <a:cubicBezTo>
                    <a:pt x="1500678" y="668700"/>
                    <a:pt x="1513455" y="681922"/>
                    <a:pt x="1524000" y="696686"/>
                  </a:cubicBezTo>
                  <a:cubicBezTo>
                    <a:pt x="1552277" y="736275"/>
                    <a:pt x="1542855" y="730198"/>
                    <a:pt x="1578428" y="772886"/>
                  </a:cubicBezTo>
                  <a:cubicBezTo>
                    <a:pt x="1584998" y="780770"/>
                    <a:pt x="1593630" y="786773"/>
                    <a:pt x="1600200" y="794657"/>
                  </a:cubicBezTo>
                  <a:cubicBezTo>
                    <a:pt x="1661390" y="868084"/>
                    <a:pt x="1603233" y="812996"/>
                    <a:pt x="1687285" y="903514"/>
                  </a:cubicBezTo>
                  <a:cubicBezTo>
                    <a:pt x="1715219" y="933597"/>
                    <a:pt x="1740213" y="967828"/>
                    <a:pt x="1774371" y="990600"/>
                  </a:cubicBezTo>
                  <a:cubicBezTo>
                    <a:pt x="1785257" y="997857"/>
                    <a:pt x="1797095" y="1003857"/>
                    <a:pt x="1807028" y="1012371"/>
                  </a:cubicBezTo>
                  <a:cubicBezTo>
                    <a:pt x="1858253" y="1056278"/>
                    <a:pt x="1847649" y="1058070"/>
                    <a:pt x="1894114" y="1110343"/>
                  </a:cubicBezTo>
                  <a:cubicBezTo>
                    <a:pt x="1907751" y="1125685"/>
                    <a:pt x="1923143" y="1139372"/>
                    <a:pt x="1937657" y="1153886"/>
                  </a:cubicBezTo>
                  <a:cubicBezTo>
                    <a:pt x="1941286" y="1164772"/>
                    <a:pt x="1943411" y="1176280"/>
                    <a:pt x="1948543" y="1186543"/>
                  </a:cubicBezTo>
                  <a:cubicBezTo>
                    <a:pt x="1987820" y="1265096"/>
                    <a:pt x="1953915" y="1167318"/>
                    <a:pt x="1992085" y="1262743"/>
                  </a:cubicBezTo>
                  <a:cubicBezTo>
                    <a:pt x="2030947" y="1359898"/>
                    <a:pt x="1993743" y="1297886"/>
                    <a:pt x="2035628" y="1360714"/>
                  </a:cubicBezTo>
                  <a:cubicBezTo>
                    <a:pt x="2024203" y="1532096"/>
                    <a:pt x="2049139" y="1475210"/>
                    <a:pt x="2013857" y="1545771"/>
                  </a:cubicBezTo>
                  <a:lnTo>
                    <a:pt x="0" y="0"/>
                  </a:lnTo>
                </a:path>
              </a:pathLst>
            </a:custGeom>
            <a:noFill/>
            <a:ln>
              <a:noFill/>
            </a:ln>
          </p:spPr>
          <p:style>
            <a:lnRef idx="2">
              <a:schemeClr val="accent1">
                <a:shade val="50000"/>
              </a:schemeClr>
            </a:lnRef>
            <a:fillRef idx="1">
              <a:schemeClr val="accent1"/>
            </a:fillRef>
            <a:effectRef idx="0">
              <a:schemeClr val="accent1"/>
            </a:effectRef>
            <a:fontRef idx="minor"/>
          </p:style>
        </p:sp>
        <p:sp>
          <p:nvSpPr>
            <p:cNvPr id="36" name="CustomShape 124"/>
            <p:cNvSpPr/>
            <p:nvPr/>
          </p:nvSpPr>
          <p:spPr>
            <a:xfrm>
              <a:off x="9423000" y="4021560"/>
              <a:ext cx="966960" cy="1015560"/>
            </a:xfrm>
            <a:prstGeom prst="cloud">
              <a:avLst/>
            </a:prstGeom>
            <a:solidFill>
              <a:schemeClr val="bg2">
                <a:lumMod val="20000"/>
                <a:lumOff val="80000"/>
              </a:schemeClr>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37" name="Line 125"/>
            <p:cNvSpPr/>
            <p:nvPr/>
          </p:nvSpPr>
          <p:spPr>
            <a:xfrm flipV="1">
              <a:off x="9809640" y="4294800"/>
              <a:ext cx="142560" cy="2880"/>
            </a:xfrm>
            <a:prstGeom prst="line">
              <a:avLst/>
            </a:prstGeom>
            <a:ln w="9525">
              <a:solidFill>
                <a:srgbClr val="F90000"/>
              </a:solidFill>
              <a:round/>
            </a:ln>
          </p:spPr>
          <p:style>
            <a:lnRef idx="1">
              <a:schemeClr val="accent1"/>
            </a:lnRef>
            <a:fillRef idx="0">
              <a:schemeClr val="accent1"/>
            </a:fillRef>
            <a:effectRef idx="0">
              <a:schemeClr val="accent1"/>
            </a:effectRef>
            <a:fontRef idx="minor"/>
          </p:style>
        </p:sp>
        <p:sp>
          <p:nvSpPr>
            <p:cNvPr id="38" name="Line 126"/>
            <p:cNvSpPr/>
            <p:nvPr/>
          </p:nvSpPr>
          <p:spPr>
            <a:xfrm flipV="1">
              <a:off x="9817921" y="4443480"/>
              <a:ext cx="134279" cy="9072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39" name="Line 127"/>
            <p:cNvSpPr/>
            <p:nvPr/>
          </p:nvSpPr>
          <p:spPr>
            <a:xfrm flipH="1" flipV="1">
              <a:off x="9809638" y="4450680"/>
              <a:ext cx="142560" cy="100509"/>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40" name="Line 128"/>
            <p:cNvSpPr/>
            <p:nvPr/>
          </p:nvSpPr>
          <p:spPr>
            <a:xfrm flipV="1">
              <a:off x="10063798" y="4450679"/>
              <a:ext cx="0" cy="97919"/>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41" name="Line 129"/>
            <p:cNvSpPr/>
            <p:nvPr/>
          </p:nvSpPr>
          <p:spPr>
            <a:xfrm flipV="1">
              <a:off x="9698039" y="4450678"/>
              <a:ext cx="0" cy="79562"/>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42" name="CustomShape 130"/>
            <p:cNvSpPr/>
            <p:nvPr/>
          </p:nvSpPr>
          <p:spPr>
            <a:xfrm>
              <a:off x="9446040" y="4801680"/>
              <a:ext cx="613080" cy="214920"/>
            </a:xfrm>
            <a:prstGeom prst="rect">
              <a:avLst/>
            </a:prstGeom>
            <a:noFill/>
            <a:ln>
              <a:noFill/>
            </a:ln>
          </p:spPr>
          <p:style>
            <a:lnRef idx="0">
              <a:scrgbClr r="0" g="0" b="0"/>
            </a:lnRef>
            <a:fillRef idx="0">
              <a:scrgbClr r="0" g="0" b="0"/>
            </a:fillRef>
            <a:effectRef idx="0">
              <a:scrgbClr r="0" g="0" b="0"/>
            </a:effectRef>
            <a:fontRef idx="minor"/>
          </p:style>
        </p:sp>
        <p:pic>
          <p:nvPicPr>
            <p:cNvPr id="43" name="Picture 7"/>
            <p:cNvPicPr/>
            <p:nvPr/>
          </p:nvPicPr>
          <p:blipFill>
            <a:blip r:embed="rId4"/>
            <a:stretch/>
          </p:blipFill>
          <p:spPr>
            <a:xfrm>
              <a:off x="9952200" y="4147200"/>
              <a:ext cx="250920" cy="302760"/>
            </a:xfrm>
            <a:prstGeom prst="rect">
              <a:avLst/>
            </a:prstGeom>
            <a:ln>
              <a:noFill/>
            </a:ln>
          </p:spPr>
        </p:pic>
        <p:pic>
          <p:nvPicPr>
            <p:cNvPr id="44" name="Picture 8"/>
            <p:cNvPicPr/>
            <p:nvPr/>
          </p:nvPicPr>
          <p:blipFill>
            <a:blip r:embed="rId5"/>
            <a:stretch/>
          </p:blipFill>
          <p:spPr>
            <a:xfrm>
              <a:off x="9568800" y="4172400"/>
              <a:ext cx="240840" cy="284040"/>
            </a:xfrm>
            <a:prstGeom prst="rect">
              <a:avLst/>
            </a:prstGeom>
            <a:ln>
              <a:noFill/>
            </a:ln>
          </p:spPr>
        </p:pic>
        <p:pic>
          <p:nvPicPr>
            <p:cNvPr id="45" name="Picture 9"/>
            <p:cNvPicPr/>
            <p:nvPr/>
          </p:nvPicPr>
          <p:blipFill>
            <a:blip r:embed="rId6"/>
            <a:stretch/>
          </p:blipFill>
          <p:spPr>
            <a:xfrm>
              <a:off x="9564840" y="4530240"/>
              <a:ext cx="256680" cy="294480"/>
            </a:xfrm>
            <a:prstGeom prst="rect">
              <a:avLst/>
            </a:prstGeom>
            <a:ln>
              <a:noFill/>
            </a:ln>
          </p:spPr>
        </p:pic>
        <p:pic>
          <p:nvPicPr>
            <p:cNvPr id="46" name="Picture 10"/>
            <p:cNvPicPr/>
            <p:nvPr/>
          </p:nvPicPr>
          <p:blipFill>
            <a:blip r:embed="rId7"/>
            <a:stretch/>
          </p:blipFill>
          <p:spPr>
            <a:xfrm>
              <a:off x="9951840" y="4549320"/>
              <a:ext cx="254160" cy="269280"/>
            </a:xfrm>
            <a:prstGeom prst="rect">
              <a:avLst/>
            </a:prstGeom>
            <a:ln>
              <a:noFill/>
            </a:ln>
          </p:spPr>
        </p:pic>
        <p:sp>
          <p:nvSpPr>
            <p:cNvPr id="47" name="CustomShape 131"/>
            <p:cNvSpPr/>
            <p:nvPr/>
          </p:nvSpPr>
          <p:spPr>
            <a:xfrm>
              <a:off x="10656000" y="4526640"/>
              <a:ext cx="901080" cy="598680"/>
            </a:xfrm>
            <a:custGeom>
              <a:avLst/>
              <a:gdLst/>
              <a:ahLst/>
              <a:cxnLst/>
              <a:rect l="l" t="t" r="r" b="b"/>
              <a:pathLst>
                <a:path w="2035628" h="1545771">
                  <a:moveTo>
                    <a:pt x="21771" y="272143"/>
                  </a:moveTo>
                  <a:lnTo>
                    <a:pt x="21771" y="272143"/>
                  </a:lnTo>
                  <a:cubicBezTo>
                    <a:pt x="47171" y="250372"/>
                    <a:pt x="68453" y="222572"/>
                    <a:pt x="97971" y="206829"/>
                  </a:cubicBezTo>
                  <a:cubicBezTo>
                    <a:pt x="124373" y="192748"/>
                    <a:pt x="185057" y="185057"/>
                    <a:pt x="185057" y="185057"/>
                  </a:cubicBezTo>
                  <a:cubicBezTo>
                    <a:pt x="304800" y="188686"/>
                    <a:pt x="424645" y="189807"/>
                    <a:pt x="544285" y="195943"/>
                  </a:cubicBezTo>
                  <a:cubicBezTo>
                    <a:pt x="615955" y="199618"/>
                    <a:pt x="605589" y="211269"/>
                    <a:pt x="674914" y="228600"/>
                  </a:cubicBezTo>
                  <a:cubicBezTo>
                    <a:pt x="710813" y="237575"/>
                    <a:pt x="747485" y="243114"/>
                    <a:pt x="783771" y="250371"/>
                  </a:cubicBezTo>
                  <a:cubicBezTo>
                    <a:pt x="809171" y="261257"/>
                    <a:pt x="835254" y="270670"/>
                    <a:pt x="859971" y="283029"/>
                  </a:cubicBezTo>
                  <a:cubicBezTo>
                    <a:pt x="922399" y="314243"/>
                    <a:pt x="979675" y="356493"/>
                    <a:pt x="1045028" y="381000"/>
                  </a:cubicBezTo>
                  <a:cubicBezTo>
                    <a:pt x="1104292" y="403224"/>
                    <a:pt x="1151481" y="419393"/>
                    <a:pt x="1208314" y="446314"/>
                  </a:cubicBezTo>
                  <a:cubicBezTo>
                    <a:pt x="1252310" y="467154"/>
                    <a:pt x="1297871" y="485492"/>
                    <a:pt x="1338943" y="511629"/>
                  </a:cubicBezTo>
                  <a:lnTo>
                    <a:pt x="1458685" y="587829"/>
                  </a:lnTo>
                  <a:cubicBezTo>
                    <a:pt x="1469571" y="609600"/>
                    <a:pt x="1478819" y="632271"/>
                    <a:pt x="1491343" y="653143"/>
                  </a:cubicBezTo>
                  <a:cubicBezTo>
                    <a:pt x="1500678" y="668700"/>
                    <a:pt x="1513455" y="681922"/>
                    <a:pt x="1524000" y="696686"/>
                  </a:cubicBezTo>
                  <a:cubicBezTo>
                    <a:pt x="1552277" y="736275"/>
                    <a:pt x="1542855" y="730198"/>
                    <a:pt x="1578428" y="772886"/>
                  </a:cubicBezTo>
                  <a:cubicBezTo>
                    <a:pt x="1584998" y="780770"/>
                    <a:pt x="1593630" y="786773"/>
                    <a:pt x="1600200" y="794657"/>
                  </a:cubicBezTo>
                  <a:cubicBezTo>
                    <a:pt x="1661390" y="868084"/>
                    <a:pt x="1603233" y="812996"/>
                    <a:pt x="1687285" y="903514"/>
                  </a:cubicBezTo>
                  <a:cubicBezTo>
                    <a:pt x="1715219" y="933597"/>
                    <a:pt x="1740213" y="967828"/>
                    <a:pt x="1774371" y="990600"/>
                  </a:cubicBezTo>
                  <a:cubicBezTo>
                    <a:pt x="1785257" y="997857"/>
                    <a:pt x="1797095" y="1003857"/>
                    <a:pt x="1807028" y="1012371"/>
                  </a:cubicBezTo>
                  <a:cubicBezTo>
                    <a:pt x="1858253" y="1056278"/>
                    <a:pt x="1847649" y="1058070"/>
                    <a:pt x="1894114" y="1110343"/>
                  </a:cubicBezTo>
                  <a:cubicBezTo>
                    <a:pt x="1907751" y="1125685"/>
                    <a:pt x="1923143" y="1139372"/>
                    <a:pt x="1937657" y="1153886"/>
                  </a:cubicBezTo>
                  <a:cubicBezTo>
                    <a:pt x="1941286" y="1164772"/>
                    <a:pt x="1943411" y="1176280"/>
                    <a:pt x="1948543" y="1186543"/>
                  </a:cubicBezTo>
                  <a:cubicBezTo>
                    <a:pt x="1987820" y="1265096"/>
                    <a:pt x="1953915" y="1167318"/>
                    <a:pt x="1992085" y="1262743"/>
                  </a:cubicBezTo>
                  <a:cubicBezTo>
                    <a:pt x="2030947" y="1359898"/>
                    <a:pt x="1993743" y="1297886"/>
                    <a:pt x="2035628" y="1360714"/>
                  </a:cubicBezTo>
                  <a:cubicBezTo>
                    <a:pt x="2024203" y="1532096"/>
                    <a:pt x="2049139" y="1475210"/>
                    <a:pt x="2013857" y="1545771"/>
                  </a:cubicBezTo>
                  <a:lnTo>
                    <a:pt x="0" y="0"/>
                  </a:lnTo>
                </a:path>
              </a:pathLst>
            </a:custGeom>
            <a:noFill/>
            <a:ln>
              <a:noFill/>
            </a:ln>
          </p:spPr>
          <p:style>
            <a:lnRef idx="2">
              <a:schemeClr val="accent1">
                <a:shade val="50000"/>
              </a:schemeClr>
            </a:lnRef>
            <a:fillRef idx="1">
              <a:schemeClr val="accent1"/>
            </a:fillRef>
            <a:effectRef idx="0">
              <a:schemeClr val="accent1"/>
            </a:effectRef>
            <a:fontRef idx="minor"/>
          </p:style>
        </p:sp>
        <p:sp>
          <p:nvSpPr>
            <p:cNvPr id="48" name="CustomShape 132"/>
            <p:cNvSpPr/>
            <p:nvPr/>
          </p:nvSpPr>
          <p:spPr>
            <a:xfrm>
              <a:off x="10583640" y="4526640"/>
              <a:ext cx="1012320" cy="886320"/>
            </a:xfrm>
            <a:prstGeom prst="cloud">
              <a:avLst/>
            </a:prstGeom>
            <a:solidFill>
              <a:schemeClr val="bg2">
                <a:lumMod val="20000"/>
                <a:lumOff val="80000"/>
              </a:schemeClr>
            </a:solidFill>
            <a:ln>
              <a:solidFill>
                <a:schemeClr val="tx1"/>
              </a:solidFill>
              <a:round/>
            </a:ln>
          </p:spPr>
          <p:style>
            <a:lnRef idx="2">
              <a:schemeClr val="accent1">
                <a:shade val="50000"/>
              </a:schemeClr>
            </a:lnRef>
            <a:fillRef idx="1">
              <a:schemeClr val="accent1"/>
            </a:fillRef>
            <a:effectRef idx="0">
              <a:schemeClr val="accent1"/>
            </a:effectRef>
            <a:fontRef idx="minor"/>
          </p:style>
        </p:sp>
        <p:pic>
          <p:nvPicPr>
            <p:cNvPr id="49" name="Picture 3"/>
            <p:cNvPicPr/>
            <p:nvPr/>
          </p:nvPicPr>
          <p:blipFill>
            <a:blip r:embed="rId8"/>
            <a:stretch/>
          </p:blipFill>
          <p:spPr>
            <a:xfrm>
              <a:off x="10766880" y="4670640"/>
              <a:ext cx="203400" cy="268200"/>
            </a:xfrm>
            <a:prstGeom prst="rect">
              <a:avLst/>
            </a:prstGeom>
            <a:ln>
              <a:noFill/>
            </a:ln>
          </p:spPr>
        </p:pic>
        <p:pic>
          <p:nvPicPr>
            <p:cNvPr id="50" name="Picture 4"/>
            <p:cNvPicPr/>
            <p:nvPr/>
          </p:nvPicPr>
          <p:blipFill>
            <a:blip r:embed="rId9"/>
            <a:stretch/>
          </p:blipFill>
          <p:spPr>
            <a:xfrm>
              <a:off x="11138040" y="4650480"/>
              <a:ext cx="249480" cy="282960"/>
            </a:xfrm>
            <a:prstGeom prst="rect">
              <a:avLst/>
            </a:prstGeom>
            <a:ln>
              <a:noFill/>
            </a:ln>
          </p:spPr>
        </p:pic>
        <p:pic>
          <p:nvPicPr>
            <p:cNvPr id="51" name="Picture 5"/>
            <p:cNvPicPr/>
            <p:nvPr/>
          </p:nvPicPr>
          <p:blipFill>
            <a:blip r:embed="rId10"/>
            <a:stretch/>
          </p:blipFill>
          <p:spPr>
            <a:xfrm>
              <a:off x="10764720" y="5010120"/>
              <a:ext cx="236160" cy="276120"/>
            </a:xfrm>
            <a:prstGeom prst="rect">
              <a:avLst/>
            </a:prstGeom>
            <a:ln>
              <a:noFill/>
            </a:ln>
          </p:spPr>
        </p:pic>
        <p:pic>
          <p:nvPicPr>
            <p:cNvPr id="52" name="Picture 6"/>
            <p:cNvPicPr/>
            <p:nvPr/>
          </p:nvPicPr>
          <p:blipFill>
            <a:blip r:embed="rId11"/>
            <a:stretch/>
          </p:blipFill>
          <p:spPr>
            <a:xfrm>
              <a:off x="11131920" y="5010120"/>
              <a:ext cx="245880" cy="266040"/>
            </a:xfrm>
            <a:prstGeom prst="rect">
              <a:avLst/>
            </a:prstGeom>
            <a:ln>
              <a:noFill/>
            </a:ln>
          </p:spPr>
        </p:pic>
        <p:sp>
          <p:nvSpPr>
            <p:cNvPr id="53" name="Line 133"/>
            <p:cNvSpPr/>
            <p:nvPr/>
          </p:nvSpPr>
          <p:spPr>
            <a:xfrm flipV="1">
              <a:off x="10970280" y="4809599"/>
              <a:ext cx="167759" cy="3872"/>
            </a:xfrm>
            <a:prstGeom prst="line">
              <a:avLst/>
            </a:prstGeom>
            <a:ln w="9525">
              <a:solidFill>
                <a:srgbClr val="F90000"/>
              </a:solidFill>
              <a:round/>
            </a:ln>
          </p:spPr>
          <p:style>
            <a:lnRef idx="1">
              <a:schemeClr val="accent1"/>
            </a:lnRef>
            <a:fillRef idx="0">
              <a:schemeClr val="accent1"/>
            </a:fillRef>
            <a:effectRef idx="0">
              <a:schemeClr val="accent1"/>
            </a:effectRef>
            <a:fontRef idx="minor"/>
          </p:style>
        </p:sp>
        <p:sp>
          <p:nvSpPr>
            <p:cNvPr id="54" name="Line 134"/>
            <p:cNvSpPr/>
            <p:nvPr/>
          </p:nvSpPr>
          <p:spPr>
            <a:xfrm flipV="1">
              <a:off x="11005200" y="4926868"/>
              <a:ext cx="126719" cy="87569"/>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55" name="Line 135"/>
            <p:cNvSpPr/>
            <p:nvPr/>
          </p:nvSpPr>
          <p:spPr>
            <a:xfrm flipH="1" flipV="1">
              <a:off x="10970278" y="4934520"/>
              <a:ext cx="161640" cy="79918"/>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56" name="Line 136"/>
            <p:cNvSpPr/>
            <p:nvPr/>
          </p:nvSpPr>
          <p:spPr>
            <a:xfrm flipH="1" flipV="1">
              <a:off x="11259719" y="4926868"/>
              <a:ext cx="0" cy="8325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57" name="Line 137"/>
            <p:cNvSpPr/>
            <p:nvPr/>
          </p:nvSpPr>
          <p:spPr>
            <a:xfrm flipV="1">
              <a:off x="10871999" y="4934520"/>
              <a:ext cx="2161" cy="71806"/>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p:style>
        </p:sp>
      </p:grpSp>
      <p:grpSp>
        <p:nvGrpSpPr>
          <p:cNvPr id="83" name="Group 82"/>
          <p:cNvGrpSpPr/>
          <p:nvPr/>
        </p:nvGrpSpPr>
        <p:grpSpPr>
          <a:xfrm>
            <a:off x="7848892" y="3685387"/>
            <a:ext cx="1243800" cy="964800"/>
            <a:chOff x="7848892" y="3685387"/>
            <a:chExt cx="1243800" cy="964800"/>
          </a:xfrm>
        </p:grpSpPr>
        <p:sp>
          <p:nvSpPr>
            <p:cNvPr id="69" name="CustomShape 34"/>
            <p:cNvSpPr/>
            <p:nvPr/>
          </p:nvSpPr>
          <p:spPr>
            <a:xfrm>
              <a:off x="7848892" y="3685387"/>
              <a:ext cx="1129680" cy="964800"/>
            </a:xfrm>
            <a:prstGeom prst="rect">
              <a:avLst/>
            </a:prstGeom>
            <a:solidFill>
              <a:schemeClr val="bg1"/>
            </a:solidFill>
            <a:ln w="9360">
              <a:solidFill>
                <a:schemeClr val="bg2">
                  <a:lumMod val="10000"/>
                </a:schemeClr>
              </a:solidFill>
              <a:miter/>
            </a:ln>
          </p:spPr>
          <p:style>
            <a:lnRef idx="2">
              <a:schemeClr val="accent1">
                <a:shade val="50000"/>
              </a:schemeClr>
            </a:lnRef>
            <a:fillRef idx="1">
              <a:schemeClr val="accent1"/>
            </a:fillRef>
            <a:effectRef idx="0">
              <a:schemeClr val="accent1"/>
            </a:effectRef>
            <a:fontRef idx="minor"/>
          </p:style>
        </p:sp>
        <p:sp>
          <p:nvSpPr>
            <p:cNvPr id="70" name="CustomShape 35"/>
            <p:cNvSpPr/>
            <p:nvPr/>
          </p:nvSpPr>
          <p:spPr>
            <a:xfrm>
              <a:off x="7963012" y="3837667"/>
              <a:ext cx="304200" cy="304560"/>
            </a:xfrm>
            <a:prstGeom prst="ellipse">
              <a:avLst/>
            </a:prstGeom>
            <a:solidFill>
              <a:schemeClr val="accent5"/>
            </a:solidFill>
            <a:ln w="19080">
              <a:noFill/>
            </a:ln>
          </p:spPr>
          <p:style>
            <a:lnRef idx="2">
              <a:schemeClr val="accent1">
                <a:shade val="50000"/>
              </a:schemeClr>
            </a:lnRef>
            <a:fillRef idx="1">
              <a:schemeClr val="accent1"/>
            </a:fillRef>
            <a:effectRef idx="0">
              <a:schemeClr val="accent1"/>
            </a:effectRef>
            <a:fontRef idx="minor"/>
          </p:style>
        </p:sp>
        <p:sp>
          <p:nvSpPr>
            <p:cNvPr id="71" name="CustomShape 36"/>
            <p:cNvSpPr/>
            <p:nvPr/>
          </p:nvSpPr>
          <p:spPr>
            <a:xfrm>
              <a:off x="8572492" y="3837667"/>
              <a:ext cx="304200" cy="304560"/>
            </a:xfrm>
            <a:prstGeom prst="ellipse">
              <a:avLst/>
            </a:prstGeom>
            <a:solidFill>
              <a:schemeClr val="accent5"/>
            </a:solidFill>
            <a:ln w="19080">
              <a:noFill/>
            </a:ln>
          </p:spPr>
          <p:style>
            <a:lnRef idx="2">
              <a:schemeClr val="accent1">
                <a:shade val="50000"/>
              </a:schemeClr>
            </a:lnRef>
            <a:fillRef idx="1">
              <a:schemeClr val="accent1"/>
            </a:fillRef>
            <a:effectRef idx="0">
              <a:schemeClr val="accent1"/>
            </a:effectRef>
            <a:fontRef idx="minor"/>
          </p:style>
        </p:sp>
        <p:sp>
          <p:nvSpPr>
            <p:cNvPr id="72" name="Line 37"/>
            <p:cNvSpPr/>
            <p:nvPr/>
          </p:nvSpPr>
          <p:spPr>
            <a:xfrm>
              <a:off x="8267572" y="3989947"/>
              <a:ext cx="304920" cy="360"/>
            </a:xfrm>
            <a:prstGeom prst="line">
              <a:avLst/>
            </a:prstGeom>
            <a:ln w="19080">
              <a:solidFill>
                <a:schemeClr val="accent1"/>
              </a:solidFill>
              <a:miter/>
            </a:ln>
          </p:spPr>
          <p:style>
            <a:lnRef idx="1">
              <a:schemeClr val="accent1"/>
            </a:lnRef>
            <a:fillRef idx="0">
              <a:schemeClr val="accent1"/>
            </a:fillRef>
            <a:effectRef idx="0">
              <a:schemeClr val="accent1"/>
            </a:effectRef>
            <a:fontRef idx="minor"/>
          </p:style>
        </p:sp>
        <p:sp>
          <p:nvSpPr>
            <p:cNvPr id="73" name="CustomShape 38"/>
            <p:cNvSpPr/>
            <p:nvPr/>
          </p:nvSpPr>
          <p:spPr>
            <a:xfrm>
              <a:off x="8306092" y="3786907"/>
              <a:ext cx="406080" cy="3045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90000"/>
                </a:lnSpc>
              </a:pPr>
              <a:r>
                <a:rPr lang="en-US" sz="1400" b="0" i="1" strike="noStrike" spc="-1">
                  <a:solidFill>
                    <a:srgbClr val="FF0000"/>
                  </a:solidFill>
                  <a:uFill>
                    <a:solidFill>
                      <a:srgbClr val="FFFFFF"/>
                    </a:solidFill>
                  </a:uFill>
                  <a:latin typeface="Calibri"/>
                </a:rPr>
                <a:t>ex</a:t>
              </a:r>
              <a:endParaRPr lang="en-US" sz="1800" b="0" strike="noStrike" spc="-1">
                <a:solidFill>
                  <a:srgbClr val="000000"/>
                </a:solidFill>
                <a:uFill>
                  <a:solidFill>
                    <a:srgbClr val="FFFFFF"/>
                  </a:solidFill>
                </a:uFill>
                <a:latin typeface="Arial"/>
              </a:endParaRPr>
            </a:p>
          </p:txBody>
        </p:sp>
        <p:sp>
          <p:nvSpPr>
            <p:cNvPr id="74" name="CustomShape 39"/>
            <p:cNvSpPr/>
            <p:nvPr/>
          </p:nvSpPr>
          <p:spPr>
            <a:xfrm>
              <a:off x="8572492" y="4244107"/>
              <a:ext cx="304200" cy="304560"/>
            </a:xfrm>
            <a:prstGeom prst="ellipse">
              <a:avLst/>
            </a:prstGeom>
            <a:solidFill>
              <a:schemeClr val="accent5"/>
            </a:solidFill>
            <a:ln w="19080">
              <a:noFill/>
            </a:ln>
          </p:spPr>
          <p:style>
            <a:lnRef idx="2">
              <a:schemeClr val="accent1">
                <a:shade val="50000"/>
              </a:schemeClr>
            </a:lnRef>
            <a:fillRef idx="1">
              <a:schemeClr val="accent1"/>
            </a:fillRef>
            <a:effectRef idx="0">
              <a:schemeClr val="accent1"/>
            </a:effectRef>
            <a:fontRef idx="minor"/>
          </p:style>
        </p:sp>
        <p:sp>
          <p:nvSpPr>
            <p:cNvPr id="75" name="CustomShape 40"/>
            <p:cNvSpPr/>
            <p:nvPr/>
          </p:nvSpPr>
          <p:spPr>
            <a:xfrm>
              <a:off x="7975972" y="4269667"/>
              <a:ext cx="304200" cy="304560"/>
            </a:xfrm>
            <a:prstGeom prst="ellipse">
              <a:avLst/>
            </a:prstGeom>
            <a:solidFill>
              <a:schemeClr val="accent5"/>
            </a:solidFill>
            <a:ln w="19080">
              <a:noFill/>
            </a:ln>
          </p:spPr>
          <p:style>
            <a:lnRef idx="2">
              <a:schemeClr val="accent1">
                <a:shade val="50000"/>
              </a:schemeClr>
            </a:lnRef>
            <a:fillRef idx="1">
              <a:schemeClr val="accent1"/>
            </a:fillRef>
            <a:effectRef idx="0">
              <a:schemeClr val="accent1"/>
            </a:effectRef>
            <a:fontRef idx="minor"/>
          </p:style>
        </p:sp>
        <p:sp>
          <p:nvSpPr>
            <p:cNvPr id="76" name="Line 41"/>
            <p:cNvSpPr/>
            <p:nvPr/>
          </p:nvSpPr>
          <p:spPr>
            <a:xfrm>
              <a:off x="8223292" y="4097947"/>
              <a:ext cx="349200" cy="298440"/>
            </a:xfrm>
            <a:prstGeom prst="line">
              <a:avLst/>
            </a:prstGeom>
            <a:ln w="19080">
              <a:solidFill>
                <a:schemeClr val="accent5"/>
              </a:solidFill>
              <a:miter/>
            </a:ln>
          </p:spPr>
          <p:style>
            <a:lnRef idx="1">
              <a:schemeClr val="accent1"/>
            </a:lnRef>
            <a:fillRef idx="0">
              <a:schemeClr val="accent1"/>
            </a:fillRef>
            <a:effectRef idx="0">
              <a:schemeClr val="accent1"/>
            </a:effectRef>
            <a:fontRef idx="minor"/>
          </p:style>
        </p:sp>
        <p:sp>
          <p:nvSpPr>
            <p:cNvPr id="77" name="Line 42"/>
            <p:cNvSpPr/>
            <p:nvPr/>
          </p:nvSpPr>
          <p:spPr>
            <a:xfrm flipV="1">
              <a:off x="8235892" y="4097947"/>
              <a:ext cx="380880" cy="216000"/>
            </a:xfrm>
            <a:prstGeom prst="line">
              <a:avLst/>
            </a:prstGeom>
            <a:ln w="19080">
              <a:solidFill>
                <a:schemeClr val="accent5"/>
              </a:solidFill>
              <a:miter/>
            </a:ln>
          </p:spPr>
          <p:style>
            <a:lnRef idx="1">
              <a:schemeClr val="accent1"/>
            </a:lnRef>
            <a:fillRef idx="0">
              <a:schemeClr val="accent1"/>
            </a:fillRef>
            <a:effectRef idx="0">
              <a:schemeClr val="accent1"/>
            </a:effectRef>
            <a:fontRef idx="minor"/>
          </p:style>
        </p:sp>
        <p:sp>
          <p:nvSpPr>
            <p:cNvPr id="78" name="Line 43"/>
            <p:cNvSpPr/>
            <p:nvPr/>
          </p:nvSpPr>
          <p:spPr>
            <a:xfrm flipV="1">
              <a:off x="8724772" y="4142587"/>
              <a:ext cx="360" cy="101520"/>
            </a:xfrm>
            <a:prstGeom prst="line">
              <a:avLst/>
            </a:prstGeom>
            <a:ln w="19080">
              <a:solidFill>
                <a:schemeClr val="accent5"/>
              </a:solidFill>
              <a:miter/>
            </a:ln>
          </p:spPr>
          <p:style>
            <a:lnRef idx="1">
              <a:schemeClr val="accent1"/>
            </a:lnRef>
            <a:fillRef idx="0">
              <a:schemeClr val="accent1"/>
            </a:fillRef>
            <a:effectRef idx="0">
              <a:schemeClr val="accent1"/>
            </a:effectRef>
            <a:fontRef idx="minor"/>
          </p:style>
        </p:sp>
        <p:sp>
          <p:nvSpPr>
            <p:cNvPr id="79" name="Line 44"/>
            <p:cNvSpPr/>
            <p:nvPr/>
          </p:nvSpPr>
          <p:spPr>
            <a:xfrm flipH="1" flipV="1">
              <a:off x="8115292" y="4142587"/>
              <a:ext cx="12600" cy="126720"/>
            </a:xfrm>
            <a:prstGeom prst="line">
              <a:avLst/>
            </a:prstGeom>
            <a:ln w="19080">
              <a:solidFill>
                <a:schemeClr val="accent5"/>
              </a:solidFill>
              <a:miter/>
            </a:ln>
          </p:spPr>
          <p:style>
            <a:lnRef idx="1">
              <a:schemeClr val="accent1"/>
            </a:lnRef>
            <a:fillRef idx="0">
              <a:schemeClr val="accent1"/>
            </a:fillRef>
            <a:effectRef idx="0">
              <a:schemeClr val="accent1"/>
            </a:effectRef>
            <a:fontRef idx="minor"/>
          </p:style>
        </p:sp>
        <p:sp>
          <p:nvSpPr>
            <p:cNvPr id="80" name="CustomShape 45"/>
            <p:cNvSpPr/>
            <p:nvPr/>
          </p:nvSpPr>
          <p:spPr>
            <a:xfrm>
              <a:off x="7887052" y="4091827"/>
              <a:ext cx="494640" cy="3171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90000"/>
                </a:lnSpc>
              </a:pPr>
              <a:r>
                <a:rPr lang="en-US" sz="1100" b="0" strike="noStrike" spc="-1" dirty="0">
                  <a:solidFill>
                    <a:srgbClr val="313D3F"/>
                  </a:solidFill>
                  <a:uFill>
                    <a:solidFill>
                      <a:srgbClr val="FFFFFF"/>
                    </a:solidFill>
                  </a:uFill>
                  <a:latin typeface="Calibri"/>
                </a:rPr>
                <a:t>friend</a:t>
              </a:r>
              <a:endParaRPr lang="en-US" sz="1800" b="0" strike="noStrike" spc="-1" dirty="0">
                <a:solidFill>
                  <a:srgbClr val="000000"/>
                </a:solidFill>
                <a:uFill>
                  <a:solidFill>
                    <a:srgbClr val="FFFFFF"/>
                  </a:solidFill>
                </a:uFill>
                <a:latin typeface="Arial"/>
              </a:endParaRPr>
            </a:p>
          </p:txBody>
        </p:sp>
        <p:sp>
          <p:nvSpPr>
            <p:cNvPr id="81" name="CustomShape 46"/>
            <p:cNvSpPr/>
            <p:nvPr/>
          </p:nvSpPr>
          <p:spPr>
            <a:xfrm>
              <a:off x="8598052" y="4104427"/>
              <a:ext cx="494640" cy="3171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90000"/>
                </a:lnSpc>
              </a:pPr>
              <a:r>
                <a:rPr lang="en-US" sz="1100" b="0" strike="noStrike" spc="-1">
                  <a:solidFill>
                    <a:srgbClr val="313D3F"/>
                  </a:solidFill>
                  <a:uFill>
                    <a:solidFill>
                      <a:srgbClr val="FFFFFF"/>
                    </a:solidFill>
                  </a:uFill>
                  <a:latin typeface="Calibri"/>
                </a:rPr>
                <a:t>friend</a:t>
              </a:r>
              <a:endParaRPr lang="en-US" sz="1800" b="0" strike="noStrike" spc="-1">
                <a:solidFill>
                  <a:srgbClr val="000000"/>
                </a:solidFill>
                <a:uFill>
                  <a:solidFill>
                    <a:srgbClr val="FFFFFF"/>
                  </a:solidFill>
                </a:uFill>
                <a:latin typeface="Arial"/>
              </a:endParaRPr>
            </a:p>
          </p:txBody>
        </p:sp>
        <p:sp>
          <p:nvSpPr>
            <p:cNvPr id="82" name="CustomShape 47"/>
            <p:cNvSpPr/>
            <p:nvPr/>
          </p:nvSpPr>
          <p:spPr>
            <a:xfrm>
              <a:off x="8229772" y="4002907"/>
              <a:ext cx="545760" cy="1900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90000"/>
                </a:lnSpc>
              </a:pPr>
              <a:r>
                <a:rPr lang="en-US" sz="1100" b="0" strike="noStrike" spc="-1">
                  <a:solidFill>
                    <a:srgbClr val="313D3F"/>
                  </a:solidFill>
                  <a:uFill>
                    <a:solidFill>
                      <a:srgbClr val="FFFFFF"/>
                    </a:solidFill>
                  </a:uFill>
                  <a:latin typeface="Calibri"/>
                </a:rPr>
                <a:t>friend</a:t>
              </a:r>
              <a:endParaRPr lang="en-US" sz="1800" b="0" strike="noStrike" spc="-1">
                <a:solidFill>
                  <a:srgbClr val="000000"/>
                </a:solidFill>
                <a:uFill>
                  <a:solidFill>
                    <a:srgbClr val="FFFFFF"/>
                  </a:solidFill>
                </a:uFill>
                <a:latin typeface="Arial"/>
              </a:endParaRPr>
            </a:p>
          </p:txBody>
        </p:sp>
      </p:grpSp>
    </p:spTree>
    <p:extLst>
      <p:ext uri="{BB962C8B-B14F-4D97-AF65-F5344CB8AC3E}">
        <p14:creationId xmlns:p14="http://schemas.microsoft.com/office/powerpoint/2010/main" val="16031357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PGX: Domain-Specific Languages</a:t>
            </a:r>
          </a:p>
        </p:txBody>
      </p:sp>
      <p:sp>
        <p:nvSpPr>
          <p:cNvPr id="5" name="Foliennummernplatzhalter 4"/>
          <p:cNvSpPr>
            <a:spLocks noGrp="1"/>
          </p:cNvSpPr>
          <p:nvPr>
            <p:ph type="sldNum" sz="quarter" idx="12"/>
          </p:nvPr>
        </p:nvSpPr>
        <p:spPr/>
        <p:txBody>
          <a:bodyPr/>
          <a:lstStyle/>
          <a:p>
            <a:fld id="{C51EAA63-D034-42AE-91FA-B13B9518C7BE}" type="slidenum">
              <a:rPr lang="en-US" smtClean="0"/>
              <a:t>17</a:t>
            </a:fld>
            <a:endParaRPr lang="en-US" dirty="0"/>
          </a:p>
        </p:txBody>
      </p:sp>
      <p:sp>
        <p:nvSpPr>
          <p:cNvPr id="7" name="Abgerundetes Rechteck 6"/>
          <p:cNvSpPr/>
          <p:nvPr/>
        </p:nvSpPr>
        <p:spPr>
          <a:xfrm>
            <a:off x="2986628" y="3414133"/>
            <a:ext cx="5355818" cy="2621497"/>
          </a:xfrm>
          <a:prstGeom prst="roundRect">
            <a:avLst/>
          </a:prstGeom>
          <a:noFill/>
          <a:ln w="381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 name="Oval 31"/>
          <p:cNvSpPr/>
          <p:nvPr/>
        </p:nvSpPr>
        <p:spPr>
          <a:xfrm>
            <a:off x="6619507" y="1419077"/>
            <a:ext cx="1106341" cy="718458"/>
          </a:xfrm>
          <a:prstGeom prst="ellipse">
            <a:avLst/>
          </a:prstGeom>
          <a:solidFill>
            <a:schemeClr val="tx2"/>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 tIns="34294" rIns="6859" bIns="3429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n-US" sz="2000" b="1" dirty="0"/>
              <a:t>Client</a:t>
            </a:r>
          </a:p>
        </p:txBody>
      </p:sp>
      <p:cxnSp>
        <p:nvCxnSpPr>
          <p:cNvPr id="21" name="Gerade Verbindung mit Pfeil 20"/>
          <p:cNvCxnSpPr>
            <a:stCxn id="11" idx="4"/>
          </p:cNvCxnSpPr>
          <p:nvPr/>
        </p:nvCxnSpPr>
        <p:spPr>
          <a:xfrm>
            <a:off x="7172678" y="2137535"/>
            <a:ext cx="2" cy="1300343"/>
          </a:xfrm>
          <a:prstGeom prst="straightConnector1">
            <a:avLst/>
          </a:prstGeom>
          <a:ln w="317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49" name="Flussdiagramm: Daten 48"/>
          <p:cNvSpPr/>
          <p:nvPr/>
        </p:nvSpPr>
        <p:spPr>
          <a:xfrm>
            <a:off x="6491094" y="2454715"/>
            <a:ext cx="1363166" cy="742208"/>
          </a:xfrm>
          <a:prstGeom prst="flowChartInputOutpu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b="1" dirty="0"/>
              <a:t>DSL</a:t>
            </a:r>
            <a:br>
              <a:rPr lang="en-US" sz="1400" b="1" dirty="0"/>
            </a:br>
            <a:r>
              <a:rPr lang="en-US" sz="1400" b="1" dirty="0"/>
              <a:t>Program</a:t>
            </a:r>
          </a:p>
        </p:txBody>
      </p:sp>
      <p:sp>
        <p:nvSpPr>
          <p:cNvPr id="53" name="Textfeld 52"/>
          <p:cNvSpPr txBox="1"/>
          <p:nvPr/>
        </p:nvSpPr>
        <p:spPr>
          <a:xfrm>
            <a:off x="2986628" y="3437878"/>
            <a:ext cx="5355818" cy="320634"/>
          </a:xfrm>
          <a:prstGeom prst="rect">
            <a:avLst/>
          </a:prstGeom>
          <a:noFill/>
        </p:spPr>
        <p:txBody>
          <a:bodyPr wrap="none" lIns="0" tIns="0" rIns="0" bIns="0" rtlCol="0">
            <a:noAutofit/>
          </a:bodyPr>
          <a:lstStyle/>
          <a:p>
            <a:pPr algn="ctr">
              <a:lnSpc>
                <a:spcPct val="90000"/>
              </a:lnSpc>
            </a:pPr>
            <a:r>
              <a:rPr lang="en-US" sz="2400" b="1" dirty="0"/>
              <a:t>PGX</a:t>
            </a:r>
          </a:p>
        </p:txBody>
      </p:sp>
      <p:sp>
        <p:nvSpPr>
          <p:cNvPr id="30" name="Rechteck 29"/>
          <p:cNvSpPr/>
          <p:nvPr/>
        </p:nvSpPr>
        <p:spPr>
          <a:xfrm>
            <a:off x="8829277" y="2272536"/>
            <a:ext cx="2743200" cy="1134094"/>
          </a:xfrm>
          <a:prstGeom prst="rect">
            <a:avLst/>
          </a:prstGeom>
          <a:solidFill>
            <a:schemeClr val="bg2"/>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dirty="0">
                <a:solidFill>
                  <a:schemeClr val="tx1"/>
                </a:solidFill>
              </a:rPr>
              <a:t>user implements algorithm/query using DSL and submits it to PGX</a:t>
            </a:r>
          </a:p>
        </p:txBody>
      </p:sp>
    </p:spTree>
    <p:extLst>
      <p:ext uri="{BB962C8B-B14F-4D97-AF65-F5344CB8AC3E}">
        <p14:creationId xmlns:p14="http://schemas.microsoft.com/office/powerpoint/2010/main" val="1081043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PGX: Domain-Specific Languages</a:t>
            </a:r>
          </a:p>
        </p:txBody>
      </p:sp>
      <p:sp>
        <p:nvSpPr>
          <p:cNvPr id="5" name="Foliennummernplatzhalter 4"/>
          <p:cNvSpPr>
            <a:spLocks noGrp="1"/>
          </p:cNvSpPr>
          <p:nvPr>
            <p:ph type="sldNum" sz="quarter" idx="12"/>
          </p:nvPr>
        </p:nvSpPr>
        <p:spPr/>
        <p:txBody>
          <a:bodyPr/>
          <a:lstStyle/>
          <a:p>
            <a:fld id="{C51EAA63-D034-42AE-91FA-B13B9518C7BE}" type="slidenum">
              <a:rPr lang="en-US" smtClean="0"/>
              <a:t>18</a:t>
            </a:fld>
            <a:endParaRPr lang="en-US" dirty="0"/>
          </a:p>
        </p:txBody>
      </p:sp>
      <p:sp>
        <p:nvSpPr>
          <p:cNvPr id="7" name="Abgerundetes Rechteck 6"/>
          <p:cNvSpPr/>
          <p:nvPr/>
        </p:nvSpPr>
        <p:spPr>
          <a:xfrm>
            <a:off x="2986628" y="3414133"/>
            <a:ext cx="5355818" cy="2621497"/>
          </a:xfrm>
          <a:prstGeom prst="roundRect">
            <a:avLst/>
          </a:prstGeom>
          <a:noFill/>
          <a:ln w="381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 name="Oval 31"/>
          <p:cNvSpPr/>
          <p:nvPr/>
        </p:nvSpPr>
        <p:spPr>
          <a:xfrm>
            <a:off x="6619507" y="1419077"/>
            <a:ext cx="1106341" cy="718458"/>
          </a:xfrm>
          <a:prstGeom prst="ellipse">
            <a:avLst/>
          </a:prstGeom>
          <a:solidFill>
            <a:schemeClr val="tx2"/>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 tIns="34294" rIns="6859" bIns="3429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n-US" sz="2000" b="1" dirty="0"/>
              <a:t>Client</a:t>
            </a:r>
          </a:p>
        </p:txBody>
      </p:sp>
      <p:sp>
        <p:nvSpPr>
          <p:cNvPr id="12" name="Flussdiagramm: Prozess 11"/>
          <p:cNvSpPr/>
          <p:nvPr/>
        </p:nvSpPr>
        <p:spPr>
          <a:xfrm>
            <a:off x="6388908" y="3803048"/>
            <a:ext cx="1567543" cy="863931"/>
          </a:xfrm>
          <a:prstGeom prst="flowChartProcess">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solidFill>
                  <a:schemeClr val="bg1"/>
                </a:solidFill>
              </a:rPr>
              <a:t>DSL Compiler</a:t>
            </a:r>
          </a:p>
        </p:txBody>
      </p:sp>
      <p:sp>
        <p:nvSpPr>
          <p:cNvPr id="16" name="Flussdiagramm: Daten 15"/>
          <p:cNvSpPr/>
          <p:nvPr/>
        </p:nvSpPr>
        <p:spPr>
          <a:xfrm>
            <a:off x="6400793" y="5063327"/>
            <a:ext cx="1537131" cy="742208"/>
          </a:xfrm>
          <a:prstGeom prst="flowChartInputOutpu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b="1" dirty="0"/>
              <a:t>Compiled Program</a:t>
            </a:r>
          </a:p>
        </p:txBody>
      </p:sp>
      <p:cxnSp>
        <p:nvCxnSpPr>
          <p:cNvPr id="21" name="Gerade Verbindung mit Pfeil 20"/>
          <p:cNvCxnSpPr>
            <a:stCxn id="11" idx="4"/>
            <a:endCxn id="12" idx="0"/>
          </p:cNvCxnSpPr>
          <p:nvPr/>
        </p:nvCxnSpPr>
        <p:spPr>
          <a:xfrm>
            <a:off x="7172678" y="2137535"/>
            <a:ext cx="2" cy="1665513"/>
          </a:xfrm>
          <a:prstGeom prst="straightConnector1">
            <a:avLst/>
          </a:prstGeom>
          <a:ln w="317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49" name="Flussdiagramm: Daten 48"/>
          <p:cNvSpPr/>
          <p:nvPr/>
        </p:nvSpPr>
        <p:spPr>
          <a:xfrm>
            <a:off x="6491094" y="2454715"/>
            <a:ext cx="1363166" cy="742208"/>
          </a:xfrm>
          <a:prstGeom prst="flowChartInputOutpu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b="1" dirty="0"/>
              <a:t>DSL</a:t>
            </a:r>
            <a:br>
              <a:rPr lang="en-US" sz="1400" b="1" dirty="0"/>
            </a:br>
            <a:r>
              <a:rPr lang="en-US" sz="1400" b="1" dirty="0"/>
              <a:t>Program</a:t>
            </a:r>
          </a:p>
        </p:txBody>
      </p:sp>
      <p:cxnSp>
        <p:nvCxnSpPr>
          <p:cNvPr id="50" name="Gerade Verbindung mit Pfeil 49"/>
          <p:cNvCxnSpPr>
            <a:stCxn id="12" idx="2"/>
            <a:endCxn id="16" idx="1"/>
          </p:cNvCxnSpPr>
          <p:nvPr/>
        </p:nvCxnSpPr>
        <p:spPr>
          <a:xfrm flipH="1">
            <a:off x="7169359" y="4666979"/>
            <a:ext cx="3321" cy="396348"/>
          </a:xfrm>
          <a:prstGeom prst="straightConnector1">
            <a:avLst/>
          </a:prstGeom>
          <a:ln w="317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53" name="Textfeld 52"/>
          <p:cNvSpPr txBox="1"/>
          <p:nvPr/>
        </p:nvSpPr>
        <p:spPr>
          <a:xfrm>
            <a:off x="2986628" y="3437878"/>
            <a:ext cx="5355818" cy="320634"/>
          </a:xfrm>
          <a:prstGeom prst="rect">
            <a:avLst/>
          </a:prstGeom>
          <a:noFill/>
        </p:spPr>
        <p:txBody>
          <a:bodyPr wrap="none" lIns="0" tIns="0" rIns="0" bIns="0" rtlCol="0">
            <a:noAutofit/>
          </a:bodyPr>
          <a:lstStyle/>
          <a:p>
            <a:pPr algn="ctr">
              <a:lnSpc>
                <a:spcPct val="90000"/>
              </a:lnSpc>
            </a:pPr>
            <a:r>
              <a:rPr lang="en-US" sz="2400" b="1" dirty="0"/>
              <a:t>PGX</a:t>
            </a:r>
          </a:p>
        </p:txBody>
      </p:sp>
      <p:sp>
        <p:nvSpPr>
          <p:cNvPr id="14" name="Rechteck 13"/>
          <p:cNvSpPr/>
          <p:nvPr/>
        </p:nvSpPr>
        <p:spPr>
          <a:xfrm>
            <a:off x="8936155" y="3667966"/>
            <a:ext cx="2743200" cy="1134094"/>
          </a:xfrm>
          <a:prstGeom prst="rect">
            <a:avLst/>
          </a:prstGeom>
          <a:solidFill>
            <a:schemeClr val="bg2"/>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dirty="0">
                <a:solidFill>
                  <a:schemeClr val="tx1"/>
                </a:solidFill>
              </a:rPr>
              <a:t>DSL compiler aggressively optimizes code and generates compiled program</a:t>
            </a:r>
          </a:p>
        </p:txBody>
      </p:sp>
    </p:spTree>
    <p:extLst>
      <p:ext uri="{BB962C8B-B14F-4D97-AF65-F5344CB8AC3E}">
        <p14:creationId xmlns:p14="http://schemas.microsoft.com/office/powerpoint/2010/main" val="342545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PGX: Domain-Specific Languages</a:t>
            </a:r>
          </a:p>
        </p:txBody>
      </p:sp>
      <p:sp>
        <p:nvSpPr>
          <p:cNvPr id="5" name="Foliennummernplatzhalter 4"/>
          <p:cNvSpPr>
            <a:spLocks noGrp="1"/>
          </p:cNvSpPr>
          <p:nvPr>
            <p:ph type="sldNum" sz="quarter" idx="12"/>
          </p:nvPr>
        </p:nvSpPr>
        <p:spPr/>
        <p:txBody>
          <a:bodyPr/>
          <a:lstStyle/>
          <a:p>
            <a:fld id="{C51EAA63-D034-42AE-91FA-B13B9518C7BE}" type="slidenum">
              <a:rPr lang="en-US" smtClean="0"/>
              <a:t>19</a:t>
            </a:fld>
            <a:endParaRPr lang="en-US" dirty="0"/>
          </a:p>
        </p:txBody>
      </p:sp>
      <p:sp>
        <p:nvSpPr>
          <p:cNvPr id="7" name="Abgerundetes Rechteck 6"/>
          <p:cNvSpPr/>
          <p:nvPr/>
        </p:nvSpPr>
        <p:spPr>
          <a:xfrm>
            <a:off x="2986628" y="3414133"/>
            <a:ext cx="5355818" cy="2621497"/>
          </a:xfrm>
          <a:prstGeom prst="roundRect">
            <a:avLst/>
          </a:prstGeom>
          <a:noFill/>
          <a:ln w="381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 name="Oval 31"/>
          <p:cNvSpPr/>
          <p:nvPr/>
        </p:nvSpPr>
        <p:spPr>
          <a:xfrm>
            <a:off x="6619507" y="1419077"/>
            <a:ext cx="1106341" cy="718458"/>
          </a:xfrm>
          <a:prstGeom prst="ellipse">
            <a:avLst/>
          </a:prstGeom>
          <a:solidFill>
            <a:schemeClr val="tx2"/>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 tIns="34294" rIns="6859" bIns="3429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n-US" sz="2000" b="1" dirty="0"/>
              <a:t>Client</a:t>
            </a:r>
          </a:p>
        </p:txBody>
      </p:sp>
      <p:sp>
        <p:nvSpPr>
          <p:cNvPr id="12" name="Flussdiagramm: Prozess 11"/>
          <p:cNvSpPr/>
          <p:nvPr/>
        </p:nvSpPr>
        <p:spPr>
          <a:xfrm>
            <a:off x="6388908" y="3803048"/>
            <a:ext cx="1567543" cy="863931"/>
          </a:xfrm>
          <a:prstGeom prst="flowChartProcess">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solidFill>
                  <a:schemeClr val="bg1"/>
                </a:solidFill>
              </a:rPr>
              <a:t>DSL Compiler</a:t>
            </a:r>
          </a:p>
        </p:txBody>
      </p:sp>
      <p:cxnSp>
        <p:nvCxnSpPr>
          <p:cNvPr id="21" name="Gerade Verbindung mit Pfeil 20"/>
          <p:cNvCxnSpPr>
            <a:stCxn id="11" idx="4"/>
            <a:endCxn id="12" idx="0"/>
          </p:cNvCxnSpPr>
          <p:nvPr/>
        </p:nvCxnSpPr>
        <p:spPr>
          <a:xfrm>
            <a:off x="7172678" y="2137535"/>
            <a:ext cx="2" cy="1665513"/>
          </a:xfrm>
          <a:prstGeom prst="straightConnector1">
            <a:avLst/>
          </a:prstGeom>
          <a:ln w="317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grpSp>
        <p:nvGrpSpPr>
          <p:cNvPr id="35" name="Group 60"/>
          <p:cNvGrpSpPr>
            <a:grpSpLocks/>
          </p:cNvGrpSpPr>
          <p:nvPr/>
        </p:nvGrpSpPr>
        <p:grpSpPr bwMode="auto">
          <a:xfrm>
            <a:off x="3629254" y="4773407"/>
            <a:ext cx="850075" cy="946325"/>
            <a:chOff x="990600" y="3333750"/>
            <a:chExt cx="609600" cy="762000"/>
          </a:xfrm>
        </p:grpSpPr>
        <p:sp>
          <p:nvSpPr>
            <p:cNvPr id="36" name="Oval 39"/>
            <p:cNvSpPr/>
            <p:nvPr/>
          </p:nvSpPr>
          <p:spPr>
            <a:xfrm>
              <a:off x="1066800" y="3943350"/>
              <a:ext cx="152400" cy="152400"/>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lnSpc>
                  <a:spcPct val="90000"/>
                </a:lnSpc>
              </a:pPr>
              <a:endParaRPr lang="en-US" altLang="en-US">
                <a:solidFill>
                  <a:srgbClr val="FFFFFF"/>
                </a:solidFill>
              </a:endParaRPr>
            </a:p>
          </p:txBody>
        </p:sp>
        <p:sp>
          <p:nvSpPr>
            <p:cNvPr id="37" name="Oval 40"/>
            <p:cNvSpPr/>
            <p:nvPr/>
          </p:nvSpPr>
          <p:spPr>
            <a:xfrm>
              <a:off x="1238250" y="3752850"/>
              <a:ext cx="152400" cy="152400"/>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lnSpc>
                  <a:spcPct val="90000"/>
                </a:lnSpc>
              </a:pPr>
              <a:endParaRPr lang="en-US" altLang="en-US">
                <a:solidFill>
                  <a:srgbClr val="FFFFFF"/>
                </a:solidFill>
              </a:endParaRPr>
            </a:p>
          </p:txBody>
        </p:sp>
        <p:sp>
          <p:nvSpPr>
            <p:cNvPr id="38" name="Oval 41"/>
            <p:cNvSpPr/>
            <p:nvPr/>
          </p:nvSpPr>
          <p:spPr>
            <a:xfrm>
              <a:off x="990600" y="3714750"/>
              <a:ext cx="152400" cy="152400"/>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lnSpc>
                  <a:spcPct val="90000"/>
                </a:lnSpc>
              </a:pPr>
              <a:endParaRPr lang="en-US" altLang="en-US">
                <a:solidFill>
                  <a:srgbClr val="FFFFFF"/>
                </a:solidFill>
              </a:endParaRPr>
            </a:p>
          </p:txBody>
        </p:sp>
        <p:sp>
          <p:nvSpPr>
            <p:cNvPr id="39" name="Oval 42"/>
            <p:cNvSpPr/>
            <p:nvPr/>
          </p:nvSpPr>
          <p:spPr>
            <a:xfrm>
              <a:off x="1447800" y="3562350"/>
              <a:ext cx="152400" cy="152400"/>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lnSpc>
                  <a:spcPct val="90000"/>
                </a:lnSpc>
              </a:pPr>
              <a:endParaRPr lang="en-US" altLang="en-US">
                <a:solidFill>
                  <a:srgbClr val="FFFFFF"/>
                </a:solidFill>
              </a:endParaRPr>
            </a:p>
          </p:txBody>
        </p:sp>
        <p:sp>
          <p:nvSpPr>
            <p:cNvPr id="40" name="Oval 43"/>
            <p:cNvSpPr/>
            <p:nvPr/>
          </p:nvSpPr>
          <p:spPr>
            <a:xfrm>
              <a:off x="1171575" y="3505200"/>
              <a:ext cx="152400" cy="152400"/>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lnSpc>
                  <a:spcPct val="90000"/>
                </a:lnSpc>
              </a:pPr>
              <a:endParaRPr lang="en-US" altLang="en-US">
                <a:solidFill>
                  <a:srgbClr val="FFFFFF"/>
                </a:solidFill>
              </a:endParaRPr>
            </a:p>
          </p:txBody>
        </p:sp>
        <p:cxnSp>
          <p:nvCxnSpPr>
            <p:cNvPr id="41" name="Straight Connector 45"/>
            <p:cNvCxnSpPr>
              <a:stCxn id="38" idx="0"/>
              <a:endCxn id="40" idx="3"/>
            </p:cNvCxnSpPr>
            <p:nvPr/>
          </p:nvCxnSpPr>
          <p:spPr>
            <a:xfrm flipV="1">
              <a:off x="1066800" y="3635375"/>
              <a:ext cx="127000" cy="79375"/>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2" name="Straight Connector 46"/>
            <p:cNvCxnSpPr>
              <a:stCxn id="37" idx="0"/>
              <a:endCxn id="40" idx="5"/>
            </p:cNvCxnSpPr>
            <p:nvPr/>
          </p:nvCxnSpPr>
          <p:spPr>
            <a:xfrm flipH="1" flipV="1">
              <a:off x="1301750" y="3635375"/>
              <a:ext cx="12700" cy="117475"/>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3" name="Straight Connector 49"/>
            <p:cNvCxnSpPr>
              <a:stCxn id="37" idx="7"/>
              <a:endCxn id="39" idx="3"/>
            </p:cNvCxnSpPr>
            <p:nvPr/>
          </p:nvCxnSpPr>
          <p:spPr>
            <a:xfrm flipV="1">
              <a:off x="1368425" y="3692525"/>
              <a:ext cx="101600" cy="8255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4" name="Straight Connector 53"/>
            <p:cNvCxnSpPr>
              <a:stCxn id="36" idx="7"/>
              <a:endCxn id="37" idx="3"/>
            </p:cNvCxnSpPr>
            <p:nvPr/>
          </p:nvCxnSpPr>
          <p:spPr>
            <a:xfrm flipV="1">
              <a:off x="1196975" y="3883025"/>
              <a:ext cx="63500" cy="8255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45" name="Oval 56"/>
            <p:cNvSpPr/>
            <p:nvPr/>
          </p:nvSpPr>
          <p:spPr>
            <a:xfrm>
              <a:off x="1295400" y="3333750"/>
              <a:ext cx="152400" cy="152400"/>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lnSpc>
                  <a:spcPct val="90000"/>
                </a:lnSpc>
              </a:pPr>
              <a:endParaRPr lang="en-US" altLang="en-US">
                <a:solidFill>
                  <a:srgbClr val="FFFFFF"/>
                </a:solidFill>
              </a:endParaRPr>
            </a:p>
          </p:txBody>
        </p:sp>
        <p:cxnSp>
          <p:nvCxnSpPr>
            <p:cNvPr id="46" name="Straight Connector 57"/>
            <p:cNvCxnSpPr>
              <a:stCxn id="40" idx="7"/>
              <a:endCxn id="45" idx="3"/>
            </p:cNvCxnSpPr>
            <p:nvPr/>
          </p:nvCxnSpPr>
          <p:spPr>
            <a:xfrm flipV="1">
              <a:off x="1301750" y="3463925"/>
              <a:ext cx="15875" cy="635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47" name="Abgerundetes Rechteck 46"/>
          <p:cNvSpPr/>
          <p:nvPr/>
        </p:nvSpPr>
        <p:spPr>
          <a:xfrm>
            <a:off x="3310245" y="4122222"/>
            <a:ext cx="1520042" cy="1692234"/>
          </a:xfrm>
          <a:prstGeom prst="roundRect">
            <a:avLst/>
          </a:prstGeom>
          <a:noFill/>
          <a:ln w="285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48" name="Textfeld 47"/>
          <p:cNvSpPr txBox="1"/>
          <p:nvPr/>
        </p:nvSpPr>
        <p:spPr>
          <a:xfrm>
            <a:off x="3325519" y="4134097"/>
            <a:ext cx="1504768" cy="480486"/>
          </a:xfrm>
          <a:prstGeom prst="rect">
            <a:avLst/>
          </a:prstGeom>
          <a:noFill/>
        </p:spPr>
        <p:txBody>
          <a:bodyPr wrap="none" lIns="0" tIns="0" rIns="0" bIns="0" rtlCol="0">
            <a:noAutofit/>
          </a:bodyPr>
          <a:lstStyle/>
          <a:p>
            <a:pPr algn="ctr">
              <a:lnSpc>
                <a:spcPct val="90000"/>
              </a:lnSpc>
            </a:pPr>
            <a:r>
              <a:rPr lang="en-US" sz="1600" b="1" dirty="0"/>
              <a:t>Internal</a:t>
            </a:r>
            <a:br>
              <a:rPr lang="en-US" sz="1600" b="1" dirty="0"/>
            </a:br>
            <a:r>
              <a:rPr lang="en-US" sz="1600" b="1" dirty="0"/>
              <a:t>Data-Structures</a:t>
            </a:r>
          </a:p>
        </p:txBody>
      </p:sp>
      <p:sp>
        <p:nvSpPr>
          <p:cNvPr id="49" name="Flussdiagramm: Daten 48"/>
          <p:cNvSpPr/>
          <p:nvPr/>
        </p:nvSpPr>
        <p:spPr>
          <a:xfrm>
            <a:off x="6491094" y="2454715"/>
            <a:ext cx="1363166" cy="742208"/>
          </a:xfrm>
          <a:prstGeom prst="flowChartInputOutpu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b="1" dirty="0"/>
              <a:t>DSL</a:t>
            </a:r>
            <a:br>
              <a:rPr lang="en-US" sz="1400" b="1" dirty="0"/>
            </a:br>
            <a:r>
              <a:rPr lang="en-US" sz="1400" b="1" dirty="0"/>
              <a:t>Program</a:t>
            </a:r>
          </a:p>
        </p:txBody>
      </p:sp>
      <p:sp>
        <p:nvSpPr>
          <p:cNvPr id="53" name="Textfeld 52"/>
          <p:cNvSpPr txBox="1"/>
          <p:nvPr/>
        </p:nvSpPr>
        <p:spPr>
          <a:xfrm>
            <a:off x="2986628" y="3437878"/>
            <a:ext cx="5355818" cy="320634"/>
          </a:xfrm>
          <a:prstGeom prst="rect">
            <a:avLst/>
          </a:prstGeom>
          <a:noFill/>
        </p:spPr>
        <p:txBody>
          <a:bodyPr wrap="none" lIns="0" tIns="0" rIns="0" bIns="0" rtlCol="0">
            <a:noAutofit/>
          </a:bodyPr>
          <a:lstStyle/>
          <a:p>
            <a:pPr algn="ctr">
              <a:lnSpc>
                <a:spcPct val="90000"/>
              </a:lnSpc>
            </a:pPr>
            <a:r>
              <a:rPr lang="en-US" sz="2400" b="1" dirty="0"/>
              <a:t>PGX</a:t>
            </a:r>
          </a:p>
        </p:txBody>
      </p:sp>
      <p:sp>
        <p:nvSpPr>
          <p:cNvPr id="30" name="Rechteck 29"/>
          <p:cNvSpPr/>
          <p:nvPr/>
        </p:nvSpPr>
        <p:spPr>
          <a:xfrm>
            <a:off x="8936155" y="4589988"/>
            <a:ext cx="2743200" cy="1134094"/>
          </a:xfrm>
          <a:prstGeom prst="rect">
            <a:avLst/>
          </a:prstGeom>
          <a:solidFill>
            <a:schemeClr val="bg2"/>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dirty="0">
                <a:solidFill>
                  <a:schemeClr val="tx1"/>
                </a:solidFill>
              </a:rPr>
              <a:t>compiled program has direct access to internal data-structures</a:t>
            </a:r>
          </a:p>
        </p:txBody>
      </p:sp>
      <p:cxnSp>
        <p:nvCxnSpPr>
          <p:cNvPr id="6" name="Gerade Verbindung mit Pfeil 5"/>
          <p:cNvCxnSpPr/>
          <p:nvPr/>
        </p:nvCxnSpPr>
        <p:spPr>
          <a:xfrm flipH="1">
            <a:off x="4830288" y="5434431"/>
            <a:ext cx="1797123" cy="1404"/>
          </a:xfrm>
          <a:prstGeom prst="straightConnector1">
            <a:avLst/>
          </a:prstGeom>
          <a:ln w="19050">
            <a:solidFill>
              <a:schemeClr val="tx1"/>
            </a:solidFill>
            <a:prstDash val="sysDash"/>
            <a:miter lim="800000"/>
            <a:tailEnd type="arrow"/>
          </a:ln>
        </p:spPr>
        <p:style>
          <a:lnRef idx="1">
            <a:schemeClr val="accent1"/>
          </a:lnRef>
          <a:fillRef idx="0">
            <a:schemeClr val="accent1"/>
          </a:fillRef>
          <a:effectRef idx="0">
            <a:schemeClr val="accent1"/>
          </a:effectRef>
          <a:fontRef idx="minor">
            <a:schemeClr val="tx1"/>
          </a:fontRef>
        </p:style>
      </p:cxnSp>
      <p:sp>
        <p:nvSpPr>
          <p:cNvPr id="31" name="Flussdiagramm: Daten 30"/>
          <p:cNvSpPr/>
          <p:nvPr/>
        </p:nvSpPr>
        <p:spPr>
          <a:xfrm>
            <a:off x="6400793" y="5063327"/>
            <a:ext cx="1537131" cy="742208"/>
          </a:xfrm>
          <a:prstGeom prst="flowChartInputOutpu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b="1" dirty="0"/>
              <a:t>Compiled Program</a:t>
            </a:r>
          </a:p>
        </p:txBody>
      </p:sp>
      <p:cxnSp>
        <p:nvCxnSpPr>
          <p:cNvPr id="32" name="Gerade Verbindung mit Pfeil 31"/>
          <p:cNvCxnSpPr>
            <a:endCxn id="31" idx="1"/>
          </p:cNvCxnSpPr>
          <p:nvPr/>
        </p:nvCxnSpPr>
        <p:spPr>
          <a:xfrm flipH="1">
            <a:off x="7169359" y="4666979"/>
            <a:ext cx="3321" cy="396348"/>
          </a:xfrm>
          <a:prstGeom prst="straightConnector1">
            <a:avLst/>
          </a:prstGeom>
          <a:ln w="317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842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Domain Specific Languages for </a:t>
            </a:r>
            <a:br>
              <a:rPr lang="en-US" dirty="0"/>
            </a:br>
            <a:r>
              <a:rPr lang="en-US" dirty="0"/>
              <a:t>Parallel Graph </a:t>
            </a:r>
            <a:r>
              <a:rPr lang="en-US" dirty="0" err="1"/>
              <a:t>AnalytiX</a:t>
            </a:r>
            <a:r>
              <a:rPr lang="en-US" dirty="0"/>
              <a:t> (PGX)</a:t>
            </a:r>
          </a:p>
        </p:txBody>
      </p:sp>
      <p:sp>
        <p:nvSpPr>
          <p:cNvPr id="5" name="Subtitle 4">
            <a:extLst>
              <a:ext uri="{FF2B5EF4-FFF2-40B4-BE49-F238E27FC236}">
                <a16:creationId xmlns:a16="http://schemas.microsoft.com/office/drawing/2014/main" id="{E17BF721-6094-E749-951B-CF87C903C0B1}"/>
              </a:ext>
            </a:extLst>
          </p:cNvPr>
          <p:cNvSpPr>
            <a:spLocks noGrp="1"/>
          </p:cNvSpPr>
          <p:nvPr>
            <p:ph type="subTitle" idx="1"/>
          </p:nvPr>
        </p:nvSpPr>
        <p:spPr/>
        <p:txBody>
          <a:bodyPr/>
          <a:lstStyle/>
          <a:p>
            <a:endParaRPr lang="en-US" dirty="0"/>
          </a:p>
        </p:txBody>
      </p:sp>
      <p:sp>
        <p:nvSpPr>
          <p:cNvPr id="6" name="Text Placeholder 5"/>
          <p:cNvSpPr>
            <a:spLocks noGrp="1"/>
          </p:cNvSpPr>
          <p:nvPr>
            <p:ph type="body" sz="quarter" idx="13"/>
          </p:nvPr>
        </p:nvSpPr>
        <p:spPr/>
        <p:txBody>
          <a:bodyPr/>
          <a:lstStyle/>
          <a:p>
            <a:r>
              <a:rPr lang="en-US" dirty="0"/>
              <a:t>Guido </a:t>
            </a:r>
            <a:r>
              <a:rPr lang="en-US" dirty="0" err="1"/>
              <a:t>Wachsmuth</a:t>
            </a:r>
            <a:endParaRPr lang="en-US" dirty="0"/>
          </a:p>
          <a:p>
            <a:endParaRPr lang="en-US" dirty="0"/>
          </a:p>
          <a:p>
            <a:r>
              <a:rPr lang="en-US" dirty="0"/>
              <a:t>Principal Member of Technical Staff</a:t>
            </a:r>
          </a:p>
          <a:p>
            <a:r>
              <a:rPr lang="en-US" dirty="0"/>
              <a:t>Oracle Labs Zurich, Switzerland</a:t>
            </a:r>
          </a:p>
          <a:p>
            <a:endParaRPr lang="en-US" dirty="0"/>
          </a:p>
          <a:p>
            <a:r>
              <a:rPr lang="en-US" dirty="0"/>
              <a:t>January 8, 2019</a:t>
            </a:r>
          </a:p>
        </p:txBody>
      </p:sp>
      <p:sp>
        <p:nvSpPr>
          <p:cNvPr id="4" name="Slide Number Placeholder 3"/>
          <p:cNvSpPr>
            <a:spLocks noGrp="1"/>
          </p:cNvSpPr>
          <p:nvPr>
            <p:ph type="sldNum" sz="quarter" idx="4294967295"/>
          </p:nvPr>
        </p:nvSpPr>
        <p:spPr>
          <a:xfrm>
            <a:off x="11855450" y="6556375"/>
            <a:ext cx="333375" cy="182563"/>
          </a:xfrm>
        </p:spPr>
        <p:txBody>
          <a:bodyPr/>
          <a:lstStyle/>
          <a:p>
            <a:fld id="{C51EAA63-D034-42AE-91FA-B13B9518C7BE}" type="slidenum">
              <a:rPr lang="uk-UA"/>
              <a:pPr/>
              <a:t>2</a:t>
            </a:fld>
            <a:endParaRPr lang="uk-UA"/>
          </a:p>
        </p:txBody>
      </p:sp>
      <p:pic>
        <p:nvPicPr>
          <p:cNvPr id="7" name="Picture 2"/>
          <p:cNvPicPr/>
          <p:nvPr/>
        </p:nvPicPr>
        <p:blipFill>
          <a:blip r:embed="rId3"/>
          <a:stretch/>
        </p:blipFill>
        <p:spPr>
          <a:xfrm>
            <a:off x="9753445" y="0"/>
            <a:ext cx="1978333" cy="1842052"/>
          </a:xfrm>
          <a:prstGeom prst="rect">
            <a:avLst/>
          </a:prstGeom>
          <a:ln>
            <a:noFill/>
          </a:ln>
        </p:spPr>
      </p:pic>
    </p:spTree>
    <p:extLst>
      <p:ext uri="{BB962C8B-B14F-4D97-AF65-F5344CB8AC3E}">
        <p14:creationId xmlns:p14="http://schemas.microsoft.com/office/powerpoint/2010/main" val="1607946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Compiled DSL Benefits</a:t>
            </a:r>
          </a:p>
        </p:txBody>
      </p:sp>
      <p:sp>
        <p:nvSpPr>
          <p:cNvPr id="3" name="Inhaltsplatzhalter 2"/>
          <p:cNvSpPr>
            <a:spLocks noGrp="1"/>
          </p:cNvSpPr>
          <p:nvPr>
            <p:ph idx="1"/>
          </p:nvPr>
        </p:nvSpPr>
        <p:spPr/>
        <p:txBody>
          <a:bodyPr/>
          <a:lstStyle/>
          <a:p>
            <a:r>
              <a:rPr lang="en-US" sz="2400" dirty="0"/>
              <a:t>portability: write once, compile for different</a:t>
            </a:r>
            <a:br>
              <a:rPr lang="en-US" sz="2400" dirty="0"/>
            </a:br>
            <a:r>
              <a:rPr lang="en-US" sz="2400" dirty="0"/>
              <a:t>backends</a:t>
            </a:r>
          </a:p>
          <a:p>
            <a:pPr lvl="1"/>
            <a:r>
              <a:rPr lang="en-US" sz="2000" dirty="0"/>
              <a:t>shared-memory</a:t>
            </a:r>
          </a:p>
          <a:p>
            <a:pPr lvl="1"/>
            <a:r>
              <a:rPr lang="en-US" sz="2000" dirty="0"/>
              <a:t>distributed</a:t>
            </a:r>
          </a:p>
        </p:txBody>
      </p:sp>
      <p:sp>
        <p:nvSpPr>
          <p:cNvPr id="5" name="Foliennummernplatzhalter 4"/>
          <p:cNvSpPr>
            <a:spLocks noGrp="1"/>
          </p:cNvSpPr>
          <p:nvPr>
            <p:ph type="sldNum" sz="quarter" idx="12"/>
          </p:nvPr>
        </p:nvSpPr>
        <p:spPr/>
        <p:txBody>
          <a:bodyPr/>
          <a:lstStyle/>
          <a:p>
            <a:fld id="{C51EAA63-D034-42AE-91FA-B13B9518C7BE}" type="slidenum">
              <a:rPr lang="en-US" smtClean="0"/>
              <a:t>20</a:t>
            </a:fld>
            <a:endParaRPr lang="en-US" dirty="0"/>
          </a:p>
        </p:txBody>
      </p:sp>
      <p:sp>
        <p:nvSpPr>
          <p:cNvPr id="6" name="Abgerundetes Rechteck 5"/>
          <p:cNvSpPr/>
          <p:nvPr/>
        </p:nvSpPr>
        <p:spPr>
          <a:xfrm>
            <a:off x="5813003" y="3414133"/>
            <a:ext cx="5355818" cy="2621497"/>
          </a:xfrm>
          <a:prstGeom prst="roundRect">
            <a:avLst/>
          </a:prstGeom>
          <a:noFill/>
          <a:ln w="381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7" name="Oval 31"/>
          <p:cNvSpPr/>
          <p:nvPr/>
        </p:nvSpPr>
        <p:spPr>
          <a:xfrm>
            <a:off x="9445882" y="1419077"/>
            <a:ext cx="1106341" cy="718458"/>
          </a:xfrm>
          <a:prstGeom prst="ellipse">
            <a:avLst/>
          </a:prstGeom>
          <a:solidFill>
            <a:schemeClr val="tx2"/>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 tIns="34294" rIns="6859" bIns="3429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n-US" sz="2000" b="1" dirty="0"/>
              <a:t>Client</a:t>
            </a:r>
          </a:p>
        </p:txBody>
      </p:sp>
      <p:sp>
        <p:nvSpPr>
          <p:cNvPr id="8" name="Flussdiagramm: Prozess 7"/>
          <p:cNvSpPr/>
          <p:nvPr/>
        </p:nvSpPr>
        <p:spPr>
          <a:xfrm>
            <a:off x="9215283" y="3803048"/>
            <a:ext cx="1567543" cy="863931"/>
          </a:xfrm>
          <a:prstGeom prst="flowChartProcess">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solidFill>
                  <a:schemeClr val="bg1"/>
                </a:solidFill>
              </a:rPr>
              <a:t>DSL Compiler</a:t>
            </a:r>
          </a:p>
        </p:txBody>
      </p:sp>
      <p:cxnSp>
        <p:nvCxnSpPr>
          <p:cNvPr id="10" name="Gerade Verbindung mit Pfeil 9"/>
          <p:cNvCxnSpPr>
            <a:stCxn id="7" idx="4"/>
            <a:endCxn id="8" idx="0"/>
          </p:cNvCxnSpPr>
          <p:nvPr/>
        </p:nvCxnSpPr>
        <p:spPr>
          <a:xfrm>
            <a:off x="9999053" y="2137535"/>
            <a:ext cx="2" cy="1665513"/>
          </a:xfrm>
          <a:prstGeom prst="straightConnector1">
            <a:avLst/>
          </a:prstGeom>
          <a:ln w="317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grpSp>
        <p:nvGrpSpPr>
          <p:cNvPr id="11" name="Group 60"/>
          <p:cNvGrpSpPr>
            <a:grpSpLocks/>
          </p:cNvGrpSpPr>
          <p:nvPr/>
        </p:nvGrpSpPr>
        <p:grpSpPr bwMode="auto">
          <a:xfrm>
            <a:off x="6455629" y="4773407"/>
            <a:ext cx="850075" cy="946325"/>
            <a:chOff x="990600" y="3333750"/>
            <a:chExt cx="609600" cy="762000"/>
          </a:xfrm>
        </p:grpSpPr>
        <p:sp>
          <p:nvSpPr>
            <p:cNvPr id="12" name="Oval 39"/>
            <p:cNvSpPr/>
            <p:nvPr/>
          </p:nvSpPr>
          <p:spPr>
            <a:xfrm>
              <a:off x="1066800" y="3943350"/>
              <a:ext cx="152400" cy="152400"/>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lnSpc>
                  <a:spcPct val="90000"/>
                </a:lnSpc>
              </a:pPr>
              <a:endParaRPr lang="en-US" altLang="en-US">
                <a:solidFill>
                  <a:srgbClr val="FFFFFF"/>
                </a:solidFill>
              </a:endParaRPr>
            </a:p>
          </p:txBody>
        </p:sp>
        <p:sp>
          <p:nvSpPr>
            <p:cNvPr id="13" name="Oval 40"/>
            <p:cNvSpPr/>
            <p:nvPr/>
          </p:nvSpPr>
          <p:spPr>
            <a:xfrm>
              <a:off x="1238250" y="3752850"/>
              <a:ext cx="152400" cy="152400"/>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lnSpc>
                  <a:spcPct val="90000"/>
                </a:lnSpc>
              </a:pPr>
              <a:endParaRPr lang="en-US" altLang="en-US">
                <a:solidFill>
                  <a:srgbClr val="FFFFFF"/>
                </a:solidFill>
              </a:endParaRPr>
            </a:p>
          </p:txBody>
        </p:sp>
        <p:sp>
          <p:nvSpPr>
            <p:cNvPr id="14" name="Oval 41"/>
            <p:cNvSpPr/>
            <p:nvPr/>
          </p:nvSpPr>
          <p:spPr>
            <a:xfrm>
              <a:off x="990600" y="3714750"/>
              <a:ext cx="152400" cy="152400"/>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lnSpc>
                  <a:spcPct val="90000"/>
                </a:lnSpc>
              </a:pPr>
              <a:endParaRPr lang="en-US" altLang="en-US">
                <a:solidFill>
                  <a:srgbClr val="FFFFFF"/>
                </a:solidFill>
              </a:endParaRPr>
            </a:p>
          </p:txBody>
        </p:sp>
        <p:sp>
          <p:nvSpPr>
            <p:cNvPr id="15" name="Oval 42"/>
            <p:cNvSpPr/>
            <p:nvPr/>
          </p:nvSpPr>
          <p:spPr>
            <a:xfrm>
              <a:off x="1447800" y="3562350"/>
              <a:ext cx="152400" cy="152400"/>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lnSpc>
                  <a:spcPct val="90000"/>
                </a:lnSpc>
              </a:pPr>
              <a:endParaRPr lang="en-US" altLang="en-US">
                <a:solidFill>
                  <a:srgbClr val="FFFFFF"/>
                </a:solidFill>
              </a:endParaRPr>
            </a:p>
          </p:txBody>
        </p:sp>
        <p:sp>
          <p:nvSpPr>
            <p:cNvPr id="16" name="Oval 43"/>
            <p:cNvSpPr/>
            <p:nvPr/>
          </p:nvSpPr>
          <p:spPr>
            <a:xfrm>
              <a:off x="1171575" y="3505200"/>
              <a:ext cx="152400" cy="152400"/>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lnSpc>
                  <a:spcPct val="90000"/>
                </a:lnSpc>
              </a:pPr>
              <a:endParaRPr lang="en-US" altLang="en-US">
                <a:solidFill>
                  <a:srgbClr val="FFFFFF"/>
                </a:solidFill>
              </a:endParaRPr>
            </a:p>
          </p:txBody>
        </p:sp>
        <p:cxnSp>
          <p:nvCxnSpPr>
            <p:cNvPr id="17" name="Straight Connector 45"/>
            <p:cNvCxnSpPr>
              <a:stCxn id="14" idx="0"/>
              <a:endCxn id="16" idx="3"/>
            </p:cNvCxnSpPr>
            <p:nvPr/>
          </p:nvCxnSpPr>
          <p:spPr>
            <a:xfrm flipV="1">
              <a:off x="1066800" y="3635375"/>
              <a:ext cx="127000" cy="79375"/>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46"/>
            <p:cNvCxnSpPr>
              <a:stCxn id="13" idx="0"/>
              <a:endCxn id="16" idx="5"/>
            </p:cNvCxnSpPr>
            <p:nvPr/>
          </p:nvCxnSpPr>
          <p:spPr>
            <a:xfrm flipH="1" flipV="1">
              <a:off x="1301750" y="3635375"/>
              <a:ext cx="12700" cy="117475"/>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49"/>
            <p:cNvCxnSpPr>
              <a:stCxn id="13" idx="7"/>
              <a:endCxn id="15" idx="3"/>
            </p:cNvCxnSpPr>
            <p:nvPr/>
          </p:nvCxnSpPr>
          <p:spPr>
            <a:xfrm flipV="1">
              <a:off x="1368425" y="3692525"/>
              <a:ext cx="101600" cy="8255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53"/>
            <p:cNvCxnSpPr>
              <a:stCxn id="12" idx="7"/>
              <a:endCxn id="13" idx="3"/>
            </p:cNvCxnSpPr>
            <p:nvPr/>
          </p:nvCxnSpPr>
          <p:spPr>
            <a:xfrm flipV="1">
              <a:off x="1196975" y="3883025"/>
              <a:ext cx="63500" cy="8255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1" name="Oval 56"/>
            <p:cNvSpPr/>
            <p:nvPr/>
          </p:nvSpPr>
          <p:spPr>
            <a:xfrm>
              <a:off x="1295400" y="3333750"/>
              <a:ext cx="152400" cy="152400"/>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lnSpc>
                  <a:spcPct val="90000"/>
                </a:lnSpc>
              </a:pPr>
              <a:endParaRPr lang="en-US" altLang="en-US">
                <a:solidFill>
                  <a:srgbClr val="FFFFFF"/>
                </a:solidFill>
              </a:endParaRPr>
            </a:p>
          </p:txBody>
        </p:sp>
        <p:cxnSp>
          <p:nvCxnSpPr>
            <p:cNvPr id="22" name="Straight Connector 57"/>
            <p:cNvCxnSpPr>
              <a:stCxn id="16" idx="7"/>
              <a:endCxn id="21" idx="3"/>
            </p:cNvCxnSpPr>
            <p:nvPr/>
          </p:nvCxnSpPr>
          <p:spPr>
            <a:xfrm flipV="1">
              <a:off x="1301750" y="3463925"/>
              <a:ext cx="15875" cy="635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3" name="Abgerundetes Rechteck 22"/>
          <p:cNvSpPr/>
          <p:nvPr/>
        </p:nvSpPr>
        <p:spPr>
          <a:xfrm>
            <a:off x="6136620" y="4122222"/>
            <a:ext cx="1520042" cy="1692234"/>
          </a:xfrm>
          <a:prstGeom prst="roundRect">
            <a:avLst/>
          </a:prstGeom>
          <a:noFill/>
          <a:ln w="285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4" name="Textfeld 23"/>
          <p:cNvSpPr txBox="1"/>
          <p:nvPr/>
        </p:nvSpPr>
        <p:spPr>
          <a:xfrm>
            <a:off x="6151894" y="4134097"/>
            <a:ext cx="1504768" cy="480486"/>
          </a:xfrm>
          <a:prstGeom prst="rect">
            <a:avLst/>
          </a:prstGeom>
          <a:noFill/>
        </p:spPr>
        <p:txBody>
          <a:bodyPr wrap="none" lIns="0" tIns="0" rIns="0" bIns="0" rtlCol="0">
            <a:noAutofit/>
          </a:bodyPr>
          <a:lstStyle/>
          <a:p>
            <a:pPr algn="ctr">
              <a:lnSpc>
                <a:spcPct val="90000"/>
              </a:lnSpc>
            </a:pPr>
            <a:r>
              <a:rPr lang="en-US" sz="1600" b="1" dirty="0"/>
              <a:t>Internal</a:t>
            </a:r>
            <a:br>
              <a:rPr lang="en-US" sz="1600" b="1" dirty="0"/>
            </a:br>
            <a:r>
              <a:rPr lang="en-US" sz="1600" b="1" dirty="0"/>
              <a:t>Data-Structures</a:t>
            </a:r>
          </a:p>
        </p:txBody>
      </p:sp>
      <p:sp>
        <p:nvSpPr>
          <p:cNvPr id="25" name="Flussdiagramm: Daten 24"/>
          <p:cNvSpPr/>
          <p:nvPr/>
        </p:nvSpPr>
        <p:spPr>
          <a:xfrm>
            <a:off x="9317469" y="2454715"/>
            <a:ext cx="1363166" cy="742208"/>
          </a:xfrm>
          <a:prstGeom prst="flowChartInputOutpu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b="1" dirty="0"/>
              <a:t>DSL</a:t>
            </a:r>
            <a:br>
              <a:rPr lang="en-US" sz="1400" b="1" dirty="0"/>
            </a:br>
            <a:r>
              <a:rPr lang="en-US" sz="1400" b="1" dirty="0"/>
              <a:t>Program</a:t>
            </a:r>
          </a:p>
        </p:txBody>
      </p:sp>
      <p:sp>
        <p:nvSpPr>
          <p:cNvPr id="27" name="Textfeld 26"/>
          <p:cNvSpPr txBox="1"/>
          <p:nvPr/>
        </p:nvSpPr>
        <p:spPr>
          <a:xfrm>
            <a:off x="5813003" y="3437878"/>
            <a:ext cx="5355818" cy="320634"/>
          </a:xfrm>
          <a:prstGeom prst="rect">
            <a:avLst/>
          </a:prstGeom>
          <a:noFill/>
        </p:spPr>
        <p:txBody>
          <a:bodyPr wrap="none" lIns="0" tIns="0" rIns="0" bIns="0" rtlCol="0">
            <a:noAutofit/>
          </a:bodyPr>
          <a:lstStyle/>
          <a:p>
            <a:pPr algn="ctr">
              <a:lnSpc>
                <a:spcPct val="90000"/>
              </a:lnSpc>
            </a:pPr>
            <a:r>
              <a:rPr lang="en-US" sz="2400" b="1" dirty="0"/>
              <a:t>PGX</a:t>
            </a:r>
          </a:p>
        </p:txBody>
      </p:sp>
      <p:cxnSp>
        <p:nvCxnSpPr>
          <p:cNvPr id="29" name="Gerade Verbindung mit Pfeil 28"/>
          <p:cNvCxnSpPr/>
          <p:nvPr/>
        </p:nvCxnSpPr>
        <p:spPr>
          <a:xfrm flipH="1">
            <a:off x="7656663" y="5434431"/>
            <a:ext cx="1797123" cy="1404"/>
          </a:xfrm>
          <a:prstGeom prst="straightConnector1">
            <a:avLst/>
          </a:prstGeom>
          <a:ln w="19050">
            <a:solidFill>
              <a:schemeClr val="tx1"/>
            </a:solidFill>
            <a:prstDash val="sysDash"/>
            <a:miter lim="800000"/>
            <a:tailEnd type="arrow"/>
          </a:ln>
        </p:spPr>
        <p:style>
          <a:lnRef idx="1">
            <a:schemeClr val="accent1"/>
          </a:lnRef>
          <a:fillRef idx="0">
            <a:schemeClr val="accent1"/>
          </a:fillRef>
          <a:effectRef idx="0">
            <a:schemeClr val="accent1"/>
          </a:effectRef>
          <a:fontRef idx="minor">
            <a:schemeClr val="tx1"/>
          </a:fontRef>
        </p:style>
      </p:cxnSp>
      <p:sp>
        <p:nvSpPr>
          <p:cNvPr id="43" name="Flussdiagramm: Daten 42"/>
          <p:cNvSpPr/>
          <p:nvPr/>
        </p:nvSpPr>
        <p:spPr>
          <a:xfrm>
            <a:off x="9215283" y="5057305"/>
            <a:ext cx="1537131" cy="742208"/>
          </a:xfrm>
          <a:prstGeom prst="flowChartInputOutpu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b="1" dirty="0"/>
              <a:t>Compiled Program</a:t>
            </a:r>
          </a:p>
        </p:txBody>
      </p:sp>
      <p:cxnSp>
        <p:nvCxnSpPr>
          <p:cNvPr id="44" name="Gerade Verbindung mit Pfeil 43"/>
          <p:cNvCxnSpPr>
            <a:endCxn id="43" idx="1"/>
          </p:cNvCxnSpPr>
          <p:nvPr/>
        </p:nvCxnSpPr>
        <p:spPr>
          <a:xfrm flipH="1">
            <a:off x="9983849" y="4660957"/>
            <a:ext cx="3321" cy="396348"/>
          </a:xfrm>
          <a:prstGeom prst="straightConnector1">
            <a:avLst/>
          </a:prstGeom>
          <a:ln w="317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9772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Compiled DSL Benefits</a:t>
            </a:r>
          </a:p>
        </p:txBody>
      </p:sp>
      <p:sp>
        <p:nvSpPr>
          <p:cNvPr id="3" name="Inhaltsplatzhalter 2"/>
          <p:cNvSpPr>
            <a:spLocks noGrp="1"/>
          </p:cNvSpPr>
          <p:nvPr>
            <p:ph idx="1"/>
          </p:nvPr>
        </p:nvSpPr>
        <p:spPr/>
        <p:txBody>
          <a:bodyPr/>
          <a:lstStyle/>
          <a:p>
            <a:r>
              <a:rPr lang="en-US" sz="2400" dirty="0"/>
              <a:t>portability: write once, compile for different</a:t>
            </a:r>
            <a:br>
              <a:rPr lang="en-US" sz="2400" dirty="0"/>
            </a:br>
            <a:r>
              <a:rPr lang="en-US" sz="2400" dirty="0"/>
              <a:t>backends</a:t>
            </a:r>
          </a:p>
          <a:p>
            <a:pPr lvl="1"/>
            <a:r>
              <a:rPr lang="en-US" sz="2000" dirty="0"/>
              <a:t>shared-memory</a:t>
            </a:r>
          </a:p>
          <a:p>
            <a:pPr lvl="1"/>
            <a:r>
              <a:rPr lang="en-US" sz="2000" dirty="0"/>
              <a:t>distributed</a:t>
            </a:r>
          </a:p>
          <a:p>
            <a:r>
              <a:rPr lang="en-US" sz="2400" dirty="0"/>
              <a:t>performance benefits</a:t>
            </a:r>
          </a:p>
          <a:p>
            <a:pPr lvl="1"/>
            <a:r>
              <a:rPr lang="en-US" sz="2000" dirty="0"/>
              <a:t>graph specific optimizations</a:t>
            </a:r>
          </a:p>
          <a:p>
            <a:pPr lvl="1"/>
            <a:r>
              <a:rPr lang="en-US" sz="2000" dirty="0"/>
              <a:t>no performance overhead from API</a:t>
            </a:r>
          </a:p>
          <a:p>
            <a:pPr marL="274320" lvl="1" indent="0">
              <a:buNone/>
            </a:pPr>
            <a:endParaRPr lang="en-US" sz="2000" dirty="0"/>
          </a:p>
        </p:txBody>
      </p:sp>
      <p:sp>
        <p:nvSpPr>
          <p:cNvPr id="5" name="Foliennummernplatzhalter 4"/>
          <p:cNvSpPr>
            <a:spLocks noGrp="1"/>
          </p:cNvSpPr>
          <p:nvPr>
            <p:ph type="sldNum" sz="quarter" idx="12"/>
          </p:nvPr>
        </p:nvSpPr>
        <p:spPr/>
        <p:txBody>
          <a:bodyPr/>
          <a:lstStyle/>
          <a:p>
            <a:fld id="{C51EAA63-D034-42AE-91FA-B13B9518C7BE}" type="slidenum">
              <a:rPr lang="en-US" smtClean="0"/>
              <a:t>21</a:t>
            </a:fld>
            <a:endParaRPr lang="en-US" dirty="0"/>
          </a:p>
        </p:txBody>
      </p:sp>
      <p:sp>
        <p:nvSpPr>
          <p:cNvPr id="6" name="Abgerundetes Rechteck 5"/>
          <p:cNvSpPr/>
          <p:nvPr/>
        </p:nvSpPr>
        <p:spPr>
          <a:xfrm>
            <a:off x="5813003" y="3414133"/>
            <a:ext cx="5355818" cy="2621497"/>
          </a:xfrm>
          <a:prstGeom prst="roundRect">
            <a:avLst/>
          </a:prstGeom>
          <a:noFill/>
          <a:ln w="381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7" name="Oval 31"/>
          <p:cNvSpPr/>
          <p:nvPr/>
        </p:nvSpPr>
        <p:spPr>
          <a:xfrm>
            <a:off x="9445882" y="1419077"/>
            <a:ext cx="1106341" cy="718458"/>
          </a:xfrm>
          <a:prstGeom prst="ellipse">
            <a:avLst/>
          </a:prstGeom>
          <a:solidFill>
            <a:schemeClr val="tx2"/>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 tIns="34294" rIns="6859" bIns="3429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n-US" sz="2000" b="1" dirty="0"/>
              <a:t>Client</a:t>
            </a:r>
          </a:p>
        </p:txBody>
      </p:sp>
      <p:sp>
        <p:nvSpPr>
          <p:cNvPr id="8" name="Flussdiagramm: Prozess 7"/>
          <p:cNvSpPr/>
          <p:nvPr/>
        </p:nvSpPr>
        <p:spPr>
          <a:xfrm>
            <a:off x="9215283" y="3803048"/>
            <a:ext cx="1567543" cy="863931"/>
          </a:xfrm>
          <a:prstGeom prst="flowChartProcess">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solidFill>
                  <a:schemeClr val="bg1"/>
                </a:solidFill>
              </a:rPr>
              <a:t>DSL Compiler</a:t>
            </a:r>
          </a:p>
        </p:txBody>
      </p:sp>
      <p:cxnSp>
        <p:nvCxnSpPr>
          <p:cNvPr id="10" name="Gerade Verbindung mit Pfeil 9"/>
          <p:cNvCxnSpPr>
            <a:stCxn id="7" idx="4"/>
            <a:endCxn id="8" idx="0"/>
          </p:cNvCxnSpPr>
          <p:nvPr/>
        </p:nvCxnSpPr>
        <p:spPr>
          <a:xfrm>
            <a:off x="9999053" y="2137535"/>
            <a:ext cx="2" cy="1665513"/>
          </a:xfrm>
          <a:prstGeom prst="straightConnector1">
            <a:avLst/>
          </a:prstGeom>
          <a:ln w="317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grpSp>
        <p:nvGrpSpPr>
          <p:cNvPr id="11" name="Group 60"/>
          <p:cNvGrpSpPr>
            <a:grpSpLocks/>
          </p:cNvGrpSpPr>
          <p:nvPr/>
        </p:nvGrpSpPr>
        <p:grpSpPr bwMode="auto">
          <a:xfrm>
            <a:off x="6455629" y="4773407"/>
            <a:ext cx="850075" cy="946325"/>
            <a:chOff x="990600" y="3333750"/>
            <a:chExt cx="609600" cy="762000"/>
          </a:xfrm>
        </p:grpSpPr>
        <p:sp>
          <p:nvSpPr>
            <p:cNvPr id="12" name="Oval 39"/>
            <p:cNvSpPr/>
            <p:nvPr/>
          </p:nvSpPr>
          <p:spPr>
            <a:xfrm>
              <a:off x="1066800" y="3943350"/>
              <a:ext cx="152400" cy="152400"/>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lnSpc>
                  <a:spcPct val="90000"/>
                </a:lnSpc>
              </a:pPr>
              <a:endParaRPr lang="en-US" altLang="en-US">
                <a:solidFill>
                  <a:srgbClr val="FFFFFF"/>
                </a:solidFill>
              </a:endParaRPr>
            </a:p>
          </p:txBody>
        </p:sp>
        <p:sp>
          <p:nvSpPr>
            <p:cNvPr id="13" name="Oval 40"/>
            <p:cNvSpPr/>
            <p:nvPr/>
          </p:nvSpPr>
          <p:spPr>
            <a:xfrm>
              <a:off x="1238250" y="3752850"/>
              <a:ext cx="152400" cy="152400"/>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lnSpc>
                  <a:spcPct val="90000"/>
                </a:lnSpc>
              </a:pPr>
              <a:endParaRPr lang="en-US" altLang="en-US">
                <a:solidFill>
                  <a:srgbClr val="FFFFFF"/>
                </a:solidFill>
              </a:endParaRPr>
            </a:p>
          </p:txBody>
        </p:sp>
        <p:sp>
          <p:nvSpPr>
            <p:cNvPr id="14" name="Oval 41"/>
            <p:cNvSpPr/>
            <p:nvPr/>
          </p:nvSpPr>
          <p:spPr>
            <a:xfrm>
              <a:off x="990600" y="3714750"/>
              <a:ext cx="152400" cy="152400"/>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lnSpc>
                  <a:spcPct val="90000"/>
                </a:lnSpc>
              </a:pPr>
              <a:endParaRPr lang="en-US" altLang="en-US">
                <a:solidFill>
                  <a:srgbClr val="FFFFFF"/>
                </a:solidFill>
              </a:endParaRPr>
            </a:p>
          </p:txBody>
        </p:sp>
        <p:sp>
          <p:nvSpPr>
            <p:cNvPr id="15" name="Oval 42"/>
            <p:cNvSpPr/>
            <p:nvPr/>
          </p:nvSpPr>
          <p:spPr>
            <a:xfrm>
              <a:off x="1447800" y="3562350"/>
              <a:ext cx="152400" cy="152400"/>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lnSpc>
                  <a:spcPct val="90000"/>
                </a:lnSpc>
              </a:pPr>
              <a:endParaRPr lang="en-US" altLang="en-US">
                <a:solidFill>
                  <a:srgbClr val="FFFFFF"/>
                </a:solidFill>
              </a:endParaRPr>
            </a:p>
          </p:txBody>
        </p:sp>
        <p:sp>
          <p:nvSpPr>
            <p:cNvPr id="16" name="Oval 43"/>
            <p:cNvSpPr/>
            <p:nvPr/>
          </p:nvSpPr>
          <p:spPr>
            <a:xfrm>
              <a:off x="1171575" y="3505200"/>
              <a:ext cx="152400" cy="152400"/>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lnSpc>
                  <a:spcPct val="90000"/>
                </a:lnSpc>
              </a:pPr>
              <a:endParaRPr lang="en-US" altLang="en-US">
                <a:solidFill>
                  <a:srgbClr val="FFFFFF"/>
                </a:solidFill>
              </a:endParaRPr>
            </a:p>
          </p:txBody>
        </p:sp>
        <p:cxnSp>
          <p:nvCxnSpPr>
            <p:cNvPr id="17" name="Straight Connector 45"/>
            <p:cNvCxnSpPr>
              <a:stCxn id="14" idx="0"/>
              <a:endCxn id="16" idx="3"/>
            </p:cNvCxnSpPr>
            <p:nvPr/>
          </p:nvCxnSpPr>
          <p:spPr>
            <a:xfrm flipV="1">
              <a:off x="1066800" y="3635375"/>
              <a:ext cx="127000" cy="79375"/>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46"/>
            <p:cNvCxnSpPr>
              <a:stCxn id="13" idx="0"/>
              <a:endCxn id="16" idx="5"/>
            </p:cNvCxnSpPr>
            <p:nvPr/>
          </p:nvCxnSpPr>
          <p:spPr>
            <a:xfrm flipH="1" flipV="1">
              <a:off x="1301750" y="3635375"/>
              <a:ext cx="12700" cy="117475"/>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49"/>
            <p:cNvCxnSpPr>
              <a:stCxn id="13" idx="7"/>
              <a:endCxn id="15" idx="3"/>
            </p:cNvCxnSpPr>
            <p:nvPr/>
          </p:nvCxnSpPr>
          <p:spPr>
            <a:xfrm flipV="1">
              <a:off x="1368425" y="3692525"/>
              <a:ext cx="101600" cy="8255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53"/>
            <p:cNvCxnSpPr>
              <a:stCxn id="12" idx="7"/>
              <a:endCxn id="13" idx="3"/>
            </p:cNvCxnSpPr>
            <p:nvPr/>
          </p:nvCxnSpPr>
          <p:spPr>
            <a:xfrm flipV="1">
              <a:off x="1196975" y="3883025"/>
              <a:ext cx="63500" cy="8255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1" name="Oval 56"/>
            <p:cNvSpPr/>
            <p:nvPr/>
          </p:nvSpPr>
          <p:spPr>
            <a:xfrm>
              <a:off x="1295400" y="3333750"/>
              <a:ext cx="152400" cy="152400"/>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lnSpc>
                  <a:spcPct val="90000"/>
                </a:lnSpc>
              </a:pPr>
              <a:endParaRPr lang="en-US" altLang="en-US">
                <a:solidFill>
                  <a:srgbClr val="FFFFFF"/>
                </a:solidFill>
              </a:endParaRPr>
            </a:p>
          </p:txBody>
        </p:sp>
        <p:cxnSp>
          <p:nvCxnSpPr>
            <p:cNvPr id="22" name="Straight Connector 57"/>
            <p:cNvCxnSpPr>
              <a:stCxn id="16" idx="7"/>
              <a:endCxn id="21" idx="3"/>
            </p:cNvCxnSpPr>
            <p:nvPr/>
          </p:nvCxnSpPr>
          <p:spPr>
            <a:xfrm flipV="1">
              <a:off x="1301750" y="3463925"/>
              <a:ext cx="15875" cy="635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3" name="Abgerundetes Rechteck 22"/>
          <p:cNvSpPr/>
          <p:nvPr/>
        </p:nvSpPr>
        <p:spPr>
          <a:xfrm>
            <a:off x="6136620" y="4122222"/>
            <a:ext cx="1520042" cy="1692234"/>
          </a:xfrm>
          <a:prstGeom prst="roundRect">
            <a:avLst/>
          </a:prstGeom>
          <a:noFill/>
          <a:ln w="285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4" name="Textfeld 23"/>
          <p:cNvSpPr txBox="1"/>
          <p:nvPr/>
        </p:nvSpPr>
        <p:spPr>
          <a:xfrm>
            <a:off x="6151894" y="4134097"/>
            <a:ext cx="1504768" cy="480486"/>
          </a:xfrm>
          <a:prstGeom prst="rect">
            <a:avLst/>
          </a:prstGeom>
          <a:noFill/>
        </p:spPr>
        <p:txBody>
          <a:bodyPr wrap="none" lIns="0" tIns="0" rIns="0" bIns="0" rtlCol="0">
            <a:noAutofit/>
          </a:bodyPr>
          <a:lstStyle/>
          <a:p>
            <a:pPr algn="ctr">
              <a:lnSpc>
                <a:spcPct val="90000"/>
              </a:lnSpc>
            </a:pPr>
            <a:r>
              <a:rPr lang="en-US" sz="1600" b="1" dirty="0"/>
              <a:t>Internal</a:t>
            </a:r>
            <a:br>
              <a:rPr lang="en-US" sz="1600" b="1" dirty="0"/>
            </a:br>
            <a:r>
              <a:rPr lang="en-US" sz="1600" b="1" dirty="0"/>
              <a:t>Data-Structures</a:t>
            </a:r>
          </a:p>
        </p:txBody>
      </p:sp>
      <p:sp>
        <p:nvSpPr>
          <p:cNvPr id="25" name="Flussdiagramm: Daten 24"/>
          <p:cNvSpPr/>
          <p:nvPr/>
        </p:nvSpPr>
        <p:spPr>
          <a:xfrm>
            <a:off x="9317469" y="2454715"/>
            <a:ext cx="1363166" cy="742208"/>
          </a:xfrm>
          <a:prstGeom prst="flowChartInputOutpu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b="1" dirty="0"/>
              <a:t>DSL</a:t>
            </a:r>
            <a:br>
              <a:rPr lang="en-US" sz="1400" b="1" dirty="0"/>
            </a:br>
            <a:r>
              <a:rPr lang="en-US" sz="1400" b="1" dirty="0"/>
              <a:t>Program</a:t>
            </a:r>
          </a:p>
        </p:txBody>
      </p:sp>
      <p:sp>
        <p:nvSpPr>
          <p:cNvPr id="27" name="Textfeld 26"/>
          <p:cNvSpPr txBox="1"/>
          <p:nvPr/>
        </p:nvSpPr>
        <p:spPr>
          <a:xfrm>
            <a:off x="5813003" y="3437878"/>
            <a:ext cx="5355818" cy="320634"/>
          </a:xfrm>
          <a:prstGeom prst="rect">
            <a:avLst/>
          </a:prstGeom>
          <a:noFill/>
        </p:spPr>
        <p:txBody>
          <a:bodyPr wrap="none" lIns="0" tIns="0" rIns="0" bIns="0" rtlCol="0">
            <a:noAutofit/>
          </a:bodyPr>
          <a:lstStyle/>
          <a:p>
            <a:pPr algn="ctr">
              <a:lnSpc>
                <a:spcPct val="90000"/>
              </a:lnSpc>
            </a:pPr>
            <a:r>
              <a:rPr lang="en-US" sz="2400" b="1" dirty="0"/>
              <a:t>PGX</a:t>
            </a:r>
          </a:p>
        </p:txBody>
      </p:sp>
      <p:sp>
        <p:nvSpPr>
          <p:cNvPr id="30" name="Oval 31"/>
          <p:cNvSpPr/>
          <p:nvPr/>
        </p:nvSpPr>
        <p:spPr>
          <a:xfrm>
            <a:off x="6354060" y="1419077"/>
            <a:ext cx="1106341" cy="718458"/>
          </a:xfrm>
          <a:prstGeom prst="ellipse">
            <a:avLst/>
          </a:prstGeom>
          <a:solidFill>
            <a:schemeClr val="tx2"/>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9" tIns="34294" rIns="6859" bIns="3429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r>
              <a:rPr lang="en-US" sz="2000" b="1" dirty="0"/>
              <a:t>Client</a:t>
            </a:r>
          </a:p>
        </p:txBody>
      </p:sp>
      <p:sp>
        <p:nvSpPr>
          <p:cNvPr id="31" name="Rechteck 30"/>
          <p:cNvSpPr/>
          <p:nvPr/>
        </p:nvSpPr>
        <p:spPr>
          <a:xfrm>
            <a:off x="6151894" y="3526971"/>
            <a:ext cx="1504768" cy="403761"/>
          </a:xfrm>
          <a:prstGeom prst="rect">
            <a:avLst/>
          </a:pr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t>API</a:t>
            </a:r>
          </a:p>
        </p:txBody>
      </p:sp>
      <p:cxnSp>
        <p:nvCxnSpPr>
          <p:cNvPr id="38" name="Gerade Verbindung mit Pfeil 37"/>
          <p:cNvCxnSpPr>
            <a:stCxn id="31" idx="2"/>
            <a:endCxn id="24" idx="0"/>
          </p:cNvCxnSpPr>
          <p:nvPr/>
        </p:nvCxnSpPr>
        <p:spPr>
          <a:xfrm>
            <a:off x="6904278" y="3930732"/>
            <a:ext cx="0" cy="203365"/>
          </a:xfrm>
          <a:prstGeom prst="straightConnector1">
            <a:avLst/>
          </a:prstGeom>
          <a:ln w="19050">
            <a:solidFill>
              <a:schemeClr val="accent2"/>
            </a:solidFill>
            <a:prstDash val="sysDash"/>
            <a:miter lim="800000"/>
            <a:tailEnd type="arrow"/>
          </a:ln>
        </p:spPr>
        <p:style>
          <a:lnRef idx="1">
            <a:schemeClr val="accent1"/>
          </a:lnRef>
          <a:fillRef idx="0">
            <a:schemeClr val="accent1"/>
          </a:fillRef>
          <a:effectRef idx="0">
            <a:schemeClr val="accent1"/>
          </a:effectRef>
          <a:fontRef idx="minor">
            <a:schemeClr val="tx1"/>
          </a:fontRef>
        </p:style>
      </p:cxnSp>
      <p:sp>
        <p:nvSpPr>
          <p:cNvPr id="43" name="Flussdiagramm: Daten 42"/>
          <p:cNvSpPr/>
          <p:nvPr/>
        </p:nvSpPr>
        <p:spPr>
          <a:xfrm>
            <a:off x="9215283" y="5057305"/>
            <a:ext cx="1537131" cy="742208"/>
          </a:xfrm>
          <a:prstGeom prst="flowChartInputOutpu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b="1" dirty="0"/>
              <a:t>Compiled Program</a:t>
            </a:r>
          </a:p>
        </p:txBody>
      </p:sp>
      <p:cxnSp>
        <p:nvCxnSpPr>
          <p:cNvPr id="44" name="Gerade Verbindung mit Pfeil 43"/>
          <p:cNvCxnSpPr>
            <a:endCxn id="43" idx="1"/>
          </p:cNvCxnSpPr>
          <p:nvPr/>
        </p:nvCxnSpPr>
        <p:spPr>
          <a:xfrm flipH="1">
            <a:off x="9983849" y="4660957"/>
            <a:ext cx="3321" cy="396348"/>
          </a:xfrm>
          <a:prstGeom prst="straightConnector1">
            <a:avLst/>
          </a:prstGeom>
          <a:ln w="317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33" name="Gerade Verbindung mit Pfeil 32"/>
          <p:cNvCxnSpPr/>
          <p:nvPr/>
        </p:nvCxnSpPr>
        <p:spPr>
          <a:xfrm flipH="1">
            <a:off x="7656663" y="5434431"/>
            <a:ext cx="1797123" cy="1404"/>
          </a:xfrm>
          <a:prstGeom prst="straightConnector1">
            <a:avLst/>
          </a:prstGeom>
          <a:ln w="19050">
            <a:solidFill>
              <a:schemeClr val="tx1"/>
            </a:solidFill>
            <a:prstDash val="sysDash"/>
            <a:miter lim="800000"/>
            <a:tailEnd type="arrow"/>
          </a:ln>
        </p:spPr>
        <p:style>
          <a:lnRef idx="1">
            <a:schemeClr val="accent1"/>
          </a:lnRef>
          <a:fillRef idx="0">
            <a:schemeClr val="accent1"/>
          </a:fillRef>
          <a:effectRef idx="0">
            <a:schemeClr val="accent1"/>
          </a:effectRef>
          <a:fontRef idx="minor">
            <a:schemeClr val="tx1"/>
          </a:fontRef>
        </p:style>
      </p:cxnSp>
      <p:cxnSp>
        <p:nvCxnSpPr>
          <p:cNvPr id="35" name="Gerade Verbindung mit Pfeil 34"/>
          <p:cNvCxnSpPr/>
          <p:nvPr/>
        </p:nvCxnSpPr>
        <p:spPr>
          <a:xfrm>
            <a:off x="6889521" y="2825819"/>
            <a:ext cx="14757" cy="701152"/>
          </a:xfrm>
          <a:prstGeom prst="straightConnector1">
            <a:avLst/>
          </a:prstGeom>
          <a:ln w="19050">
            <a:solidFill>
              <a:schemeClr val="accent2"/>
            </a:solidFill>
            <a:prstDash val="sysDash"/>
            <a:miter lim="800000"/>
            <a:tailEnd type="arrow"/>
          </a:ln>
        </p:spPr>
        <p:style>
          <a:lnRef idx="1">
            <a:schemeClr val="accent1"/>
          </a:lnRef>
          <a:fillRef idx="0">
            <a:schemeClr val="accent1"/>
          </a:fillRef>
          <a:effectRef idx="0">
            <a:schemeClr val="accent1"/>
          </a:effectRef>
          <a:fontRef idx="minor">
            <a:schemeClr val="tx1"/>
          </a:fontRef>
        </p:style>
      </p:cxnSp>
      <p:cxnSp>
        <p:nvCxnSpPr>
          <p:cNvPr id="36" name="Gerade Verbindung mit Pfeil 35"/>
          <p:cNvCxnSpPr/>
          <p:nvPr/>
        </p:nvCxnSpPr>
        <p:spPr>
          <a:xfrm flipH="1">
            <a:off x="6904264" y="2137535"/>
            <a:ext cx="2968" cy="329615"/>
          </a:xfrm>
          <a:prstGeom prst="straightConnector1">
            <a:avLst/>
          </a:prstGeom>
          <a:ln w="19050">
            <a:solidFill>
              <a:schemeClr val="accent2"/>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34" name="Flussdiagramm: Daten 33"/>
          <p:cNvSpPr/>
          <p:nvPr/>
        </p:nvSpPr>
        <p:spPr>
          <a:xfrm>
            <a:off x="6222681" y="2467150"/>
            <a:ext cx="1363166" cy="742208"/>
          </a:xfrm>
          <a:prstGeom prst="flowChartInputOutpu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b="1" dirty="0"/>
              <a:t>Java</a:t>
            </a:r>
            <a:br>
              <a:rPr lang="en-US" sz="1400" b="1" dirty="0"/>
            </a:br>
            <a:r>
              <a:rPr lang="en-US" sz="1400" b="1" dirty="0"/>
              <a:t>Program</a:t>
            </a:r>
          </a:p>
        </p:txBody>
      </p:sp>
    </p:spTree>
    <p:extLst>
      <p:ext uri="{BB962C8B-B14F-4D97-AF65-F5344CB8AC3E}">
        <p14:creationId xmlns:p14="http://schemas.microsoft.com/office/powerpoint/2010/main" val="1792409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p:cNvSpPr>
            <a:spLocks noGrp="1"/>
          </p:cNvSpPr>
          <p:nvPr>
            <p:ph sz="half" idx="1"/>
          </p:nvPr>
        </p:nvSpPr>
        <p:spPr>
          <a:xfrm>
            <a:off x="504524" y="1524497"/>
            <a:ext cx="5410199" cy="4418449"/>
          </a:xfrm>
        </p:spPr>
        <p:txBody>
          <a:bodyPr/>
          <a:lstStyle/>
          <a:p>
            <a:r>
              <a:rPr lang="en-US" dirty="0"/>
              <a:t>What is this about:</a:t>
            </a:r>
          </a:p>
          <a:p>
            <a:pPr lvl="1"/>
            <a:r>
              <a:rPr lang="en-US" dirty="0"/>
              <a:t>“Find me the most important entity in this graph data set”</a:t>
            </a:r>
          </a:p>
          <a:p>
            <a:pPr lvl="1"/>
            <a:r>
              <a:rPr lang="en-US" sz="1799" dirty="0"/>
              <a:t>(but on what account?)</a:t>
            </a:r>
          </a:p>
          <a:p>
            <a:r>
              <a:rPr lang="en-US" sz="2399" dirty="0"/>
              <a:t>From graph theory: </a:t>
            </a:r>
          </a:p>
          <a:p>
            <a:pPr lvl="1"/>
            <a:r>
              <a:rPr lang="en-US" sz="1999" b="1" dirty="0"/>
              <a:t>Centrality</a:t>
            </a:r>
            <a:r>
              <a:rPr lang="en-US" sz="1999" dirty="0"/>
              <a:t> – a measure of relative importance of vertices in a graph n a graph</a:t>
            </a:r>
          </a:p>
          <a:p>
            <a:pPr lvl="1"/>
            <a:r>
              <a:rPr lang="en-US" sz="1999" dirty="0"/>
              <a:t>There are many different centralities defined</a:t>
            </a:r>
          </a:p>
          <a:p>
            <a:pPr marL="274238" lvl="1" indent="0">
              <a:buNone/>
            </a:pPr>
            <a:r>
              <a:rPr lang="en-US" sz="1999" dirty="0"/>
              <a:t>: </a:t>
            </a:r>
            <a:r>
              <a:rPr lang="en-US" sz="1999" dirty="0" err="1"/>
              <a:t>Pagerank</a:t>
            </a:r>
            <a:r>
              <a:rPr lang="en-US" sz="1999" dirty="0"/>
              <a:t>, </a:t>
            </a:r>
            <a:r>
              <a:rPr lang="en-US" sz="1999" dirty="0" err="1"/>
              <a:t>Betweenness</a:t>
            </a:r>
            <a:r>
              <a:rPr lang="en-US" sz="1999" dirty="0"/>
              <a:t> Centrality, HITS, Closeness Centrality, Eigenvector, …. </a:t>
            </a:r>
          </a:p>
        </p:txBody>
      </p:sp>
      <p:sp>
        <p:nvSpPr>
          <p:cNvPr id="2" name="Title 1"/>
          <p:cNvSpPr>
            <a:spLocks noGrp="1"/>
          </p:cNvSpPr>
          <p:nvPr>
            <p:ph type="title"/>
          </p:nvPr>
        </p:nvSpPr>
        <p:spPr/>
        <p:txBody>
          <a:bodyPr/>
          <a:lstStyle/>
          <a:p>
            <a:r>
              <a:rPr lang="en-US" dirty="0"/>
              <a:t>Centrality Algorithms and there Application</a:t>
            </a:r>
          </a:p>
        </p:txBody>
      </p:sp>
      <p:pic>
        <p:nvPicPr>
          <p:cNvPr id="8" name="Picture 4"/>
          <p:cNvPicPr>
            <a:picLocks noChangeAspect="1" noChangeArrowheads="1"/>
          </p:cNvPicPr>
          <p:nvPr/>
        </p:nvPicPr>
        <p:blipFill>
          <a:blip r:embed="rId2" cstate="print"/>
          <a:srcRect/>
          <a:stretch>
            <a:fillRect/>
          </a:stretch>
        </p:blipFill>
        <p:spPr bwMode="auto">
          <a:xfrm>
            <a:off x="4974116" y="4960103"/>
            <a:ext cx="1101930" cy="1149860"/>
          </a:xfrm>
          <a:prstGeom prst="rect">
            <a:avLst/>
          </a:prstGeom>
          <a:noFill/>
          <a:ln w="9525">
            <a:noFill/>
            <a:miter lim="800000"/>
            <a:headEnd/>
            <a:tailEnd/>
          </a:ln>
        </p:spPr>
      </p:pic>
      <p:sp>
        <p:nvSpPr>
          <p:cNvPr id="12" name="TextBox 11"/>
          <p:cNvSpPr txBox="1"/>
          <p:nvPr/>
        </p:nvSpPr>
        <p:spPr>
          <a:xfrm>
            <a:off x="4305966" y="6158045"/>
            <a:ext cx="1976159" cy="405629"/>
          </a:xfrm>
          <a:prstGeom prst="rect">
            <a:avLst/>
          </a:prstGeom>
          <a:noFill/>
        </p:spPr>
        <p:txBody>
          <a:bodyPr wrap="square" lIns="0" tIns="0" rIns="0" bIns="0" rtlCol="0">
            <a:noAutofit/>
          </a:bodyPr>
          <a:lstStyle/>
          <a:p>
            <a:pPr>
              <a:lnSpc>
                <a:spcPct val="90000"/>
              </a:lnSpc>
            </a:pPr>
            <a:r>
              <a:rPr lang="en-US" sz="1400" dirty="0"/>
              <a:t>(images from Wikipedia)</a:t>
            </a:r>
          </a:p>
        </p:txBody>
      </p:sp>
      <p:sp>
        <p:nvSpPr>
          <p:cNvPr id="9" name="Content Placeholder 2"/>
          <p:cNvSpPr>
            <a:spLocks noGrp="1"/>
          </p:cNvSpPr>
          <p:nvPr>
            <p:ph sz="half" idx="1"/>
          </p:nvPr>
        </p:nvSpPr>
        <p:spPr>
          <a:xfrm>
            <a:off x="6271810" y="1537941"/>
            <a:ext cx="5410199" cy="4418449"/>
          </a:xfrm>
        </p:spPr>
        <p:txBody>
          <a:bodyPr/>
          <a:lstStyle/>
          <a:p>
            <a:r>
              <a:rPr lang="en-US" sz="2399" dirty="0" err="1"/>
              <a:t>Betweeness</a:t>
            </a:r>
            <a:r>
              <a:rPr lang="en-US" sz="2399" dirty="0"/>
              <a:t> Centrality</a:t>
            </a:r>
          </a:p>
          <a:p>
            <a:pPr lvl="1"/>
            <a:r>
              <a:rPr lang="en-US" sz="1999" dirty="0"/>
              <a:t>Vertices are considered important, if it is located “in between” other vertices</a:t>
            </a:r>
          </a:p>
          <a:p>
            <a:pPr lvl="1"/>
            <a:endParaRPr lang="en-US" sz="1999" dirty="0"/>
          </a:p>
          <a:p>
            <a:pPr lvl="1"/>
            <a:endParaRPr lang="en-US" sz="1999" dirty="0"/>
          </a:p>
          <a:p>
            <a:pPr lvl="1"/>
            <a:endParaRPr lang="en-US" sz="1999" dirty="0"/>
          </a:p>
          <a:p>
            <a:r>
              <a:rPr lang="en-US" sz="2399" dirty="0"/>
              <a:t>Example Application: Asset criticality in Power Grid Network</a:t>
            </a:r>
          </a:p>
          <a:p>
            <a:pPr lvl="1"/>
            <a:r>
              <a:rPr lang="en-US" sz="1999" dirty="0"/>
              <a:t>Power lines, transformer, relay, …</a:t>
            </a:r>
          </a:p>
          <a:p>
            <a:pPr lvl="1"/>
            <a:r>
              <a:rPr lang="en-US" sz="1999" dirty="0"/>
              <a:t>Failure of which node makes </a:t>
            </a:r>
          </a:p>
          <a:p>
            <a:pPr marL="274238" lvl="1" indent="0">
              <a:buNone/>
            </a:pPr>
            <a:r>
              <a:rPr lang="en-US" sz="1999" dirty="0"/>
              <a:t>    larger damage?</a:t>
            </a:r>
          </a:p>
          <a:p>
            <a:pPr lvl="1"/>
            <a:r>
              <a:rPr lang="en-US" sz="1999" dirty="0"/>
              <a:t>In case of storm, which node </a:t>
            </a:r>
          </a:p>
          <a:p>
            <a:pPr marL="274238" lvl="1" indent="0">
              <a:buNone/>
            </a:pPr>
            <a:r>
              <a:rPr lang="en-US" sz="1999" dirty="0"/>
              <a:t>    should be fixed first? </a:t>
            </a:r>
          </a:p>
          <a:p>
            <a:pPr marL="274238" lvl="1" indent="0">
              <a:buNone/>
            </a:pPr>
            <a:r>
              <a:rPr lang="en-US" sz="1999" dirty="0"/>
              <a:t> </a:t>
            </a:r>
          </a:p>
          <a:p>
            <a:pPr lvl="1"/>
            <a:endParaRPr lang="en-US" sz="1600" dirty="0"/>
          </a:p>
        </p:txBody>
      </p:sp>
      <p:grpSp>
        <p:nvGrpSpPr>
          <p:cNvPr id="4" name="Group 3"/>
          <p:cNvGrpSpPr/>
          <p:nvPr/>
        </p:nvGrpSpPr>
        <p:grpSpPr>
          <a:xfrm>
            <a:off x="8327579" y="2675555"/>
            <a:ext cx="3351554" cy="996027"/>
            <a:chOff x="8329748" y="2675359"/>
            <a:chExt cx="3352427" cy="996286"/>
          </a:xfrm>
        </p:grpSpPr>
        <p:sp>
          <p:nvSpPr>
            <p:cNvPr id="10" name="Cloud 9"/>
            <p:cNvSpPr/>
            <p:nvPr/>
          </p:nvSpPr>
          <p:spPr>
            <a:xfrm>
              <a:off x="8329748" y="2675359"/>
              <a:ext cx="1214651" cy="982639"/>
            </a:xfrm>
            <a:prstGeom prst="cloud">
              <a:avLst/>
            </a:prstGeom>
            <a:solidFill>
              <a:schemeClr val="bg1"/>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p>
          </p:txBody>
        </p:sp>
        <p:sp>
          <p:nvSpPr>
            <p:cNvPr id="13" name="Oval 12"/>
            <p:cNvSpPr/>
            <p:nvPr/>
          </p:nvSpPr>
          <p:spPr>
            <a:xfrm>
              <a:off x="9849280" y="3049535"/>
              <a:ext cx="259308" cy="272955"/>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p>
          </p:txBody>
        </p:sp>
        <p:cxnSp>
          <p:nvCxnSpPr>
            <p:cNvPr id="14" name="Straight Arrow Connector 13"/>
            <p:cNvCxnSpPr>
              <a:stCxn id="10" idx="0"/>
              <a:endCxn id="13" idx="2"/>
            </p:cNvCxnSpPr>
            <p:nvPr/>
          </p:nvCxnSpPr>
          <p:spPr>
            <a:xfrm>
              <a:off x="9543387" y="3166679"/>
              <a:ext cx="305893" cy="19334"/>
            </a:xfrm>
            <a:prstGeom prst="straightConnector1">
              <a:avLst/>
            </a:prstGeom>
            <a:ln w="1905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7" name="Cloud 16"/>
            <p:cNvSpPr/>
            <p:nvPr/>
          </p:nvSpPr>
          <p:spPr>
            <a:xfrm>
              <a:off x="10467524" y="2689006"/>
              <a:ext cx="1214651" cy="982639"/>
            </a:xfrm>
            <a:prstGeom prst="cloud">
              <a:avLst/>
            </a:prstGeom>
            <a:solidFill>
              <a:schemeClr val="bg1"/>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p>
          </p:txBody>
        </p:sp>
        <p:cxnSp>
          <p:nvCxnSpPr>
            <p:cNvPr id="18" name="Straight Arrow Connector 17"/>
            <p:cNvCxnSpPr>
              <a:stCxn id="13" idx="6"/>
              <a:endCxn id="17" idx="2"/>
            </p:cNvCxnSpPr>
            <p:nvPr/>
          </p:nvCxnSpPr>
          <p:spPr>
            <a:xfrm flipV="1">
              <a:off x="10108588" y="3180326"/>
              <a:ext cx="362704" cy="5687"/>
            </a:xfrm>
            <a:prstGeom prst="straightConnector1">
              <a:avLst/>
            </a:prstGeom>
            <a:ln w="1905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8684590" y="2954000"/>
              <a:ext cx="150125" cy="177421"/>
            </a:xfrm>
            <a:prstGeom prst="ellipse">
              <a:avLst/>
            </a:pr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p>
          </p:txBody>
        </p:sp>
        <p:sp>
          <p:nvSpPr>
            <p:cNvPr id="20" name="Oval 19"/>
            <p:cNvSpPr/>
            <p:nvPr/>
          </p:nvSpPr>
          <p:spPr>
            <a:xfrm>
              <a:off x="8946174" y="3106400"/>
              <a:ext cx="150125" cy="177421"/>
            </a:xfrm>
            <a:prstGeom prst="ellipse">
              <a:avLst/>
            </a:pr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p>
          </p:txBody>
        </p:sp>
        <p:sp>
          <p:nvSpPr>
            <p:cNvPr id="21" name="Oval 20"/>
            <p:cNvSpPr/>
            <p:nvPr/>
          </p:nvSpPr>
          <p:spPr>
            <a:xfrm>
              <a:off x="9098574" y="2863012"/>
              <a:ext cx="150125" cy="177421"/>
            </a:xfrm>
            <a:prstGeom prst="ellipse">
              <a:avLst/>
            </a:pr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p>
          </p:txBody>
        </p:sp>
        <p:sp>
          <p:nvSpPr>
            <p:cNvPr id="22" name="Oval 21"/>
            <p:cNvSpPr/>
            <p:nvPr/>
          </p:nvSpPr>
          <p:spPr>
            <a:xfrm>
              <a:off x="10861410" y="3015412"/>
              <a:ext cx="150125" cy="177421"/>
            </a:xfrm>
            <a:prstGeom prst="ellipse">
              <a:avLst/>
            </a:pr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p>
          </p:txBody>
        </p:sp>
        <p:sp>
          <p:nvSpPr>
            <p:cNvPr id="23" name="Oval 22"/>
            <p:cNvSpPr/>
            <p:nvPr/>
          </p:nvSpPr>
          <p:spPr>
            <a:xfrm>
              <a:off x="11013810" y="3263348"/>
              <a:ext cx="150125" cy="177421"/>
            </a:xfrm>
            <a:prstGeom prst="ellipse">
              <a:avLst/>
            </a:pr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p>
          </p:txBody>
        </p:sp>
        <p:sp>
          <p:nvSpPr>
            <p:cNvPr id="24" name="Oval 23"/>
            <p:cNvSpPr/>
            <p:nvPr/>
          </p:nvSpPr>
          <p:spPr>
            <a:xfrm>
              <a:off x="11166210" y="2992665"/>
              <a:ext cx="150125" cy="177421"/>
            </a:xfrm>
            <a:prstGeom prst="ellipse">
              <a:avLst/>
            </a:pr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p>
          </p:txBody>
        </p:sp>
        <p:cxnSp>
          <p:nvCxnSpPr>
            <p:cNvPr id="25" name="Straight Arrow Connector 24"/>
            <p:cNvCxnSpPr>
              <a:stCxn id="20" idx="6"/>
              <a:endCxn id="21" idx="2"/>
            </p:cNvCxnSpPr>
            <p:nvPr/>
          </p:nvCxnSpPr>
          <p:spPr>
            <a:xfrm flipV="1">
              <a:off x="9096299" y="2951723"/>
              <a:ext cx="2275" cy="243388"/>
            </a:xfrm>
            <a:prstGeom prst="straightConnector1">
              <a:avLst/>
            </a:prstGeom>
            <a:ln w="1905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9" idx="0"/>
              <a:endCxn id="21" idx="2"/>
            </p:cNvCxnSpPr>
            <p:nvPr/>
          </p:nvCxnSpPr>
          <p:spPr>
            <a:xfrm flipV="1">
              <a:off x="8759653" y="2951723"/>
              <a:ext cx="338921" cy="2277"/>
            </a:xfrm>
            <a:prstGeom prst="straightConnector1">
              <a:avLst/>
            </a:prstGeom>
            <a:ln w="1905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0" idx="1"/>
            </p:cNvCxnSpPr>
            <p:nvPr/>
          </p:nvCxnSpPr>
          <p:spPr>
            <a:xfrm flipH="1" flipV="1">
              <a:off x="8814245" y="3104123"/>
              <a:ext cx="153914" cy="28260"/>
            </a:xfrm>
            <a:prstGeom prst="straightConnector1">
              <a:avLst/>
            </a:prstGeom>
            <a:ln w="1905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2" idx="6"/>
              <a:endCxn id="24" idx="2"/>
            </p:cNvCxnSpPr>
            <p:nvPr/>
          </p:nvCxnSpPr>
          <p:spPr>
            <a:xfrm flipV="1">
              <a:off x="11011535" y="3081376"/>
              <a:ext cx="154675" cy="22747"/>
            </a:xfrm>
            <a:prstGeom prst="straightConnector1">
              <a:avLst/>
            </a:prstGeom>
            <a:ln w="1905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3" idx="7"/>
              <a:endCxn id="24" idx="3"/>
            </p:cNvCxnSpPr>
            <p:nvPr/>
          </p:nvCxnSpPr>
          <p:spPr>
            <a:xfrm flipV="1">
              <a:off x="11141950" y="3144103"/>
              <a:ext cx="46245" cy="145228"/>
            </a:xfrm>
            <a:prstGeom prst="straightConnector1">
              <a:avLst/>
            </a:prstGeom>
            <a:ln w="1905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2" idx="4"/>
              <a:endCxn id="23" idx="1"/>
            </p:cNvCxnSpPr>
            <p:nvPr/>
          </p:nvCxnSpPr>
          <p:spPr>
            <a:xfrm>
              <a:off x="10936473" y="3192833"/>
              <a:ext cx="99322" cy="96498"/>
            </a:xfrm>
            <a:prstGeom prst="straightConnector1">
              <a:avLst/>
            </a:prstGeom>
            <a:ln w="1905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grpSp>
      <p:pic>
        <p:nvPicPr>
          <p:cNvPr id="5" name="Picture 4"/>
          <p:cNvPicPr>
            <a:picLocks noChangeAspect="1"/>
          </p:cNvPicPr>
          <p:nvPr/>
        </p:nvPicPr>
        <p:blipFill>
          <a:blip r:embed="rId3"/>
          <a:stretch>
            <a:fillRect/>
          </a:stretch>
        </p:blipFill>
        <p:spPr>
          <a:xfrm>
            <a:off x="9863764" y="4910529"/>
            <a:ext cx="2141333" cy="1597046"/>
          </a:xfrm>
          <a:prstGeom prst="rect">
            <a:avLst/>
          </a:prstGeom>
        </p:spPr>
      </p:pic>
    </p:spTree>
    <p:extLst>
      <p:ext uri="{BB962C8B-B14F-4D97-AF65-F5344CB8AC3E}">
        <p14:creationId xmlns:p14="http://schemas.microsoft.com/office/powerpoint/2010/main" val="3702739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fade">
                                      <p:cBhvr>
                                        <p:cTn id="7" dur="500"/>
                                        <p:tgtEl>
                                          <p:spTgt spid="15">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5">
                                            <p:txEl>
                                              <p:pRg st="4" end="4"/>
                                            </p:txEl>
                                          </p:spTgt>
                                        </p:tgtEl>
                                        <p:attrNameLst>
                                          <p:attrName>style.visibility</p:attrName>
                                        </p:attrNameLst>
                                      </p:cBhvr>
                                      <p:to>
                                        <p:strVal val="visible"/>
                                      </p:to>
                                    </p:set>
                                    <p:animEffect transition="in" filter="fade">
                                      <p:cBhvr>
                                        <p:cTn id="10" dur="500"/>
                                        <p:tgtEl>
                                          <p:spTgt spid="15">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xEl>
                                              <p:pRg st="5" end="5"/>
                                            </p:txEl>
                                          </p:spTgt>
                                        </p:tgtEl>
                                        <p:attrNameLst>
                                          <p:attrName>style.visibility</p:attrName>
                                        </p:attrNameLst>
                                      </p:cBhvr>
                                      <p:to>
                                        <p:strVal val="visible"/>
                                      </p:to>
                                    </p:set>
                                    <p:animEffect transition="in" filter="fade">
                                      <p:cBhvr>
                                        <p:cTn id="13" dur="500"/>
                                        <p:tgtEl>
                                          <p:spTgt spid="15">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xEl>
                                              <p:pRg st="6" end="6"/>
                                            </p:txEl>
                                          </p:spTgt>
                                        </p:tgtEl>
                                        <p:attrNameLst>
                                          <p:attrName>style.visibility</p:attrName>
                                        </p:attrNameLst>
                                      </p:cBhvr>
                                      <p:to>
                                        <p:strVal val="visible"/>
                                      </p:to>
                                    </p:set>
                                    <p:animEffect transition="in" filter="fade">
                                      <p:cBhvr>
                                        <p:cTn id="16" dur="500"/>
                                        <p:tgtEl>
                                          <p:spTgt spid="15">
                                            <p:txEl>
                                              <p:pRg st="6" end="6"/>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fade">
                                      <p:cBhvr>
                                        <p:cTn id="27" dur="500"/>
                                        <p:tgtEl>
                                          <p:spTgt spid="9">
                                            <p:txEl>
                                              <p:pRg st="0" end="0"/>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9">
                                            <p:txEl>
                                              <p:pRg st="1" end="1"/>
                                            </p:txEl>
                                          </p:spTgt>
                                        </p:tgtEl>
                                        <p:attrNameLst>
                                          <p:attrName>style.visibility</p:attrName>
                                        </p:attrNameLst>
                                      </p:cBhvr>
                                      <p:to>
                                        <p:strVal val="visible"/>
                                      </p:to>
                                    </p:set>
                                    <p:animEffect transition="in" filter="fade">
                                      <p:cBhvr>
                                        <p:cTn id="30" dur="500"/>
                                        <p:tgtEl>
                                          <p:spTgt spid="9">
                                            <p:txEl>
                                              <p:pRg st="1" end="1"/>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
                                            <p:txEl>
                                              <p:pRg st="5" end="5"/>
                                            </p:txEl>
                                          </p:spTgt>
                                        </p:tgtEl>
                                        <p:attrNameLst>
                                          <p:attrName>style.visibility</p:attrName>
                                        </p:attrNameLst>
                                      </p:cBhvr>
                                      <p:to>
                                        <p:strVal val="visible"/>
                                      </p:to>
                                    </p:set>
                                    <p:animEffect transition="in" filter="fade">
                                      <p:cBhvr>
                                        <p:cTn id="38" dur="500"/>
                                        <p:tgtEl>
                                          <p:spTgt spid="9">
                                            <p:txEl>
                                              <p:pRg st="5" end="5"/>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9">
                                            <p:txEl>
                                              <p:pRg st="6" end="6"/>
                                            </p:txEl>
                                          </p:spTgt>
                                        </p:tgtEl>
                                        <p:attrNameLst>
                                          <p:attrName>style.visibility</p:attrName>
                                        </p:attrNameLst>
                                      </p:cBhvr>
                                      <p:to>
                                        <p:strVal val="visible"/>
                                      </p:to>
                                    </p:set>
                                    <p:animEffect transition="in" filter="fade">
                                      <p:cBhvr>
                                        <p:cTn id="41" dur="500"/>
                                        <p:tgtEl>
                                          <p:spTgt spid="9">
                                            <p:txEl>
                                              <p:pRg st="6" end="6"/>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9">
                                            <p:txEl>
                                              <p:pRg st="7" end="7"/>
                                            </p:txEl>
                                          </p:spTgt>
                                        </p:tgtEl>
                                        <p:attrNameLst>
                                          <p:attrName>style.visibility</p:attrName>
                                        </p:attrNameLst>
                                      </p:cBhvr>
                                      <p:to>
                                        <p:strVal val="visible"/>
                                      </p:to>
                                    </p:set>
                                    <p:animEffect transition="in" filter="fade">
                                      <p:cBhvr>
                                        <p:cTn id="44" dur="500"/>
                                        <p:tgtEl>
                                          <p:spTgt spid="9">
                                            <p:txEl>
                                              <p:pRg st="7" end="7"/>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9">
                                            <p:txEl>
                                              <p:pRg st="8" end="8"/>
                                            </p:txEl>
                                          </p:spTgt>
                                        </p:tgtEl>
                                        <p:attrNameLst>
                                          <p:attrName>style.visibility</p:attrName>
                                        </p:attrNameLst>
                                      </p:cBhvr>
                                      <p:to>
                                        <p:strVal val="visible"/>
                                      </p:to>
                                    </p:set>
                                    <p:animEffect transition="in" filter="fade">
                                      <p:cBhvr>
                                        <p:cTn id="47" dur="500"/>
                                        <p:tgtEl>
                                          <p:spTgt spid="9">
                                            <p:txEl>
                                              <p:pRg st="8" end="8"/>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9">
                                            <p:txEl>
                                              <p:pRg st="9" end="9"/>
                                            </p:txEl>
                                          </p:spTgt>
                                        </p:tgtEl>
                                        <p:attrNameLst>
                                          <p:attrName>style.visibility</p:attrName>
                                        </p:attrNameLst>
                                      </p:cBhvr>
                                      <p:to>
                                        <p:strVal val="visible"/>
                                      </p:to>
                                    </p:set>
                                    <p:animEffect transition="in" filter="fade">
                                      <p:cBhvr>
                                        <p:cTn id="50" dur="500"/>
                                        <p:tgtEl>
                                          <p:spTgt spid="9">
                                            <p:txEl>
                                              <p:pRg st="9" end="9"/>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9">
                                            <p:txEl>
                                              <p:pRg st="10" end="10"/>
                                            </p:txEl>
                                          </p:spTgt>
                                        </p:tgtEl>
                                        <p:attrNameLst>
                                          <p:attrName>style.visibility</p:attrName>
                                        </p:attrNameLst>
                                      </p:cBhvr>
                                      <p:to>
                                        <p:strVal val="visible"/>
                                      </p:to>
                                    </p:set>
                                    <p:animEffect transition="in" filter="fade">
                                      <p:cBhvr>
                                        <p:cTn id="53" dur="500"/>
                                        <p:tgtEl>
                                          <p:spTgt spid="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F04A98-4F6E-0A45-ACCA-5B20F21DF681}"/>
              </a:ext>
            </a:extLst>
          </p:cNvPr>
          <p:cNvSpPr>
            <a:spLocks noGrp="1"/>
          </p:cNvSpPr>
          <p:nvPr>
            <p:ph type="sldNum" sz="quarter" idx="12"/>
          </p:nvPr>
        </p:nvSpPr>
        <p:spPr/>
        <p:txBody>
          <a:bodyPr/>
          <a:lstStyle/>
          <a:p>
            <a:fld id="{C51EAA63-D034-42AE-91FA-B13B9518C7BE}" type="slidenum">
              <a:rPr lang="en-US" smtClean="0"/>
              <a:t>23</a:t>
            </a:fld>
            <a:endParaRPr lang="en-US"/>
          </a:p>
        </p:txBody>
      </p:sp>
      <p:grpSp>
        <p:nvGrpSpPr>
          <p:cNvPr id="11" name="Group 10">
            <a:extLst>
              <a:ext uri="{FF2B5EF4-FFF2-40B4-BE49-F238E27FC236}">
                <a16:creationId xmlns:a16="http://schemas.microsoft.com/office/drawing/2014/main" id="{41D0BBBC-82F3-5D4A-B0D2-A8B72F78667C}"/>
              </a:ext>
            </a:extLst>
          </p:cNvPr>
          <p:cNvGrpSpPr/>
          <p:nvPr/>
        </p:nvGrpSpPr>
        <p:grpSpPr>
          <a:xfrm>
            <a:off x="2732773" y="243839"/>
            <a:ext cx="5911394" cy="6101687"/>
            <a:chOff x="14973970" y="6677811"/>
            <a:chExt cx="9107655" cy="9400839"/>
          </a:xfrm>
          <a:effectLst/>
        </p:grpSpPr>
        <p:pic>
          <p:nvPicPr>
            <p:cNvPr id="12" name="Picture 11">
              <a:extLst>
                <a:ext uri="{FF2B5EF4-FFF2-40B4-BE49-F238E27FC236}">
                  <a16:creationId xmlns:a16="http://schemas.microsoft.com/office/drawing/2014/main" id="{FE8DBA65-2CFF-C247-973E-413C5C9AF795}"/>
                </a:ext>
              </a:extLst>
            </p:cNvPr>
            <p:cNvPicPr>
              <a:picLocks noChangeAspect="1" noChangeArrowheads="1"/>
            </p:cNvPicPr>
            <p:nvPr/>
          </p:nvPicPr>
          <p:blipFill>
            <a:blip r:embed="rId2" cstate="print"/>
            <a:srcRect/>
            <a:stretch>
              <a:fillRect/>
            </a:stretch>
          </p:blipFill>
          <p:spPr bwMode="auto">
            <a:xfrm>
              <a:off x="14973970" y="6677811"/>
              <a:ext cx="9107655" cy="9400839"/>
            </a:xfrm>
            <a:prstGeom prst="rect">
              <a:avLst/>
            </a:prstGeom>
            <a:solidFill>
              <a:srgbClr val="003300"/>
            </a:solidFill>
            <a:ln w="3175">
              <a:solidFill>
                <a:schemeClr val="tx1"/>
              </a:solidFill>
              <a:miter lim="800000"/>
              <a:headEnd/>
              <a:tailEnd/>
            </a:ln>
          </p:spPr>
        </p:pic>
        <p:sp>
          <p:nvSpPr>
            <p:cNvPr id="13" name="Rectangle 12">
              <a:extLst>
                <a:ext uri="{FF2B5EF4-FFF2-40B4-BE49-F238E27FC236}">
                  <a16:creationId xmlns:a16="http://schemas.microsoft.com/office/drawing/2014/main" id="{CD4FAC40-E282-8346-8907-23F6F6BC6E34}"/>
                </a:ext>
              </a:extLst>
            </p:cNvPr>
            <p:cNvSpPr/>
            <p:nvPr/>
          </p:nvSpPr>
          <p:spPr>
            <a:xfrm>
              <a:off x="18148740" y="6677811"/>
              <a:ext cx="3869522" cy="369332"/>
            </a:xfrm>
            <a:prstGeom prst="rect">
              <a:avLst/>
            </a:prstGeom>
          </p:spPr>
          <p:txBody>
            <a:bodyPr wrap="non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Betweenness</a:t>
              </a:r>
              <a:r>
                <a:rPr lang="en-US" dirty="0"/>
                <a:t> Centrality [</a:t>
              </a:r>
              <a:r>
                <a:rPr lang="en-US" dirty="0" err="1"/>
                <a:t>Brandes</a:t>
              </a:r>
              <a:r>
                <a:rPr lang="en-US" dirty="0"/>
                <a:t> 2001]</a:t>
              </a:r>
            </a:p>
          </p:txBody>
        </p:sp>
      </p:grpSp>
    </p:spTree>
    <p:extLst>
      <p:ext uri="{BB962C8B-B14F-4D97-AF65-F5344CB8AC3E}">
        <p14:creationId xmlns:p14="http://schemas.microsoft.com/office/powerpoint/2010/main" val="1980039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F04A98-4F6E-0A45-ACCA-5B20F21DF681}"/>
              </a:ext>
            </a:extLst>
          </p:cNvPr>
          <p:cNvSpPr>
            <a:spLocks noGrp="1"/>
          </p:cNvSpPr>
          <p:nvPr>
            <p:ph type="sldNum" sz="quarter" idx="12"/>
          </p:nvPr>
        </p:nvSpPr>
        <p:spPr/>
        <p:txBody>
          <a:bodyPr/>
          <a:lstStyle/>
          <a:p>
            <a:fld id="{C51EAA63-D034-42AE-91FA-B13B9518C7BE}" type="slidenum">
              <a:rPr lang="en-US" smtClean="0"/>
              <a:t>24</a:t>
            </a:fld>
            <a:endParaRPr lang="en-US"/>
          </a:p>
        </p:txBody>
      </p:sp>
      <p:sp>
        <p:nvSpPr>
          <p:cNvPr id="4" name="Rectangle 3">
            <a:extLst>
              <a:ext uri="{FF2B5EF4-FFF2-40B4-BE49-F238E27FC236}">
                <a16:creationId xmlns:a16="http://schemas.microsoft.com/office/drawing/2014/main" id="{C1C81CDC-AD26-BC4B-AF19-09C5A7208EE4}"/>
              </a:ext>
            </a:extLst>
          </p:cNvPr>
          <p:cNvSpPr/>
          <p:nvPr/>
        </p:nvSpPr>
        <p:spPr>
          <a:xfrm>
            <a:off x="1127760" y="478870"/>
            <a:ext cx="6092825" cy="5478423"/>
          </a:xfrm>
          <a:prstGeom prst="rect">
            <a:avLst/>
          </a:prstGeom>
          <a:ln>
            <a:solidFill>
              <a:schemeClr val="tx1"/>
            </a:solidFill>
          </a:ln>
        </p:spPr>
        <p:txBody>
          <a:bodyPr wrap="square">
            <a:spAutoFit/>
          </a:bodyPr>
          <a:lstStyle/>
          <a:p>
            <a:r>
              <a:rPr lang="en-US" sz="1400" b="1" dirty="0">
                <a:solidFill>
                  <a:srgbClr val="CC6600"/>
                </a:solidFill>
                <a:latin typeface="Consolas" panose="020B0609020204030204" pitchFamily="49" charset="0"/>
                <a:cs typeface="Consolas" panose="020B0609020204030204" pitchFamily="49" charset="0"/>
              </a:rPr>
              <a:t>procedure</a:t>
            </a:r>
            <a:r>
              <a:rPr lang="en-US" sz="1400" dirty="0">
                <a:solidFill>
                  <a:srgbClr val="CC6600"/>
                </a:solidFill>
                <a:latin typeface="Consolas" panose="020B0609020204030204" pitchFamily="49" charset="0"/>
                <a:cs typeface="Consolas" panose="020B0609020204030204" pitchFamily="49" charset="0"/>
              </a:rPr>
              <a:t> </a:t>
            </a:r>
            <a:r>
              <a:rPr lang="en-US" sz="1400" dirty="0">
                <a:latin typeface="Consolas" panose="020B0609020204030204" pitchFamily="49" charset="0"/>
                <a:cs typeface="Consolas" panose="020B0609020204030204" pitchFamily="49" charset="0"/>
              </a:rPr>
              <a:t>BC (G: </a:t>
            </a:r>
            <a:r>
              <a:rPr lang="en-US" sz="1400" dirty="0">
                <a:solidFill>
                  <a:srgbClr val="00B050"/>
                </a:solidFill>
                <a:latin typeface="Consolas" panose="020B0609020204030204" pitchFamily="49" charset="0"/>
                <a:cs typeface="Consolas" panose="020B0609020204030204" pitchFamily="49" charset="0"/>
              </a:rPr>
              <a:t>graph</a:t>
            </a:r>
            <a:r>
              <a:rPr lang="en-US" sz="1400" dirty="0">
                <a:latin typeface="Consolas" panose="020B0609020204030204" pitchFamily="49" charset="0"/>
                <a:cs typeface="Consolas" panose="020B0609020204030204" pitchFamily="49" charset="0"/>
              </a:rPr>
              <a:t>; BC: </a:t>
            </a:r>
            <a:r>
              <a:rPr lang="en-US" sz="1400" dirty="0" err="1">
                <a:solidFill>
                  <a:srgbClr val="00B050"/>
                </a:solidFill>
                <a:latin typeface="Consolas" panose="020B0609020204030204" pitchFamily="49" charset="0"/>
                <a:cs typeface="Consolas" panose="020B0609020204030204" pitchFamily="49" charset="0"/>
              </a:rPr>
              <a:t>nodeProperty</a:t>
            </a:r>
            <a:r>
              <a:rPr lang="en-US" sz="1400" dirty="0">
                <a:latin typeface="Consolas" panose="020B0609020204030204" pitchFamily="49" charset="0"/>
                <a:cs typeface="Consolas" panose="020B0609020204030204" pitchFamily="49" charset="0"/>
              </a:rPr>
              <a:t>&lt;</a:t>
            </a:r>
            <a:r>
              <a:rPr lang="en-US" sz="1400" dirty="0">
                <a:solidFill>
                  <a:srgbClr val="00B050"/>
                </a:solidFill>
                <a:latin typeface="Consolas" panose="020B0609020204030204" pitchFamily="49" charset="0"/>
                <a:cs typeface="Consolas" panose="020B0609020204030204" pitchFamily="49" charset="0"/>
              </a:rPr>
              <a:t>double</a:t>
            </a:r>
            <a:r>
              <a:rPr lang="en-US" sz="1400" dirty="0">
                <a:latin typeface="Consolas" panose="020B0609020204030204" pitchFamily="49" charset="0"/>
                <a:cs typeface="Consolas" panose="020B0609020204030204" pitchFamily="49" charset="0"/>
              </a:rPr>
              <a:t>&gt;) {</a:t>
            </a:r>
          </a:p>
          <a:p>
            <a:r>
              <a:rPr lang="en-US" sz="1400" dirty="0">
                <a:latin typeface="Consolas" panose="020B0609020204030204" pitchFamily="49" charset="0"/>
                <a:cs typeface="Consolas" panose="020B0609020204030204" pitchFamily="49" charset="0"/>
              </a:rPr>
              <a:t>    G.BC = </a:t>
            </a:r>
            <a:r>
              <a:rPr lang="en-US" sz="1400" dirty="0">
                <a:solidFill>
                  <a:srgbClr val="C00000"/>
                </a:solidFill>
                <a:latin typeface="Consolas" panose="020B0609020204030204" pitchFamily="49" charset="0"/>
                <a:cs typeface="Consolas" panose="020B0609020204030204" pitchFamily="49" charset="0"/>
              </a:rPr>
              <a:t>0.0</a:t>
            </a:r>
            <a:r>
              <a:rPr lang="en-US" sz="1400" dirty="0">
                <a:latin typeface="Consolas" panose="020B0609020204030204" pitchFamily="49" charset="0"/>
                <a:cs typeface="Consolas" panose="020B0609020204030204" pitchFamily="49" charset="0"/>
              </a:rPr>
              <a:t>; </a:t>
            </a:r>
            <a:r>
              <a:rPr lang="en-US" sz="1400" dirty="0">
                <a:solidFill>
                  <a:srgbClr val="0066FF"/>
                </a:solidFill>
                <a:latin typeface="Consolas" panose="020B0609020204030204" pitchFamily="49" charset="0"/>
                <a:cs typeface="Consolas" panose="020B0609020204030204" pitchFamily="49" charset="0"/>
              </a:rPr>
              <a:t>// initialize</a:t>
            </a:r>
          </a:p>
          <a:p>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a:t>
            </a:r>
            <a:r>
              <a:rPr lang="en-US" sz="1400" b="1" dirty="0">
                <a:solidFill>
                  <a:srgbClr val="CC6600"/>
                </a:solidFill>
                <a:latin typeface="Consolas" panose="020B0609020204030204" pitchFamily="49" charset="0"/>
                <a:cs typeface="Consolas" panose="020B0609020204030204" pitchFamily="49" charset="0"/>
              </a:rPr>
              <a:t>foreach</a:t>
            </a:r>
            <a:r>
              <a:rPr lang="en-US" sz="1400" dirty="0">
                <a:latin typeface="Consolas" panose="020B0609020204030204" pitchFamily="49" charset="0"/>
                <a:cs typeface="Consolas" panose="020B0609020204030204" pitchFamily="49" charset="0"/>
              </a:rPr>
              <a:t>(s: </a:t>
            </a:r>
            <a:r>
              <a:rPr lang="en-US" sz="1400" dirty="0" err="1">
                <a:latin typeface="Consolas" panose="020B0609020204030204" pitchFamily="49" charset="0"/>
                <a:cs typeface="Consolas" panose="020B0609020204030204" pitchFamily="49" charset="0"/>
              </a:rPr>
              <a:t>G.</a:t>
            </a:r>
            <a:r>
              <a:rPr lang="en-US" sz="1400" dirty="0" err="1">
                <a:solidFill>
                  <a:srgbClr val="CC6600"/>
                </a:solidFill>
                <a:latin typeface="Consolas" panose="020B0609020204030204" pitchFamily="49" charset="0"/>
                <a:cs typeface="Consolas" panose="020B0609020204030204" pitchFamily="49" charset="0"/>
              </a:rPr>
              <a:t>nodes</a:t>
            </a:r>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a:t>
            </a:r>
            <a:r>
              <a:rPr lang="en-US" sz="1400" dirty="0">
                <a:solidFill>
                  <a:srgbClr val="0066FF"/>
                </a:solidFill>
                <a:latin typeface="Consolas" panose="020B0609020204030204" pitchFamily="49" charset="0"/>
                <a:cs typeface="Consolas" panose="020B0609020204030204" pitchFamily="49" charset="0"/>
              </a:rPr>
              <a:t>// temporary values for each node</a:t>
            </a:r>
          </a:p>
          <a:p>
            <a:r>
              <a:rPr lang="en-US" sz="1400" dirty="0">
                <a:latin typeface="Consolas" panose="020B0609020204030204" pitchFamily="49" charset="0"/>
                <a:cs typeface="Consolas" panose="020B0609020204030204" pitchFamily="49" charset="0"/>
              </a:rPr>
              <a:t>        </a:t>
            </a:r>
            <a:r>
              <a:rPr lang="en-US" sz="1400" dirty="0" err="1">
                <a:solidFill>
                  <a:srgbClr val="00B050"/>
                </a:solidFill>
                <a:latin typeface="Consolas" panose="020B0609020204030204" pitchFamily="49" charset="0"/>
                <a:cs typeface="Consolas" panose="020B0609020204030204" pitchFamily="49" charset="0"/>
              </a:rPr>
              <a:t>nodeProperty</a:t>
            </a:r>
            <a:r>
              <a:rPr lang="en-US" sz="1400" dirty="0">
                <a:latin typeface="Consolas" panose="020B0609020204030204" pitchFamily="49" charset="0"/>
                <a:cs typeface="Consolas" panose="020B0609020204030204" pitchFamily="49" charset="0"/>
              </a:rPr>
              <a:t>&lt;</a:t>
            </a:r>
            <a:r>
              <a:rPr lang="en-US" sz="1400" dirty="0">
                <a:solidFill>
                  <a:srgbClr val="00B050"/>
                </a:solidFill>
                <a:latin typeface="Consolas" panose="020B0609020204030204" pitchFamily="49" charset="0"/>
                <a:cs typeface="Consolas" panose="020B0609020204030204" pitchFamily="49" charset="0"/>
              </a:rPr>
              <a:t>double</a:t>
            </a:r>
            <a:r>
              <a:rPr lang="en-US" sz="1400" dirty="0">
                <a:latin typeface="Consolas" panose="020B0609020204030204" pitchFamily="49" charset="0"/>
                <a:cs typeface="Consolas" panose="020B0609020204030204" pitchFamily="49" charset="0"/>
              </a:rPr>
              <a:t>&gt; sigma;</a:t>
            </a:r>
          </a:p>
          <a:p>
            <a:r>
              <a:rPr lang="en-US" sz="1400" dirty="0">
                <a:latin typeface="Consolas" panose="020B0609020204030204" pitchFamily="49" charset="0"/>
                <a:cs typeface="Consolas" panose="020B0609020204030204" pitchFamily="49" charset="0"/>
              </a:rPr>
              <a:t>        </a:t>
            </a:r>
            <a:r>
              <a:rPr lang="en-US" sz="1400" dirty="0" err="1">
                <a:solidFill>
                  <a:srgbClr val="00B050"/>
                </a:solidFill>
                <a:latin typeface="Consolas" panose="020B0609020204030204" pitchFamily="49" charset="0"/>
                <a:cs typeface="Consolas" panose="020B0609020204030204" pitchFamily="49" charset="0"/>
              </a:rPr>
              <a:t>nodeProperty</a:t>
            </a:r>
            <a:r>
              <a:rPr lang="en-US" sz="1400" dirty="0">
                <a:latin typeface="Consolas" panose="020B0609020204030204" pitchFamily="49" charset="0"/>
                <a:cs typeface="Consolas" panose="020B0609020204030204" pitchFamily="49" charset="0"/>
              </a:rPr>
              <a:t>&lt;</a:t>
            </a:r>
            <a:r>
              <a:rPr lang="en-US" sz="1400" dirty="0">
                <a:solidFill>
                  <a:srgbClr val="00B050"/>
                </a:solidFill>
                <a:latin typeface="Consolas" panose="020B0609020204030204" pitchFamily="49" charset="0"/>
                <a:cs typeface="Consolas" panose="020B0609020204030204" pitchFamily="49" charset="0"/>
              </a:rPr>
              <a:t>double</a:t>
            </a:r>
            <a:r>
              <a:rPr lang="en-US" sz="1400" dirty="0">
                <a:latin typeface="Consolas" panose="020B0609020204030204" pitchFamily="49" charset="0"/>
                <a:cs typeface="Consolas" panose="020B0609020204030204" pitchFamily="49" charset="0"/>
              </a:rPr>
              <a:t>&gt; delta;</a:t>
            </a:r>
          </a:p>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G.sigma</a:t>
            </a:r>
            <a:r>
              <a:rPr lang="en-US" sz="1400" dirty="0">
                <a:latin typeface="Consolas" panose="020B0609020204030204" pitchFamily="49" charset="0"/>
                <a:cs typeface="Consolas" panose="020B0609020204030204" pitchFamily="49" charset="0"/>
              </a:rPr>
              <a:t> = </a:t>
            </a:r>
            <a:r>
              <a:rPr lang="en-US" sz="1400" dirty="0">
                <a:solidFill>
                  <a:srgbClr val="C00000"/>
                </a:solidFill>
                <a:latin typeface="Consolas" panose="020B0609020204030204" pitchFamily="49" charset="0"/>
                <a:cs typeface="Consolas" panose="020B0609020204030204" pitchFamily="49" charset="0"/>
              </a:rPr>
              <a:t>0.0</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s.sigma</a:t>
            </a:r>
            <a:r>
              <a:rPr lang="en-US" sz="1400" dirty="0">
                <a:latin typeface="Consolas" panose="020B0609020204030204" pitchFamily="49" charset="0"/>
                <a:cs typeface="Consolas" panose="020B0609020204030204" pitchFamily="49" charset="0"/>
              </a:rPr>
              <a:t> = </a:t>
            </a:r>
            <a:r>
              <a:rPr lang="en-US" sz="1400" dirty="0">
                <a:solidFill>
                  <a:srgbClr val="C00000"/>
                </a:solidFill>
                <a:latin typeface="Consolas" panose="020B0609020204030204" pitchFamily="49" charset="0"/>
                <a:cs typeface="Consolas" panose="020B0609020204030204" pitchFamily="49" charset="0"/>
              </a:rPr>
              <a:t>1.0</a:t>
            </a:r>
            <a:r>
              <a:rPr lang="en-US" sz="1400" dirty="0">
                <a:latin typeface="Consolas" panose="020B0609020204030204" pitchFamily="49" charset="0"/>
                <a:cs typeface="Consolas" panose="020B0609020204030204" pitchFamily="49" charset="0"/>
              </a:rPr>
              <a:t>;</a:t>
            </a:r>
          </a:p>
          <a:p>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a:t>
            </a:r>
            <a:r>
              <a:rPr lang="en-US" sz="1400" dirty="0">
                <a:solidFill>
                  <a:srgbClr val="0033CC"/>
                </a:solidFill>
                <a:latin typeface="Consolas" panose="020B0609020204030204" pitchFamily="49" charset="0"/>
                <a:cs typeface="Consolas" panose="020B0609020204030204" pitchFamily="49" charset="0"/>
              </a:rPr>
              <a:t>// BFS iteration from s</a:t>
            </a:r>
          </a:p>
          <a:p>
            <a:r>
              <a:rPr lang="en-US" sz="1400" dirty="0">
                <a:latin typeface="Consolas" panose="020B0609020204030204" pitchFamily="49" charset="0"/>
                <a:cs typeface="Consolas" panose="020B0609020204030204" pitchFamily="49" charset="0"/>
              </a:rPr>
              <a:t>        </a:t>
            </a:r>
            <a:r>
              <a:rPr lang="en-US" sz="1400" b="1" dirty="0" err="1">
                <a:solidFill>
                  <a:srgbClr val="CC6600"/>
                </a:solidFill>
                <a:latin typeface="Consolas" panose="020B0609020204030204" pitchFamily="49" charset="0"/>
                <a:cs typeface="Consolas" panose="020B0609020204030204" pitchFamily="49" charset="0"/>
              </a:rPr>
              <a:t>inBFS</a:t>
            </a:r>
            <a:r>
              <a:rPr lang="en-US" sz="1400" dirty="0">
                <a:latin typeface="Consolas" panose="020B0609020204030204" pitchFamily="49" charset="0"/>
                <a:cs typeface="Consolas" panose="020B0609020204030204" pitchFamily="49" charset="0"/>
              </a:rPr>
              <a:t>(v: </a:t>
            </a:r>
            <a:r>
              <a:rPr lang="en-US" sz="1400" dirty="0" err="1">
                <a:latin typeface="Consolas" panose="020B0609020204030204" pitchFamily="49" charset="0"/>
                <a:cs typeface="Consolas" panose="020B0609020204030204" pitchFamily="49" charset="0"/>
              </a:rPr>
              <a:t>G.</a:t>
            </a:r>
            <a:r>
              <a:rPr lang="en-US" sz="1400" dirty="0" err="1">
                <a:solidFill>
                  <a:srgbClr val="CC6600"/>
                </a:solidFill>
                <a:latin typeface="Consolas" panose="020B0609020204030204" pitchFamily="49" charset="0"/>
                <a:cs typeface="Consolas" panose="020B0609020204030204" pitchFamily="49" charset="0"/>
              </a:rPr>
              <a:t>nodes</a:t>
            </a:r>
            <a:r>
              <a:rPr lang="en-US" sz="1400" dirty="0">
                <a:solidFill>
                  <a:srgbClr val="CC6600"/>
                </a:solidFill>
                <a:latin typeface="Consolas" panose="020B0609020204030204" pitchFamily="49" charset="0"/>
                <a:cs typeface="Consolas" panose="020B0609020204030204" pitchFamily="49" charset="0"/>
              </a:rPr>
              <a:t> from</a:t>
            </a:r>
            <a:r>
              <a:rPr lang="en-US" sz="1400" dirty="0">
                <a:latin typeface="Consolas" panose="020B0609020204030204" pitchFamily="49" charset="0"/>
                <a:cs typeface="Consolas" panose="020B0609020204030204" pitchFamily="49" charset="0"/>
              </a:rPr>
              <a:t> s) {</a:t>
            </a:r>
          </a:p>
          <a:p>
            <a:r>
              <a:rPr lang="en-US" sz="1400" dirty="0">
                <a:latin typeface="Consolas" panose="020B0609020204030204" pitchFamily="49" charset="0"/>
                <a:cs typeface="Consolas" panose="020B0609020204030204" pitchFamily="49" charset="0"/>
              </a:rPr>
              <a:t>            </a:t>
            </a:r>
            <a:r>
              <a:rPr lang="en-US" sz="1400" dirty="0">
                <a:solidFill>
                  <a:srgbClr val="0066FF"/>
                </a:solidFill>
                <a:latin typeface="Consolas" panose="020B0609020204030204" pitchFamily="49" charset="0"/>
                <a:cs typeface="Consolas" panose="020B0609020204030204" pitchFamily="49" charset="0"/>
              </a:rPr>
              <a:t>// summing over BFS parents</a:t>
            </a:r>
          </a:p>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v.sigma</a:t>
            </a:r>
            <a:r>
              <a:rPr lang="en-US" sz="1400" dirty="0">
                <a:latin typeface="Consolas" panose="020B0609020204030204" pitchFamily="49" charset="0"/>
                <a:cs typeface="Consolas" panose="020B0609020204030204" pitchFamily="49" charset="0"/>
              </a:rPr>
              <a:t> = </a:t>
            </a:r>
            <a:r>
              <a:rPr lang="en-US" sz="1400" dirty="0">
                <a:solidFill>
                  <a:srgbClr val="CC6600"/>
                </a:solidFill>
                <a:latin typeface="Consolas" panose="020B0609020204030204" pitchFamily="49" charset="0"/>
                <a:cs typeface="Consolas" panose="020B0609020204030204" pitchFamily="49" charset="0"/>
              </a:rPr>
              <a:t>sum</a:t>
            </a:r>
            <a:r>
              <a:rPr lang="en-US" sz="1400" dirty="0">
                <a:latin typeface="Consolas" panose="020B0609020204030204" pitchFamily="49" charset="0"/>
                <a:cs typeface="Consolas" panose="020B0609020204030204" pitchFamily="49" charset="0"/>
              </a:rPr>
              <a:t>(w: </a:t>
            </a:r>
            <a:r>
              <a:rPr lang="en-US" sz="1400" dirty="0" err="1">
                <a:latin typeface="Consolas" panose="020B0609020204030204" pitchFamily="49" charset="0"/>
                <a:cs typeface="Consolas" panose="020B0609020204030204" pitchFamily="49" charset="0"/>
              </a:rPr>
              <a:t>v.</a:t>
            </a:r>
            <a:r>
              <a:rPr lang="en-US" sz="1400" dirty="0" err="1">
                <a:solidFill>
                  <a:srgbClr val="CC6600"/>
                </a:solidFill>
                <a:latin typeface="Consolas" panose="020B0609020204030204" pitchFamily="49" charset="0"/>
                <a:cs typeface="Consolas" panose="020B0609020204030204" pitchFamily="49" charset="0"/>
              </a:rPr>
              <a:t>upNbrs</a:t>
            </a:r>
            <a:r>
              <a:rPr lang="en-US" sz="1400" dirty="0">
                <a:latin typeface="Consolas" panose="020B0609020204030204" pitchFamily="49" charset="0"/>
                <a:cs typeface="Consolas" panose="020B0609020204030204" pitchFamily="49" charset="0"/>
              </a:rPr>
              <a:t>) { </a:t>
            </a:r>
            <a:r>
              <a:rPr lang="en-US" sz="1400" dirty="0" err="1">
                <a:latin typeface="Consolas" panose="020B0609020204030204" pitchFamily="49" charset="0"/>
                <a:cs typeface="Consolas" panose="020B0609020204030204" pitchFamily="49" charset="0"/>
              </a:rPr>
              <a:t>w.sigma</a:t>
            </a:r>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a:t>
            </a:r>
            <a:r>
              <a:rPr lang="en-US" sz="1400" b="1" dirty="0" err="1">
                <a:solidFill>
                  <a:srgbClr val="CC6600"/>
                </a:solidFill>
                <a:latin typeface="Consolas" panose="020B0609020204030204" pitchFamily="49" charset="0"/>
                <a:cs typeface="Consolas" panose="020B0609020204030204" pitchFamily="49" charset="0"/>
              </a:rPr>
              <a:t>inReverse</a:t>
            </a:r>
            <a:r>
              <a:rPr lang="en-US" sz="1400" dirty="0">
                <a:latin typeface="Consolas" panose="020B0609020204030204" pitchFamily="49" charset="0"/>
                <a:cs typeface="Consolas" panose="020B0609020204030204" pitchFamily="49" charset="0"/>
              </a:rPr>
              <a:t>(v != s) { </a:t>
            </a:r>
            <a:r>
              <a:rPr lang="en-US" sz="1400" dirty="0">
                <a:solidFill>
                  <a:srgbClr val="0066FF"/>
                </a:solidFill>
                <a:latin typeface="Consolas" panose="020B0609020204030204" pitchFamily="49" charset="0"/>
                <a:cs typeface="Consolas" panose="020B0609020204030204" pitchFamily="49" charset="0"/>
              </a:rPr>
              <a:t>//reverse-BFS iteration to s</a:t>
            </a:r>
          </a:p>
          <a:p>
            <a:r>
              <a:rPr lang="en-US" sz="1400" dirty="0">
                <a:latin typeface="Consolas" panose="020B0609020204030204" pitchFamily="49" charset="0"/>
                <a:cs typeface="Consolas" panose="020B0609020204030204" pitchFamily="49" charset="0"/>
              </a:rPr>
              <a:t>            </a:t>
            </a:r>
            <a:r>
              <a:rPr lang="en-US" sz="1400" dirty="0">
                <a:solidFill>
                  <a:srgbClr val="0066FF"/>
                </a:solidFill>
                <a:latin typeface="Consolas" panose="020B0609020204030204" pitchFamily="49" charset="0"/>
                <a:cs typeface="Consolas" panose="020B0609020204030204" pitchFamily="49" charset="0"/>
              </a:rPr>
              <a:t>// summing over BFS children</a:t>
            </a:r>
          </a:p>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v.delta</a:t>
            </a:r>
            <a:r>
              <a:rPr lang="en-US" sz="1400" dirty="0">
                <a:latin typeface="Consolas" panose="020B0609020204030204" pitchFamily="49" charset="0"/>
                <a:cs typeface="Consolas" panose="020B0609020204030204" pitchFamily="49" charset="0"/>
              </a:rPr>
              <a:t> = </a:t>
            </a:r>
            <a:r>
              <a:rPr lang="en-US" sz="1400" dirty="0">
                <a:solidFill>
                  <a:srgbClr val="CC6600"/>
                </a:solidFill>
                <a:latin typeface="Consolas" panose="020B0609020204030204" pitchFamily="49" charset="0"/>
                <a:cs typeface="Consolas" panose="020B0609020204030204" pitchFamily="49" charset="0"/>
              </a:rPr>
              <a:t>sum</a:t>
            </a:r>
            <a:r>
              <a:rPr lang="en-US" sz="1400" dirty="0">
                <a:latin typeface="Consolas" panose="020B0609020204030204" pitchFamily="49" charset="0"/>
                <a:cs typeface="Consolas" panose="020B0609020204030204" pitchFamily="49" charset="0"/>
              </a:rPr>
              <a:t>(w: </a:t>
            </a:r>
            <a:r>
              <a:rPr lang="en-US" sz="1400" dirty="0" err="1">
                <a:latin typeface="Consolas" panose="020B0609020204030204" pitchFamily="49" charset="0"/>
                <a:cs typeface="Consolas" panose="020B0609020204030204" pitchFamily="49" charset="0"/>
              </a:rPr>
              <a:t>v.</a:t>
            </a:r>
            <a:r>
              <a:rPr lang="en-US" sz="1400" dirty="0" err="1">
                <a:solidFill>
                  <a:srgbClr val="CC6600"/>
                </a:solidFill>
                <a:latin typeface="Consolas" panose="020B0609020204030204" pitchFamily="49" charset="0"/>
                <a:cs typeface="Consolas" panose="020B0609020204030204" pitchFamily="49" charset="0"/>
              </a:rPr>
              <a:t>downNbrs</a:t>
            </a:r>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v.sigma</a:t>
            </a:r>
            <a:r>
              <a:rPr lang="en-US" sz="1400" dirty="0">
                <a:latin typeface="Consolas" panose="020B0609020204030204" pitchFamily="49" charset="0"/>
                <a:cs typeface="Consolas" panose="020B0609020204030204" pitchFamily="49" charset="0"/>
              </a:rPr>
              <a:t> / </a:t>
            </a:r>
            <a:r>
              <a:rPr lang="en-US" sz="1400" dirty="0" err="1">
                <a:latin typeface="Consolas" panose="020B0609020204030204" pitchFamily="49" charset="0"/>
                <a:cs typeface="Consolas" panose="020B0609020204030204" pitchFamily="49" charset="0"/>
              </a:rPr>
              <a:t>w.sigma</a:t>
            </a:r>
            <a:r>
              <a:rPr lang="en-US" sz="1400" dirty="0">
                <a:latin typeface="Consolas" panose="020B0609020204030204" pitchFamily="49" charset="0"/>
                <a:cs typeface="Consolas" panose="020B0609020204030204" pitchFamily="49" charset="0"/>
              </a:rPr>
              <a:t> * (</a:t>
            </a:r>
            <a:r>
              <a:rPr lang="en-US" sz="1400" dirty="0">
                <a:solidFill>
                  <a:srgbClr val="C00000"/>
                </a:solidFill>
                <a:latin typeface="Consolas" panose="020B0609020204030204" pitchFamily="49" charset="0"/>
                <a:cs typeface="Consolas" panose="020B0609020204030204" pitchFamily="49" charset="0"/>
              </a:rPr>
              <a:t>1</a:t>
            </a:r>
            <a:r>
              <a:rPr lang="en-US" sz="1400" dirty="0">
                <a:latin typeface="Consolas" panose="020B0609020204030204" pitchFamily="49" charset="0"/>
                <a:cs typeface="Consolas" panose="020B0609020204030204" pitchFamily="49" charset="0"/>
              </a:rPr>
              <a:t> + </a:t>
            </a:r>
            <a:r>
              <a:rPr lang="en-US" sz="1400" dirty="0" err="1">
                <a:latin typeface="Consolas" panose="020B0609020204030204" pitchFamily="49" charset="0"/>
                <a:cs typeface="Consolas" panose="020B0609020204030204" pitchFamily="49" charset="0"/>
              </a:rPr>
              <a:t>w.delta</a:t>
            </a:r>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a:t>
            </a:r>
          </a:p>
          <a:p>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v.BC</a:t>
            </a:r>
            <a:r>
              <a:rPr lang="en-US" sz="1400" dirty="0">
                <a:latin typeface="Consolas" panose="020B0609020204030204" pitchFamily="49" charset="0"/>
                <a:cs typeface="Consolas" panose="020B0609020204030204" pitchFamily="49" charset="0"/>
              </a:rPr>
              <a:t> </a:t>
            </a:r>
            <a:r>
              <a:rPr lang="en-US" sz="1400" dirty="0">
                <a:solidFill>
                  <a:srgbClr val="CC6600"/>
                </a:solidFill>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v.delta</a:t>
            </a:r>
            <a:r>
              <a:rPr lang="en-US" sz="1400" dirty="0">
                <a:latin typeface="Consolas" panose="020B0609020204030204" pitchFamily="49" charset="0"/>
                <a:cs typeface="Consolas" panose="020B0609020204030204" pitchFamily="49" charset="0"/>
              </a:rPr>
              <a:t>; </a:t>
            </a:r>
            <a:r>
              <a:rPr lang="en-US" sz="1400" dirty="0">
                <a:solidFill>
                  <a:srgbClr val="0066FF"/>
                </a:solidFill>
                <a:latin typeface="Consolas" panose="020B0609020204030204" pitchFamily="49" charset="0"/>
                <a:cs typeface="Consolas" panose="020B0609020204030204" pitchFamily="49" charset="0"/>
              </a:rPr>
              <a:t>// accumulate BC</a:t>
            </a:r>
          </a:p>
          <a:p>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a:t>
            </a:r>
            <a:endParaRPr lang="en-US" sz="1400" dirty="0"/>
          </a:p>
        </p:txBody>
      </p:sp>
      <p:grpSp>
        <p:nvGrpSpPr>
          <p:cNvPr id="42" name="Group 41">
            <a:extLst>
              <a:ext uri="{FF2B5EF4-FFF2-40B4-BE49-F238E27FC236}">
                <a16:creationId xmlns:a16="http://schemas.microsoft.com/office/drawing/2014/main" id="{FF1A66D9-DD07-2541-8E17-8A85154E10A5}"/>
              </a:ext>
            </a:extLst>
          </p:cNvPr>
          <p:cNvGrpSpPr/>
          <p:nvPr/>
        </p:nvGrpSpPr>
        <p:grpSpPr>
          <a:xfrm>
            <a:off x="6418061" y="613157"/>
            <a:ext cx="4410472" cy="2661227"/>
            <a:chOff x="8555424" y="9108506"/>
            <a:chExt cx="5739203" cy="3462967"/>
          </a:xfrm>
        </p:grpSpPr>
        <p:sp>
          <p:nvSpPr>
            <p:cNvPr id="43" name="Rectangular Callout 42">
              <a:extLst>
                <a:ext uri="{FF2B5EF4-FFF2-40B4-BE49-F238E27FC236}">
                  <a16:creationId xmlns:a16="http://schemas.microsoft.com/office/drawing/2014/main" id="{C3ABCF9C-9D3F-F046-9B9E-20F175B7BE5C}"/>
                </a:ext>
              </a:extLst>
            </p:cNvPr>
            <p:cNvSpPr/>
            <p:nvPr/>
          </p:nvSpPr>
          <p:spPr>
            <a:xfrm>
              <a:off x="8555424" y="9108506"/>
              <a:ext cx="5739202" cy="3462967"/>
            </a:xfrm>
            <a:prstGeom prst="wedgeRectCallout">
              <a:avLst>
                <a:gd name="adj1" fmla="val -69474"/>
                <a:gd name="adj2" fmla="val 41286"/>
              </a:avLst>
            </a:prstGeom>
            <a:solidFill>
              <a:schemeClr val="accent2"/>
            </a:solidFill>
            <a:ln>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44" name="Group 43">
              <a:extLst>
                <a:ext uri="{FF2B5EF4-FFF2-40B4-BE49-F238E27FC236}">
                  <a16:creationId xmlns:a16="http://schemas.microsoft.com/office/drawing/2014/main" id="{3C4E8BAA-9E41-1640-8FA7-49C07D544528}"/>
                </a:ext>
              </a:extLst>
            </p:cNvPr>
            <p:cNvGrpSpPr>
              <a:grpSpLocks/>
            </p:cNvGrpSpPr>
            <p:nvPr/>
          </p:nvGrpSpPr>
          <p:grpSpPr bwMode="auto">
            <a:xfrm>
              <a:off x="8891286" y="9339290"/>
              <a:ext cx="3135960" cy="2681891"/>
              <a:chOff x="3923" y="890"/>
              <a:chExt cx="1769" cy="1270"/>
            </a:xfrm>
          </p:grpSpPr>
          <p:sp>
            <p:nvSpPr>
              <p:cNvPr id="47" name="Oval 46">
                <a:extLst>
                  <a:ext uri="{FF2B5EF4-FFF2-40B4-BE49-F238E27FC236}">
                    <a16:creationId xmlns:a16="http://schemas.microsoft.com/office/drawing/2014/main" id="{165A4FA6-B7C1-3D4B-A0D7-F5B304A0BB45}"/>
                  </a:ext>
                </a:extLst>
              </p:cNvPr>
              <p:cNvSpPr>
                <a:spLocks noChangeArrowheads="1"/>
              </p:cNvSpPr>
              <p:nvPr/>
            </p:nvSpPr>
            <p:spPr bwMode="auto">
              <a:xfrm>
                <a:off x="4784" y="890"/>
                <a:ext cx="363" cy="317"/>
              </a:xfrm>
              <a:prstGeom prst="ellipse">
                <a:avLst/>
              </a:prstGeom>
              <a:solidFill>
                <a:schemeClr val="accent6"/>
              </a:solidFill>
              <a:ln w="12700">
                <a:solidFill>
                  <a:schemeClr val="tx1"/>
                </a:solidFill>
                <a:round/>
                <a:headEnd/>
                <a:tailEnd/>
              </a:ln>
            </p:spPr>
            <p:txBody>
              <a:bodyPr wrap="none" lIns="90000" tIns="46800" rIns="90000" bIns="4680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2400" dirty="0">
                    <a:solidFill>
                      <a:schemeClr val="bg1"/>
                    </a:solidFill>
                    <a:ea typeface="굴림" charset="-127"/>
                  </a:rPr>
                  <a:t>s</a:t>
                </a:r>
              </a:p>
            </p:txBody>
          </p:sp>
          <p:sp>
            <p:nvSpPr>
              <p:cNvPr id="48" name="Oval 47">
                <a:extLst>
                  <a:ext uri="{FF2B5EF4-FFF2-40B4-BE49-F238E27FC236}">
                    <a16:creationId xmlns:a16="http://schemas.microsoft.com/office/drawing/2014/main" id="{0A95C2B1-CA1A-A041-ABFD-62B3FC9B57FA}"/>
                  </a:ext>
                </a:extLst>
              </p:cNvPr>
              <p:cNvSpPr>
                <a:spLocks noChangeArrowheads="1"/>
              </p:cNvSpPr>
              <p:nvPr/>
            </p:nvSpPr>
            <p:spPr bwMode="auto">
              <a:xfrm>
                <a:off x="4331" y="1298"/>
                <a:ext cx="362" cy="317"/>
              </a:xfrm>
              <a:prstGeom prst="ellipse">
                <a:avLst/>
              </a:prstGeom>
              <a:solidFill>
                <a:schemeClr val="accent3"/>
              </a:solidFill>
              <a:ln w="12700">
                <a:solidFill>
                  <a:schemeClr val="tx1"/>
                </a:solidFill>
                <a:round/>
                <a:headEnd/>
                <a:tailEnd/>
              </a:ln>
            </p:spPr>
            <p:txBody>
              <a:bodyPr wrap="none" lIns="90000" tIns="46800" rIns="90000" bIns="4680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altLang="ko-KR" sz="2400" dirty="0">
                    <a:solidFill>
                      <a:schemeClr val="bg1"/>
                    </a:solidFill>
                    <a:ea typeface="굴림" charset="-127"/>
                  </a:rPr>
                  <a:t>w</a:t>
                </a:r>
              </a:p>
            </p:txBody>
          </p:sp>
          <p:sp>
            <p:nvSpPr>
              <p:cNvPr id="49" name="Oval 48">
                <a:extLst>
                  <a:ext uri="{FF2B5EF4-FFF2-40B4-BE49-F238E27FC236}">
                    <a16:creationId xmlns:a16="http://schemas.microsoft.com/office/drawing/2014/main" id="{E1396296-6088-5344-81CD-A1D78B4A582E}"/>
                  </a:ext>
                </a:extLst>
              </p:cNvPr>
              <p:cNvSpPr>
                <a:spLocks noChangeArrowheads="1"/>
              </p:cNvSpPr>
              <p:nvPr/>
            </p:nvSpPr>
            <p:spPr bwMode="auto">
              <a:xfrm>
                <a:off x="4782" y="1344"/>
                <a:ext cx="362" cy="317"/>
              </a:xfrm>
              <a:prstGeom prst="ellipse">
                <a:avLst/>
              </a:prstGeom>
              <a:solidFill>
                <a:schemeClr val="accent3"/>
              </a:solidFill>
              <a:ln w="12700">
                <a:solidFill>
                  <a:schemeClr val="tx1"/>
                </a:solidFill>
                <a:round/>
                <a:headEnd/>
                <a:tailEnd/>
              </a:ln>
            </p:spPr>
            <p:txBody>
              <a:bodyPr wrap="none" lIns="90000" tIns="46800" rIns="90000" bIns="4680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altLang="ko-KR" sz="2400" dirty="0">
                    <a:solidFill>
                      <a:schemeClr val="bg1"/>
                    </a:solidFill>
                    <a:ea typeface="굴림" charset="-127"/>
                  </a:rPr>
                  <a:t>w</a:t>
                </a:r>
              </a:p>
            </p:txBody>
          </p:sp>
          <p:sp>
            <p:nvSpPr>
              <p:cNvPr id="50" name="Oval 49">
                <a:extLst>
                  <a:ext uri="{FF2B5EF4-FFF2-40B4-BE49-F238E27FC236}">
                    <a16:creationId xmlns:a16="http://schemas.microsoft.com/office/drawing/2014/main" id="{6FC738C9-33E0-8144-8EBF-57520F3AFE3D}"/>
                  </a:ext>
                </a:extLst>
              </p:cNvPr>
              <p:cNvSpPr>
                <a:spLocks noChangeArrowheads="1"/>
              </p:cNvSpPr>
              <p:nvPr/>
            </p:nvSpPr>
            <p:spPr bwMode="auto">
              <a:xfrm>
                <a:off x="5238" y="1299"/>
                <a:ext cx="363" cy="317"/>
              </a:xfrm>
              <a:prstGeom prst="ellipse">
                <a:avLst/>
              </a:prstGeom>
              <a:solidFill>
                <a:schemeClr val="bg1"/>
              </a:solidFill>
              <a:ln w="12700">
                <a:solidFill>
                  <a:schemeClr val="tx1"/>
                </a:solidFill>
                <a:round/>
                <a:headEnd/>
                <a:tailEnd/>
              </a:ln>
            </p:spPr>
            <p:txBody>
              <a:bodyPr wrap="none" lIns="90000" tIns="46800" rIns="90000" bIns="4680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ko-KR" sz="3600">
                  <a:ea typeface="굴림" charset="-127"/>
                </a:endParaRPr>
              </a:p>
            </p:txBody>
          </p:sp>
          <p:sp>
            <p:nvSpPr>
              <p:cNvPr id="51" name="Oval 50">
                <a:extLst>
                  <a:ext uri="{FF2B5EF4-FFF2-40B4-BE49-F238E27FC236}">
                    <a16:creationId xmlns:a16="http://schemas.microsoft.com/office/drawing/2014/main" id="{5D0F70CB-0D99-0249-9852-A1130F3D9F8E}"/>
                  </a:ext>
                </a:extLst>
              </p:cNvPr>
              <p:cNvSpPr>
                <a:spLocks noChangeArrowheads="1"/>
              </p:cNvSpPr>
              <p:nvPr/>
            </p:nvSpPr>
            <p:spPr bwMode="auto">
              <a:xfrm>
                <a:off x="3923" y="1707"/>
                <a:ext cx="363" cy="317"/>
              </a:xfrm>
              <a:prstGeom prst="ellipse">
                <a:avLst/>
              </a:prstGeom>
              <a:solidFill>
                <a:schemeClr val="bg1"/>
              </a:solidFill>
              <a:ln w="12700">
                <a:solidFill>
                  <a:schemeClr val="tx1"/>
                </a:solidFill>
                <a:round/>
                <a:headEnd/>
                <a:tailEnd/>
              </a:ln>
            </p:spPr>
            <p:txBody>
              <a:bodyPr wrap="none" lIns="90000" tIns="46800" rIns="90000" bIns="4680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ko-KR" sz="3600">
                  <a:ea typeface="굴림" charset="-127"/>
                </a:endParaRPr>
              </a:p>
            </p:txBody>
          </p:sp>
          <p:sp>
            <p:nvSpPr>
              <p:cNvPr id="52" name="Oval 51">
                <a:extLst>
                  <a:ext uri="{FF2B5EF4-FFF2-40B4-BE49-F238E27FC236}">
                    <a16:creationId xmlns:a16="http://schemas.microsoft.com/office/drawing/2014/main" id="{35339940-513B-DC4D-AB6B-D7D7FDEB7ED5}"/>
                  </a:ext>
                </a:extLst>
              </p:cNvPr>
              <p:cNvSpPr>
                <a:spLocks noChangeArrowheads="1"/>
              </p:cNvSpPr>
              <p:nvPr/>
            </p:nvSpPr>
            <p:spPr bwMode="auto">
              <a:xfrm>
                <a:off x="4422" y="1752"/>
                <a:ext cx="363" cy="317"/>
              </a:xfrm>
              <a:prstGeom prst="ellipse">
                <a:avLst/>
              </a:prstGeom>
              <a:solidFill>
                <a:schemeClr val="bg1"/>
              </a:solidFill>
              <a:ln w="12700">
                <a:solidFill>
                  <a:schemeClr val="tx1"/>
                </a:solidFill>
                <a:round/>
                <a:headEnd/>
                <a:tailEnd/>
              </a:ln>
            </p:spPr>
            <p:txBody>
              <a:bodyPr wrap="none" lIns="90000" tIns="46800" rIns="90000" bIns="4680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ko-KR" sz="3600">
                  <a:ea typeface="굴림" charset="-127"/>
                </a:endParaRPr>
              </a:p>
            </p:txBody>
          </p:sp>
          <p:sp>
            <p:nvSpPr>
              <p:cNvPr id="53" name="Oval 52">
                <a:extLst>
                  <a:ext uri="{FF2B5EF4-FFF2-40B4-BE49-F238E27FC236}">
                    <a16:creationId xmlns:a16="http://schemas.microsoft.com/office/drawing/2014/main" id="{41A9959B-CF1F-0F43-A776-FE2B03089ED1}"/>
                  </a:ext>
                </a:extLst>
              </p:cNvPr>
              <p:cNvSpPr>
                <a:spLocks noChangeArrowheads="1"/>
              </p:cNvSpPr>
              <p:nvPr/>
            </p:nvSpPr>
            <p:spPr bwMode="auto">
              <a:xfrm>
                <a:off x="4875" y="1752"/>
                <a:ext cx="363" cy="317"/>
              </a:xfrm>
              <a:prstGeom prst="ellipse">
                <a:avLst/>
              </a:prstGeom>
              <a:solidFill>
                <a:schemeClr val="accent5"/>
              </a:solidFill>
              <a:ln w="12700">
                <a:solidFill>
                  <a:schemeClr val="tx1"/>
                </a:solidFill>
                <a:round/>
                <a:headEnd/>
                <a:tailEnd/>
              </a:ln>
            </p:spPr>
            <p:txBody>
              <a:bodyPr wrap="none" lIns="90000" tIns="46800" rIns="90000" bIns="4680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2400" dirty="0">
                    <a:solidFill>
                      <a:schemeClr val="bg1"/>
                    </a:solidFill>
                    <a:ea typeface="굴림" charset="-127"/>
                  </a:rPr>
                  <a:t>v</a:t>
                </a:r>
              </a:p>
            </p:txBody>
          </p:sp>
          <p:sp>
            <p:nvSpPr>
              <p:cNvPr id="54" name="Oval 53">
                <a:extLst>
                  <a:ext uri="{FF2B5EF4-FFF2-40B4-BE49-F238E27FC236}">
                    <a16:creationId xmlns:a16="http://schemas.microsoft.com/office/drawing/2014/main" id="{ED15A69D-FF22-9C4F-8A25-8F953E6C79DD}"/>
                  </a:ext>
                </a:extLst>
              </p:cNvPr>
              <p:cNvSpPr>
                <a:spLocks noChangeArrowheads="1"/>
              </p:cNvSpPr>
              <p:nvPr/>
            </p:nvSpPr>
            <p:spPr bwMode="auto">
              <a:xfrm>
                <a:off x="5329" y="1752"/>
                <a:ext cx="363" cy="317"/>
              </a:xfrm>
              <a:prstGeom prst="ellipse">
                <a:avLst/>
              </a:prstGeom>
              <a:solidFill>
                <a:schemeClr val="bg1"/>
              </a:solidFill>
              <a:ln w="12700">
                <a:solidFill>
                  <a:schemeClr val="tx1"/>
                </a:solidFill>
                <a:round/>
                <a:headEnd/>
                <a:tailEnd/>
              </a:ln>
            </p:spPr>
            <p:txBody>
              <a:bodyPr wrap="none" lIns="90000" tIns="46800" rIns="90000" bIns="4680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ko-KR" sz="3600">
                  <a:ea typeface="굴림" charset="-127"/>
                </a:endParaRPr>
              </a:p>
            </p:txBody>
          </p:sp>
          <p:sp>
            <p:nvSpPr>
              <p:cNvPr id="55" name="Line 12">
                <a:extLst>
                  <a:ext uri="{FF2B5EF4-FFF2-40B4-BE49-F238E27FC236}">
                    <a16:creationId xmlns:a16="http://schemas.microsoft.com/office/drawing/2014/main" id="{48DC0C87-AC86-3F48-8783-85419C48A7C6}"/>
                  </a:ext>
                </a:extLst>
              </p:cNvPr>
              <p:cNvSpPr>
                <a:spLocks noChangeShapeType="1"/>
              </p:cNvSpPr>
              <p:nvPr/>
            </p:nvSpPr>
            <p:spPr bwMode="auto">
              <a:xfrm flipH="1">
                <a:off x="4603" y="1162"/>
                <a:ext cx="227" cy="182"/>
              </a:xfrm>
              <a:prstGeom prst="line">
                <a:avLst/>
              </a:prstGeom>
              <a:noFill/>
              <a:ln w="12700">
                <a:solidFill>
                  <a:schemeClr val="tx1"/>
                </a:solidFill>
                <a:round/>
                <a:headEnd/>
                <a:tailEnd type="triangle" w="med" len="med"/>
              </a:ln>
            </p:spPr>
            <p:txBody>
              <a:bodyPr lIns="90000" tIns="46800" rIns="90000" bIns="4680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p>
            </p:txBody>
          </p:sp>
          <p:sp>
            <p:nvSpPr>
              <p:cNvPr id="56" name="Line 13">
                <a:extLst>
                  <a:ext uri="{FF2B5EF4-FFF2-40B4-BE49-F238E27FC236}">
                    <a16:creationId xmlns:a16="http://schemas.microsoft.com/office/drawing/2014/main" id="{59751C87-F147-AA4A-8CC4-7DF58FC405F9}"/>
                  </a:ext>
                </a:extLst>
              </p:cNvPr>
              <p:cNvSpPr>
                <a:spLocks noChangeShapeType="1"/>
              </p:cNvSpPr>
              <p:nvPr/>
            </p:nvSpPr>
            <p:spPr bwMode="auto">
              <a:xfrm>
                <a:off x="4966" y="1207"/>
                <a:ext cx="0" cy="137"/>
              </a:xfrm>
              <a:prstGeom prst="line">
                <a:avLst/>
              </a:prstGeom>
              <a:noFill/>
              <a:ln w="12700">
                <a:solidFill>
                  <a:schemeClr val="tx1"/>
                </a:solidFill>
                <a:round/>
                <a:headEnd/>
                <a:tailEnd type="triangle" w="med" len="med"/>
              </a:ln>
            </p:spPr>
            <p:txBody>
              <a:bodyPr lIns="90000" tIns="46800" rIns="90000" bIns="4680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p>
            </p:txBody>
          </p:sp>
          <p:sp>
            <p:nvSpPr>
              <p:cNvPr id="57" name="Line 14">
                <a:extLst>
                  <a:ext uri="{FF2B5EF4-FFF2-40B4-BE49-F238E27FC236}">
                    <a16:creationId xmlns:a16="http://schemas.microsoft.com/office/drawing/2014/main" id="{9112ED57-9FEA-0C48-9872-16C06EDA1466}"/>
                  </a:ext>
                </a:extLst>
              </p:cNvPr>
              <p:cNvSpPr>
                <a:spLocks noChangeShapeType="1"/>
              </p:cNvSpPr>
              <p:nvPr/>
            </p:nvSpPr>
            <p:spPr bwMode="auto">
              <a:xfrm>
                <a:off x="5102" y="1162"/>
                <a:ext cx="227" cy="136"/>
              </a:xfrm>
              <a:prstGeom prst="line">
                <a:avLst/>
              </a:prstGeom>
              <a:noFill/>
              <a:ln w="12700">
                <a:solidFill>
                  <a:schemeClr val="tx1"/>
                </a:solidFill>
                <a:round/>
                <a:headEnd/>
                <a:tailEnd type="triangle" w="med" len="med"/>
              </a:ln>
            </p:spPr>
            <p:txBody>
              <a:bodyPr lIns="90000" tIns="46800" rIns="90000" bIns="4680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p>
            </p:txBody>
          </p:sp>
          <p:sp>
            <p:nvSpPr>
              <p:cNvPr id="58" name="Line 15">
                <a:extLst>
                  <a:ext uri="{FF2B5EF4-FFF2-40B4-BE49-F238E27FC236}">
                    <a16:creationId xmlns:a16="http://schemas.microsoft.com/office/drawing/2014/main" id="{40CC99D4-A232-384E-AE74-74B2B036471B}"/>
                  </a:ext>
                </a:extLst>
              </p:cNvPr>
              <p:cNvSpPr>
                <a:spLocks noChangeShapeType="1"/>
              </p:cNvSpPr>
              <p:nvPr/>
            </p:nvSpPr>
            <p:spPr bwMode="auto">
              <a:xfrm>
                <a:off x="4694" y="1480"/>
                <a:ext cx="90" cy="0"/>
              </a:xfrm>
              <a:prstGeom prst="line">
                <a:avLst/>
              </a:prstGeom>
              <a:noFill/>
              <a:ln w="12700">
                <a:solidFill>
                  <a:schemeClr val="tx1"/>
                </a:solidFill>
                <a:round/>
                <a:headEnd/>
                <a:tailEnd type="triangle" w="med" len="med"/>
              </a:ln>
            </p:spPr>
            <p:txBody>
              <a:bodyPr lIns="90000" tIns="46800" rIns="90000" bIns="4680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p>
            </p:txBody>
          </p:sp>
          <p:sp>
            <p:nvSpPr>
              <p:cNvPr id="59" name="Line 16">
                <a:extLst>
                  <a:ext uri="{FF2B5EF4-FFF2-40B4-BE49-F238E27FC236}">
                    <a16:creationId xmlns:a16="http://schemas.microsoft.com/office/drawing/2014/main" id="{333D9744-8D6B-A748-BF3B-A7465B1392DA}"/>
                  </a:ext>
                </a:extLst>
              </p:cNvPr>
              <p:cNvSpPr>
                <a:spLocks noChangeShapeType="1"/>
              </p:cNvSpPr>
              <p:nvPr/>
            </p:nvSpPr>
            <p:spPr bwMode="auto">
              <a:xfrm flipH="1">
                <a:off x="5147" y="1480"/>
                <a:ext cx="91" cy="0"/>
              </a:xfrm>
              <a:prstGeom prst="line">
                <a:avLst/>
              </a:prstGeom>
              <a:noFill/>
              <a:ln w="12700">
                <a:solidFill>
                  <a:schemeClr val="tx1"/>
                </a:solidFill>
                <a:round/>
                <a:headEnd/>
                <a:tailEnd type="triangle" w="med" len="med"/>
              </a:ln>
            </p:spPr>
            <p:txBody>
              <a:bodyPr lIns="90000" tIns="46800" rIns="90000" bIns="4680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p>
            </p:txBody>
          </p:sp>
          <p:sp>
            <p:nvSpPr>
              <p:cNvPr id="60" name="Line 17">
                <a:extLst>
                  <a:ext uri="{FF2B5EF4-FFF2-40B4-BE49-F238E27FC236}">
                    <a16:creationId xmlns:a16="http://schemas.microsoft.com/office/drawing/2014/main" id="{A74700EA-C1DF-AC45-AD16-87A3963E2C44}"/>
                  </a:ext>
                </a:extLst>
              </p:cNvPr>
              <p:cNvSpPr>
                <a:spLocks noChangeShapeType="1"/>
              </p:cNvSpPr>
              <p:nvPr/>
            </p:nvSpPr>
            <p:spPr bwMode="auto">
              <a:xfrm flipH="1">
                <a:off x="4195" y="1570"/>
                <a:ext cx="181" cy="137"/>
              </a:xfrm>
              <a:prstGeom prst="line">
                <a:avLst/>
              </a:prstGeom>
              <a:noFill/>
              <a:ln w="12700">
                <a:solidFill>
                  <a:schemeClr val="tx1"/>
                </a:solidFill>
                <a:round/>
                <a:headEnd/>
                <a:tailEnd type="triangle" w="med" len="med"/>
              </a:ln>
            </p:spPr>
            <p:txBody>
              <a:bodyPr lIns="90000" tIns="46800" rIns="90000" bIns="4680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p>
            </p:txBody>
          </p:sp>
          <p:sp>
            <p:nvSpPr>
              <p:cNvPr id="61" name="Line 18">
                <a:extLst>
                  <a:ext uri="{FF2B5EF4-FFF2-40B4-BE49-F238E27FC236}">
                    <a16:creationId xmlns:a16="http://schemas.microsoft.com/office/drawing/2014/main" id="{7989504C-CF37-F94B-AEED-4A415F10AB04}"/>
                  </a:ext>
                </a:extLst>
              </p:cNvPr>
              <p:cNvSpPr>
                <a:spLocks noChangeShapeType="1"/>
              </p:cNvSpPr>
              <p:nvPr/>
            </p:nvSpPr>
            <p:spPr bwMode="auto">
              <a:xfrm>
                <a:off x="4512" y="1616"/>
                <a:ext cx="46" cy="136"/>
              </a:xfrm>
              <a:prstGeom prst="line">
                <a:avLst/>
              </a:prstGeom>
              <a:noFill/>
              <a:ln w="12700">
                <a:solidFill>
                  <a:schemeClr val="tx1"/>
                </a:solidFill>
                <a:round/>
                <a:headEnd/>
                <a:tailEnd type="triangle" w="med" len="med"/>
              </a:ln>
            </p:spPr>
            <p:txBody>
              <a:bodyPr lIns="90000" tIns="46800" rIns="90000" bIns="4680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p>
            </p:txBody>
          </p:sp>
          <p:sp>
            <p:nvSpPr>
              <p:cNvPr id="62" name="Line 19">
                <a:extLst>
                  <a:ext uri="{FF2B5EF4-FFF2-40B4-BE49-F238E27FC236}">
                    <a16:creationId xmlns:a16="http://schemas.microsoft.com/office/drawing/2014/main" id="{47DF0415-0FA8-3841-9CD6-7A6DA34AEAA1}"/>
                  </a:ext>
                </a:extLst>
              </p:cNvPr>
              <p:cNvSpPr>
                <a:spLocks noChangeShapeType="1"/>
              </p:cNvSpPr>
              <p:nvPr/>
            </p:nvSpPr>
            <p:spPr bwMode="auto">
              <a:xfrm>
                <a:off x="4966" y="1661"/>
                <a:ext cx="45" cy="136"/>
              </a:xfrm>
              <a:prstGeom prst="line">
                <a:avLst/>
              </a:prstGeom>
              <a:noFill/>
              <a:ln w="12700">
                <a:solidFill>
                  <a:schemeClr val="tx1"/>
                </a:solidFill>
                <a:round/>
                <a:headEnd/>
                <a:tailEnd type="triangle" w="med" len="med"/>
              </a:ln>
            </p:spPr>
            <p:txBody>
              <a:bodyPr lIns="90000" tIns="46800" rIns="90000" bIns="4680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p>
            </p:txBody>
          </p:sp>
          <p:sp>
            <p:nvSpPr>
              <p:cNvPr id="63" name="Line 20">
                <a:extLst>
                  <a:ext uri="{FF2B5EF4-FFF2-40B4-BE49-F238E27FC236}">
                    <a16:creationId xmlns:a16="http://schemas.microsoft.com/office/drawing/2014/main" id="{BCE138F0-A0C3-5C47-B813-BEE999DB1D87}"/>
                  </a:ext>
                </a:extLst>
              </p:cNvPr>
              <p:cNvSpPr>
                <a:spLocks noChangeShapeType="1"/>
              </p:cNvSpPr>
              <p:nvPr/>
            </p:nvSpPr>
            <p:spPr bwMode="auto">
              <a:xfrm>
                <a:off x="5419" y="1616"/>
                <a:ext cx="46" cy="136"/>
              </a:xfrm>
              <a:prstGeom prst="line">
                <a:avLst/>
              </a:prstGeom>
              <a:noFill/>
              <a:ln w="12700">
                <a:solidFill>
                  <a:schemeClr val="tx1"/>
                </a:solidFill>
                <a:round/>
                <a:headEnd/>
                <a:tailEnd type="triangle" w="med" len="med"/>
              </a:ln>
            </p:spPr>
            <p:txBody>
              <a:bodyPr lIns="90000" tIns="46800" rIns="90000" bIns="4680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p>
            </p:txBody>
          </p:sp>
          <p:sp>
            <p:nvSpPr>
              <p:cNvPr id="64" name="Line 21">
                <a:extLst>
                  <a:ext uri="{FF2B5EF4-FFF2-40B4-BE49-F238E27FC236}">
                    <a16:creationId xmlns:a16="http://schemas.microsoft.com/office/drawing/2014/main" id="{8306BCF2-ED56-0440-B2E1-FF0704905057}"/>
                  </a:ext>
                </a:extLst>
              </p:cNvPr>
              <p:cNvSpPr>
                <a:spLocks noChangeShapeType="1"/>
              </p:cNvSpPr>
              <p:nvPr/>
            </p:nvSpPr>
            <p:spPr bwMode="auto">
              <a:xfrm>
                <a:off x="4285" y="1888"/>
                <a:ext cx="137" cy="0"/>
              </a:xfrm>
              <a:prstGeom prst="line">
                <a:avLst/>
              </a:prstGeom>
              <a:noFill/>
              <a:ln w="12700">
                <a:solidFill>
                  <a:schemeClr val="tx1"/>
                </a:solidFill>
                <a:round/>
                <a:headEnd/>
                <a:tailEnd type="triangle" w="med" len="med"/>
              </a:ln>
            </p:spPr>
            <p:txBody>
              <a:bodyPr lIns="90000" tIns="46800" rIns="90000" bIns="4680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p>
            </p:txBody>
          </p:sp>
          <p:sp>
            <p:nvSpPr>
              <p:cNvPr id="65" name="Line 22">
                <a:extLst>
                  <a:ext uri="{FF2B5EF4-FFF2-40B4-BE49-F238E27FC236}">
                    <a16:creationId xmlns:a16="http://schemas.microsoft.com/office/drawing/2014/main" id="{60C189CE-C3EE-034C-A5CA-83EFF5541B4F}"/>
                  </a:ext>
                </a:extLst>
              </p:cNvPr>
              <p:cNvSpPr>
                <a:spLocks noChangeShapeType="1"/>
              </p:cNvSpPr>
              <p:nvPr/>
            </p:nvSpPr>
            <p:spPr bwMode="auto">
              <a:xfrm>
                <a:off x="4240" y="1979"/>
                <a:ext cx="318" cy="181"/>
              </a:xfrm>
              <a:prstGeom prst="line">
                <a:avLst/>
              </a:prstGeom>
              <a:noFill/>
              <a:ln w="12700">
                <a:solidFill>
                  <a:schemeClr val="tx1"/>
                </a:solidFill>
                <a:round/>
                <a:headEnd/>
                <a:tailEnd/>
              </a:ln>
            </p:spPr>
            <p:txBody>
              <a:bodyPr lIns="90000" tIns="46800" rIns="90000" bIns="4680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p>
            </p:txBody>
          </p:sp>
          <p:sp>
            <p:nvSpPr>
              <p:cNvPr id="66" name="Line 23">
                <a:extLst>
                  <a:ext uri="{FF2B5EF4-FFF2-40B4-BE49-F238E27FC236}">
                    <a16:creationId xmlns:a16="http://schemas.microsoft.com/office/drawing/2014/main" id="{356CC783-3CE3-5048-B81A-01EC097F2EF6}"/>
                  </a:ext>
                </a:extLst>
              </p:cNvPr>
              <p:cNvSpPr>
                <a:spLocks noChangeShapeType="1"/>
              </p:cNvSpPr>
              <p:nvPr/>
            </p:nvSpPr>
            <p:spPr bwMode="auto">
              <a:xfrm flipV="1">
                <a:off x="4558" y="2048"/>
                <a:ext cx="363" cy="112"/>
              </a:xfrm>
              <a:prstGeom prst="line">
                <a:avLst/>
              </a:prstGeom>
              <a:noFill/>
              <a:ln w="12700">
                <a:solidFill>
                  <a:schemeClr val="tx1"/>
                </a:solidFill>
                <a:round/>
                <a:headEnd/>
                <a:tailEnd type="triangle" w="med" len="med"/>
              </a:ln>
            </p:spPr>
            <p:txBody>
              <a:bodyPr lIns="90000" tIns="46800" rIns="90000" bIns="4680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p>
            </p:txBody>
          </p:sp>
          <p:sp>
            <p:nvSpPr>
              <p:cNvPr id="67" name="Line 24">
                <a:extLst>
                  <a:ext uri="{FF2B5EF4-FFF2-40B4-BE49-F238E27FC236}">
                    <a16:creationId xmlns:a16="http://schemas.microsoft.com/office/drawing/2014/main" id="{21CA2A53-C4F8-4146-98DC-B1689122916A}"/>
                  </a:ext>
                </a:extLst>
              </p:cNvPr>
              <p:cNvSpPr>
                <a:spLocks noChangeShapeType="1"/>
              </p:cNvSpPr>
              <p:nvPr/>
            </p:nvSpPr>
            <p:spPr bwMode="auto">
              <a:xfrm flipH="1">
                <a:off x="5238" y="1933"/>
                <a:ext cx="91" cy="0"/>
              </a:xfrm>
              <a:prstGeom prst="line">
                <a:avLst/>
              </a:prstGeom>
              <a:noFill/>
              <a:ln w="12700">
                <a:solidFill>
                  <a:schemeClr val="tx1"/>
                </a:solidFill>
                <a:round/>
                <a:headEnd/>
                <a:tailEnd type="triangle" w="med" len="med"/>
              </a:ln>
            </p:spPr>
            <p:txBody>
              <a:bodyPr lIns="90000" tIns="46800" rIns="90000" bIns="4680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p>
            </p:txBody>
          </p:sp>
          <p:sp>
            <p:nvSpPr>
              <p:cNvPr id="68" name="Line 25">
                <a:extLst>
                  <a:ext uri="{FF2B5EF4-FFF2-40B4-BE49-F238E27FC236}">
                    <a16:creationId xmlns:a16="http://schemas.microsoft.com/office/drawing/2014/main" id="{2B63EAC5-217F-F84E-92AC-C59CEE36CCD5}"/>
                  </a:ext>
                </a:extLst>
              </p:cNvPr>
              <p:cNvSpPr>
                <a:spLocks noChangeShapeType="1"/>
              </p:cNvSpPr>
              <p:nvPr/>
            </p:nvSpPr>
            <p:spPr bwMode="auto">
              <a:xfrm flipH="1">
                <a:off x="4702" y="1645"/>
                <a:ext cx="136" cy="136"/>
              </a:xfrm>
              <a:prstGeom prst="line">
                <a:avLst/>
              </a:prstGeom>
              <a:noFill/>
              <a:ln w="12700">
                <a:solidFill>
                  <a:schemeClr val="tx1"/>
                </a:solidFill>
                <a:round/>
                <a:headEnd/>
                <a:tailEnd type="triangle" w="med" len="med"/>
              </a:ln>
            </p:spPr>
            <p:txBody>
              <a:bodyPr lIns="90000" tIns="46800" rIns="90000" bIns="4680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p>
            </p:txBody>
          </p:sp>
          <p:sp>
            <p:nvSpPr>
              <p:cNvPr id="69" name="Line 26">
                <a:extLst>
                  <a:ext uri="{FF2B5EF4-FFF2-40B4-BE49-F238E27FC236}">
                    <a16:creationId xmlns:a16="http://schemas.microsoft.com/office/drawing/2014/main" id="{8A5EEC5B-372E-BE4C-A062-5A04B08C103C}"/>
                  </a:ext>
                </a:extLst>
              </p:cNvPr>
              <p:cNvSpPr>
                <a:spLocks noChangeShapeType="1"/>
              </p:cNvSpPr>
              <p:nvPr/>
            </p:nvSpPr>
            <p:spPr bwMode="auto">
              <a:xfrm>
                <a:off x="5102" y="1616"/>
                <a:ext cx="272" cy="181"/>
              </a:xfrm>
              <a:prstGeom prst="line">
                <a:avLst/>
              </a:prstGeom>
              <a:noFill/>
              <a:ln w="12700">
                <a:solidFill>
                  <a:schemeClr val="tx1"/>
                </a:solidFill>
                <a:round/>
                <a:headEnd/>
                <a:tailEnd type="triangle" w="med" len="med"/>
              </a:ln>
            </p:spPr>
            <p:txBody>
              <a:bodyPr lIns="90000" tIns="46800" rIns="90000" bIns="4680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p>
            </p:txBody>
          </p:sp>
          <p:sp>
            <p:nvSpPr>
              <p:cNvPr id="70" name="Line 27">
                <a:extLst>
                  <a:ext uri="{FF2B5EF4-FFF2-40B4-BE49-F238E27FC236}">
                    <a16:creationId xmlns:a16="http://schemas.microsoft.com/office/drawing/2014/main" id="{94258EA1-CB44-EC41-BEC0-ECC77159FA40}"/>
                  </a:ext>
                </a:extLst>
              </p:cNvPr>
              <p:cNvSpPr>
                <a:spLocks noChangeShapeType="1"/>
              </p:cNvSpPr>
              <p:nvPr/>
            </p:nvSpPr>
            <p:spPr bwMode="auto">
              <a:xfrm>
                <a:off x="4603" y="1570"/>
                <a:ext cx="318" cy="227"/>
              </a:xfrm>
              <a:prstGeom prst="line">
                <a:avLst/>
              </a:prstGeom>
              <a:noFill/>
              <a:ln w="12700">
                <a:solidFill>
                  <a:schemeClr val="tx1"/>
                </a:solidFill>
                <a:round/>
                <a:headEnd/>
                <a:tailEnd type="triangle" w="med" len="med"/>
              </a:ln>
            </p:spPr>
            <p:txBody>
              <a:bodyPr lIns="90000" tIns="46800" rIns="90000" bIns="4680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p>
            </p:txBody>
          </p:sp>
          <p:sp>
            <p:nvSpPr>
              <p:cNvPr id="71" name="Line 28">
                <a:extLst>
                  <a:ext uri="{FF2B5EF4-FFF2-40B4-BE49-F238E27FC236}">
                    <a16:creationId xmlns:a16="http://schemas.microsoft.com/office/drawing/2014/main" id="{02A0A1A5-87E2-F14F-BD8E-F15C8D79F5E8}"/>
                  </a:ext>
                </a:extLst>
              </p:cNvPr>
              <p:cNvSpPr>
                <a:spLocks noChangeShapeType="1"/>
              </p:cNvSpPr>
              <p:nvPr/>
            </p:nvSpPr>
            <p:spPr bwMode="auto">
              <a:xfrm>
                <a:off x="5238" y="1859"/>
                <a:ext cx="91" cy="0"/>
              </a:xfrm>
              <a:prstGeom prst="line">
                <a:avLst/>
              </a:prstGeom>
              <a:noFill/>
              <a:ln w="12700">
                <a:solidFill>
                  <a:schemeClr val="tx1"/>
                </a:solidFill>
                <a:round/>
                <a:headEnd/>
                <a:tailEnd type="triangle" w="med" len="med"/>
              </a:ln>
            </p:spPr>
            <p:txBody>
              <a:bodyPr lIns="90000" tIns="46800" rIns="90000" bIns="4680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p>
            </p:txBody>
          </p:sp>
        </p:grpSp>
        <p:sp>
          <p:nvSpPr>
            <p:cNvPr id="45" name="AutoShape 62">
              <a:extLst>
                <a:ext uri="{FF2B5EF4-FFF2-40B4-BE49-F238E27FC236}">
                  <a16:creationId xmlns:a16="http://schemas.microsoft.com/office/drawing/2014/main" id="{5CD5F968-FC2F-4B4E-907D-5A30AAFFDBDE}"/>
                </a:ext>
              </a:extLst>
            </p:cNvPr>
            <p:cNvSpPr>
              <a:spLocks noChangeArrowheads="1"/>
            </p:cNvSpPr>
            <p:nvPr/>
          </p:nvSpPr>
          <p:spPr bwMode="auto">
            <a:xfrm>
              <a:off x="12253962" y="9582334"/>
              <a:ext cx="1924070" cy="2106681"/>
            </a:xfrm>
            <a:prstGeom prst="downArrow">
              <a:avLst>
                <a:gd name="adj1" fmla="val 63861"/>
                <a:gd name="adj2" fmla="val 34173"/>
              </a:avLst>
            </a:prstGeom>
            <a:solidFill>
              <a:schemeClr val="bg1"/>
            </a:solidFill>
            <a:ln w="12700">
              <a:solidFill>
                <a:schemeClr val="tx1"/>
              </a:solidFill>
              <a:miter lim="800000"/>
              <a:headEnd/>
              <a:tailEnd/>
            </a:ln>
          </p:spPr>
          <p:txBody>
            <a:bodyPr wrap="none" lIns="90000" tIns="46800" rIns="90000" bIns="4680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2400" dirty="0">
                  <a:ea typeface="굴림" charset="-127"/>
                </a:rPr>
                <a:t>BFS</a:t>
              </a:r>
            </a:p>
            <a:p>
              <a:pPr algn="ctr"/>
              <a:r>
                <a:rPr lang="en-US" altLang="ko-KR" sz="2400" dirty="0">
                  <a:ea typeface="굴림" charset="-127"/>
                </a:rPr>
                <a:t>Order</a:t>
              </a:r>
            </a:p>
          </p:txBody>
        </p:sp>
        <p:sp>
          <p:nvSpPr>
            <p:cNvPr id="46" name="Text Box 63">
              <a:extLst>
                <a:ext uri="{FF2B5EF4-FFF2-40B4-BE49-F238E27FC236}">
                  <a16:creationId xmlns:a16="http://schemas.microsoft.com/office/drawing/2014/main" id="{B4C13FC8-EF78-2D44-B2C4-A99BC27D6A17}"/>
                </a:ext>
              </a:extLst>
            </p:cNvPr>
            <p:cNvSpPr txBox="1">
              <a:spLocks noChangeArrowheads="1"/>
            </p:cNvSpPr>
            <p:nvPr/>
          </p:nvSpPr>
          <p:spPr bwMode="auto">
            <a:xfrm>
              <a:off x="8555425" y="12009254"/>
              <a:ext cx="5739202" cy="533536"/>
            </a:xfrm>
            <a:prstGeom prst="rect">
              <a:avLst/>
            </a:prstGeom>
            <a:noFill/>
            <a:ln w="12700">
              <a:noFill/>
              <a:miter lim="800000"/>
              <a:headEnd/>
              <a:tailEnd/>
            </a:ln>
          </p:spPr>
          <p:txBody>
            <a:bodyPr wrap="square" lIns="90000" tIns="46800" rIns="90000" bIns="4680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en-US" altLang="ko-KR" sz="2400" dirty="0">
                  <a:ea typeface="굴림" charset="-127"/>
                </a:rPr>
                <a:t>Compute sigma from parents</a:t>
              </a:r>
            </a:p>
          </p:txBody>
        </p:sp>
      </p:grpSp>
      <p:grpSp>
        <p:nvGrpSpPr>
          <p:cNvPr id="72" name="Group 71">
            <a:extLst>
              <a:ext uri="{FF2B5EF4-FFF2-40B4-BE49-F238E27FC236}">
                <a16:creationId xmlns:a16="http://schemas.microsoft.com/office/drawing/2014/main" id="{230C2E81-5EF6-034B-93C1-B62EE97D3F25}"/>
              </a:ext>
            </a:extLst>
          </p:cNvPr>
          <p:cNvGrpSpPr/>
          <p:nvPr/>
        </p:nvGrpSpPr>
        <p:grpSpPr>
          <a:xfrm>
            <a:off x="7288967" y="3330038"/>
            <a:ext cx="4401208" cy="2655637"/>
            <a:chOff x="12320457" y="12670358"/>
            <a:chExt cx="5739202" cy="3462967"/>
          </a:xfrm>
        </p:grpSpPr>
        <p:sp>
          <p:nvSpPr>
            <p:cNvPr id="73" name="Rectangular Callout 72">
              <a:extLst>
                <a:ext uri="{FF2B5EF4-FFF2-40B4-BE49-F238E27FC236}">
                  <a16:creationId xmlns:a16="http://schemas.microsoft.com/office/drawing/2014/main" id="{FFF38D8B-9775-9E41-B72C-E5CEE5E10AE8}"/>
                </a:ext>
              </a:extLst>
            </p:cNvPr>
            <p:cNvSpPr/>
            <p:nvPr/>
          </p:nvSpPr>
          <p:spPr>
            <a:xfrm>
              <a:off x="12320457" y="12670358"/>
              <a:ext cx="5739202" cy="3462967"/>
            </a:xfrm>
            <a:prstGeom prst="wedgeRectCallout">
              <a:avLst>
                <a:gd name="adj1" fmla="val -69846"/>
                <a:gd name="adj2" fmla="val 856"/>
              </a:avLst>
            </a:prstGeom>
            <a:solidFill>
              <a:schemeClr val="accent2"/>
            </a:solidFill>
            <a:ln>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4" name="Group 73">
              <a:extLst>
                <a:ext uri="{FF2B5EF4-FFF2-40B4-BE49-F238E27FC236}">
                  <a16:creationId xmlns:a16="http://schemas.microsoft.com/office/drawing/2014/main" id="{4C1BBBA9-3860-0443-8A68-058F5931922E}"/>
                </a:ext>
              </a:extLst>
            </p:cNvPr>
            <p:cNvGrpSpPr>
              <a:grpSpLocks/>
            </p:cNvGrpSpPr>
            <p:nvPr/>
          </p:nvGrpSpPr>
          <p:grpSpPr bwMode="auto">
            <a:xfrm>
              <a:off x="12835327" y="12876181"/>
              <a:ext cx="3149245" cy="2641040"/>
              <a:chOff x="3923" y="890"/>
              <a:chExt cx="1769" cy="1270"/>
            </a:xfrm>
          </p:grpSpPr>
          <p:sp>
            <p:nvSpPr>
              <p:cNvPr id="77" name="Oval 76">
                <a:extLst>
                  <a:ext uri="{FF2B5EF4-FFF2-40B4-BE49-F238E27FC236}">
                    <a16:creationId xmlns:a16="http://schemas.microsoft.com/office/drawing/2014/main" id="{B03A79FA-7D1A-4E42-A3DD-4145CF85EB53}"/>
                  </a:ext>
                </a:extLst>
              </p:cNvPr>
              <p:cNvSpPr>
                <a:spLocks noChangeArrowheads="1"/>
              </p:cNvSpPr>
              <p:nvPr/>
            </p:nvSpPr>
            <p:spPr bwMode="auto">
              <a:xfrm>
                <a:off x="4784" y="890"/>
                <a:ext cx="363" cy="317"/>
              </a:xfrm>
              <a:prstGeom prst="ellipse">
                <a:avLst/>
              </a:prstGeom>
              <a:solidFill>
                <a:schemeClr val="accent6"/>
              </a:solidFill>
              <a:ln w="12700">
                <a:solidFill>
                  <a:schemeClr val="tx1"/>
                </a:solidFill>
                <a:round/>
                <a:headEnd/>
                <a:tailEnd/>
              </a:ln>
            </p:spPr>
            <p:txBody>
              <a:bodyPr wrap="none" lIns="90000" tIns="46800" rIns="90000" bIns="4680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2400" dirty="0">
                    <a:solidFill>
                      <a:schemeClr val="bg1"/>
                    </a:solidFill>
                    <a:ea typeface="굴림" charset="-127"/>
                  </a:rPr>
                  <a:t>s</a:t>
                </a:r>
              </a:p>
            </p:txBody>
          </p:sp>
          <p:sp>
            <p:nvSpPr>
              <p:cNvPr id="78" name="Oval 77">
                <a:extLst>
                  <a:ext uri="{FF2B5EF4-FFF2-40B4-BE49-F238E27FC236}">
                    <a16:creationId xmlns:a16="http://schemas.microsoft.com/office/drawing/2014/main" id="{4CAADFEC-1F81-8B44-8D1E-E151C7A623D1}"/>
                  </a:ext>
                </a:extLst>
              </p:cNvPr>
              <p:cNvSpPr>
                <a:spLocks noChangeArrowheads="1"/>
              </p:cNvSpPr>
              <p:nvPr/>
            </p:nvSpPr>
            <p:spPr bwMode="auto">
              <a:xfrm>
                <a:off x="4331" y="1298"/>
                <a:ext cx="363" cy="317"/>
              </a:xfrm>
              <a:prstGeom prst="ellipse">
                <a:avLst/>
              </a:prstGeom>
              <a:solidFill>
                <a:schemeClr val="bg1"/>
              </a:solidFill>
              <a:ln w="12700">
                <a:solidFill>
                  <a:schemeClr val="tx1"/>
                </a:solidFill>
                <a:round/>
                <a:headEnd/>
                <a:tailEnd/>
              </a:ln>
            </p:spPr>
            <p:txBody>
              <a:bodyPr wrap="none" lIns="90000" tIns="46800" rIns="90000" bIns="4680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ko-KR" sz="3600">
                  <a:ea typeface="굴림" charset="-127"/>
                </a:endParaRPr>
              </a:p>
            </p:txBody>
          </p:sp>
          <p:sp>
            <p:nvSpPr>
              <p:cNvPr id="79" name="Oval 78">
                <a:extLst>
                  <a:ext uri="{FF2B5EF4-FFF2-40B4-BE49-F238E27FC236}">
                    <a16:creationId xmlns:a16="http://schemas.microsoft.com/office/drawing/2014/main" id="{C41F3343-4FD9-4E4B-8D20-9BD4E77A95F6}"/>
                  </a:ext>
                </a:extLst>
              </p:cNvPr>
              <p:cNvSpPr>
                <a:spLocks noChangeArrowheads="1"/>
              </p:cNvSpPr>
              <p:nvPr/>
            </p:nvSpPr>
            <p:spPr bwMode="auto">
              <a:xfrm>
                <a:off x="4784" y="1344"/>
                <a:ext cx="363" cy="317"/>
              </a:xfrm>
              <a:prstGeom prst="ellipse">
                <a:avLst/>
              </a:prstGeom>
              <a:solidFill>
                <a:schemeClr val="accent5"/>
              </a:solidFill>
              <a:ln w="12700">
                <a:solidFill>
                  <a:schemeClr val="tx1"/>
                </a:solidFill>
                <a:round/>
                <a:headEnd/>
                <a:tailEnd/>
              </a:ln>
            </p:spPr>
            <p:txBody>
              <a:bodyPr wrap="none" lIns="90000" tIns="46800" rIns="90000" bIns="4680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2400" dirty="0">
                    <a:solidFill>
                      <a:schemeClr val="bg1"/>
                    </a:solidFill>
                    <a:ea typeface="굴림" charset="-127"/>
                  </a:rPr>
                  <a:t>v</a:t>
                </a:r>
              </a:p>
            </p:txBody>
          </p:sp>
          <p:sp>
            <p:nvSpPr>
              <p:cNvPr id="80" name="Oval 79">
                <a:extLst>
                  <a:ext uri="{FF2B5EF4-FFF2-40B4-BE49-F238E27FC236}">
                    <a16:creationId xmlns:a16="http://schemas.microsoft.com/office/drawing/2014/main" id="{13568C43-17EA-2744-BBB4-F146A49C4DA8}"/>
                  </a:ext>
                </a:extLst>
              </p:cNvPr>
              <p:cNvSpPr>
                <a:spLocks noChangeArrowheads="1"/>
              </p:cNvSpPr>
              <p:nvPr/>
            </p:nvSpPr>
            <p:spPr bwMode="auto">
              <a:xfrm>
                <a:off x="5238" y="1299"/>
                <a:ext cx="363" cy="317"/>
              </a:xfrm>
              <a:prstGeom prst="ellipse">
                <a:avLst/>
              </a:prstGeom>
              <a:solidFill>
                <a:schemeClr val="bg1"/>
              </a:solidFill>
              <a:ln w="12700">
                <a:solidFill>
                  <a:schemeClr val="tx1"/>
                </a:solidFill>
                <a:round/>
                <a:headEnd/>
                <a:tailEnd/>
              </a:ln>
            </p:spPr>
            <p:txBody>
              <a:bodyPr wrap="none" lIns="90000" tIns="46800" rIns="90000" bIns="4680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ko-KR" sz="3600">
                  <a:ea typeface="굴림" charset="-127"/>
                </a:endParaRPr>
              </a:p>
            </p:txBody>
          </p:sp>
          <p:sp>
            <p:nvSpPr>
              <p:cNvPr id="81" name="Oval 80">
                <a:extLst>
                  <a:ext uri="{FF2B5EF4-FFF2-40B4-BE49-F238E27FC236}">
                    <a16:creationId xmlns:a16="http://schemas.microsoft.com/office/drawing/2014/main" id="{E28F9AF4-975A-0346-B4AC-C8026267A9CE}"/>
                  </a:ext>
                </a:extLst>
              </p:cNvPr>
              <p:cNvSpPr>
                <a:spLocks noChangeArrowheads="1"/>
              </p:cNvSpPr>
              <p:nvPr/>
            </p:nvSpPr>
            <p:spPr bwMode="auto">
              <a:xfrm>
                <a:off x="3923" y="1707"/>
                <a:ext cx="363" cy="317"/>
              </a:xfrm>
              <a:prstGeom prst="ellipse">
                <a:avLst/>
              </a:prstGeom>
              <a:solidFill>
                <a:schemeClr val="bg1"/>
              </a:solidFill>
              <a:ln w="12700">
                <a:solidFill>
                  <a:schemeClr val="tx1"/>
                </a:solidFill>
                <a:round/>
                <a:headEnd/>
                <a:tailEnd/>
              </a:ln>
            </p:spPr>
            <p:txBody>
              <a:bodyPr wrap="none" lIns="90000" tIns="46800" rIns="90000" bIns="4680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ko-KR" sz="3600">
                  <a:ea typeface="굴림" charset="-127"/>
                </a:endParaRPr>
              </a:p>
            </p:txBody>
          </p:sp>
          <p:sp>
            <p:nvSpPr>
              <p:cNvPr id="82" name="Oval 81">
                <a:extLst>
                  <a:ext uri="{FF2B5EF4-FFF2-40B4-BE49-F238E27FC236}">
                    <a16:creationId xmlns:a16="http://schemas.microsoft.com/office/drawing/2014/main" id="{50F77C04-EABC-6546-8141-0B75959B4DE7}"/>
                  </a:ext>
                </a:extLst>
              </p:cNvPr>
              <p:cNvSpPr>
                <a:spLocks noChangeArrowheads="1"/>
              </p:cNvSpPr>
              <p:nvPr/>
            </p:nvSpPr>
            <p:spPr bwMode="auto">
              <a:xfrm>
                <a:off x="4423" y="1754"/>
                <a:ext cx="362" cy="315"/>
              </a:xfrm>
              <a:prstGeom prst="ellipse">
                <a:avLst/>
              </a:prstGeom>
              <a:solidFill>
                <a:schemeClr val="accent3"/>
              </a:solidFill>
              <a:ln w="12700">
                <a:solidFill>
                  <a:schemeClr val="tx1"/>
                </a:solidFill>
                <a:round/>
                <a:headEnd/>
                <a:tailEnd/>
              </a:ln>
            </p:spPr>
            <p:txBody>
              <a:bodyPr wrap="none" lIns="90000" tIns="46800" rIns="90000" bIns="4680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altLang="ko-KR" sz="2400" dirty="0">
                    <a:solidFill>
                      <a:schemeClr val="bg1"/>
                    </a:solidFill>
                    <a:ea typeface="굴림" charset="-127"/>
                  </a:rPr>
                  <a:t>w</a:t>
                </a:r>
              </a:p>
            </p:txBody>
          </p:sp>
          <p:sp>
            <p:nvSpPr>
              <p:cNvPr id="83" name="Oval 82">
                <a:extLst>
                  <a:ext uri="{FF2B5EF4-FFF2-40B4-BE49-F238E27FC236}">
                    <a16:creationId xmlns:a16="http://schemas.microsoft.com/office/drawing/2014/main" id="{6C51F1F4-6D64-5648-87C0-05A1965D0A60}"/>
                  </a:ext>
                </a:extLst>
              </p:cNvPr>
              <p:cNvSpPr>
                <a:spLocks noChangeArrowheads="1"/>
              </p:cNvSpPr>
              <p:nvPr/>
            </p:nvSpPr>
            <p:spPr bwMode="auto">
              <a:xfrm>
                <a:off x="4876" y="1754"/>
                <a:ext cx="362" cy="315"/>
              </a:xfrm>
              <a:prstGeom prst="ellipse">
                <a:avLst/>
              </a:prstGeom>
              <a:solidFill>
                <a:schemeClr val="accent3"/>
              </a:solidFill>
              <a:ln w="12700">
                <a:solidFill>
                  <a:schemeClr val="tx1"/>
                </a:solidFill>
                <a:round/>
                <a:headEnd/>
                <a:tailEnd/>
              </a:ln>
            </p:spPr>
            <p:txBody>
              <a:bodyPr wrap="none" lIns="90000" tIns="46800" rIns="90000" bIns="4680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altLang="ko-KR" sz="2400" dirty="0">
                    <a:solidFill>
                      <a:schemeClr val="bg1"/>
                    </a:solidFill>
                    <a:ea typeface="굴림" charset="-127"/>
                  </a:rPr>
                  <a:t>w</a:t>
                </a:r>
              </a:p>
            </p:txBody>
          </p:sp>
          <p:sp>
            <p:nvSpPr>
              <p:cNvPr id="84" name="Oval 83">
                <a:extLst>
                  <a:ext uri="{FF2B5EF4-FFF2-40B4-BE49-F238E27FC236}">
                    <a16:creationId xmlns:a16="http://schemas.microsoft.com/office/drawing/2014/main" id="{C6FA4DE6-7600-DE46-8FB9-EFBE9EB548D2}"/>
                  </a:ext>
                </a:extLst>
              </p:cNvPr>
              <p:cNvSpPr>
                <a:spLocks noChangeArrowheads="1"/>
              </p:cNvSpPr>
              <p:nvPr/>
            </p:nvSpPr>
            <p:spPr bwMode="auto">
              <a:xfrm>
                <a:off x="5329" y="1754"/>
                <a:ext cx="363" cy="315"/>
              </a:xfrm>
              <a:prstGeom prst="ellipse">
                <a:avLst/>
              </a:prstGeom>
              <a:solidFill>
                <a:schemeClr val="accent3"/>
              </a:solidFill>
              <a:ln w="12700">
                <a:solidFill>
                  <a:schemeClr val="tx1"/>
                </a:solidFill>
                <a:round/>
                <a:headEnd/>
                <a:tailEnd/>
              </a:ln>
            </p:spPr>
            <p:txBody>
              <a:bodyPr wrap="none" lIns="90000" tIns="46800" rIns="90000" bIns="4680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altLang="ko-KR" sz="2400" dirty="0">
                    <a:solidFill>
                      <a:schemeClr val="bg1"/>
                    </a:solidFill>
                    <a:ea typeface="굴림" charset="-127"/>
                  </a:rPr>
                  <a:t>w</a:t>
                </a:r>
              </a:p>
            </p:txBody>
          </p:sp>
          <p:sp>
            <p:nvSpPr>
              <p:cNvPr id="85" name="Line 12">
                <a:extLst>
                  <a:ext uri="{FF2B5EF4-FFF2-40B4-BE49-F238E27FC236}">
                    <a16:creationId xmlns:a16="http://schemas.microsoft.com/office/drawing/2014/main" id="{7932AF6C-C3E0-9A43-84CF-34EFF69D2854}"/>
                  </a:ext>
                </a:extLst>
              </p:cNvPr>
              <p:cNvSpPr>
                <a:spLocks noChangeShapeType="1"/>
              </p:cNvSpPr>
              <p:nvPr/>
            </p:nvSpPr>
            <p:spPr bwMode="auto">
              <a:xfrm flipH="1">
                <a:off x="4603" y="1162"/>
                <a:ext cx="227" cy="182"/>
              </a:xfrm>
              <a:prstGeom prst="line">
                <a:avLst/>
              </a:prstGeom>
              <a:noFill/>
              <a:ln w="12700">
                <a:solidFill>
                  <a:schemeClr val="tx1"/>
                </a:solidFill>
                <a:round/>
                <a:headEnd/>
                <a:tailEnd type="triangle" w="med" len="med"/>
              </a:ln>
            </p:spPr>
            <p:txBody>
              <a:bodyPr lIns="90000" tIns="46800" rIns="90000" bIns="4680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p>
            </p:txBody>
          </p:sp>
          <p:sp>
            <p:nvSpPr>
              <p:cNvPr id="86" name="Line 13">
                <a:extLst>
                  <a:ext uri="{FF2B5EF4-FFF2-40B4-BE49-F238E27FC236}">
                    <a16:creationId xmlns:a16="http://schemas.microsoft.com/office/drawing/2014/main" id="{558CDF9E-F8B2-2447-B018-A70B31232FBE}"/>
                  </a:ext>
                </a:extLst>
              </p:cNvPr>
              <p:cNvSpPr>
                <a:spLocks noChangeShapeType="1"/>
              </p:cNvSpPr>
              <p:nvPr/>
            </p:nvSpPr>
            <p:spPr bwMode="auto">
              <a:xfrm>
                <a:off x="4966" y="1207"/>
                <a:ext cx="0" cy="137"/>
              </a:xfrm>
              <a:prstGeom prst="line">
                <a:avLst/>
              </a:prstGeom>
              <a:noFill/>
              <a:ln w="12700">
                <a:solidFill>
                  <a:schemeClr val="tx1"/>
                </a:solidFill>
                <a:round/>
                <a:headEnd/>
                <a:tailEnd type="triangle" w="med" len="med"/>
              </a:ln>
            </p:spPr>
            <p:txBody>
              <a:bodyPr lIns="90000" tIns="46800" rIns="90000" bIns="4680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p>
            </p:txBody>
          </p:sp>
          <p:sp>
            <p:nvSpPr>
              <p:cNvPr id="87" name="Line 14">
                <a:extLst>
                  <a:ext uri="{FF2B5EF4-FFF2-40B4-BE49-F238E27FC236}">
                    <a16:creationId xmlns:a16="http://schemas.microsoft.com/office/drawing/2014/main" id="{AF045A4E-D4CF-F14F-9151-65239779E679}"/>
                  </a:ext>
                </a:extLst>
              </p:cNvPr>
              <p:cNvSpPr>
                <a:spLocks noChangeShapeType="1"/>
              </p:cNvSpPr>
              <p:nvPr/>
            </p:nvSpPr>
            <p:spPr bwMode="auto">
              <a:xfrm>
                <a:off x="5102" y="1162"/>
                <a:ext cx="227" cy="136"/>
              </a:xfrm>
              <a:prstGeom prst="line">
                <a:avLst/>
              </a:prstGeom>
              <a:noFill/>
              <a:ln w="12700">
                <a:solidFill>
                  <a:schemeClr val="tx1"/>
                </a:solidFill>
                <a:round/>
                <a:headEnd/>
                <a:tailEnd type="triangle" w="med" len="med"/>
              </a:ln>
            </p:spPr>
            <p:txBody>
              <a:bodyPr lIns="90000" tIns="46800" rIns="90000" bIns="4680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p>
            </p:txBody>
          </p:sp>
          <p:sp>
            <p:nvSpPr>
              <p:cNvPr id="88" name="Line 15">
                <a:extLst>
                  <a:ext uri="{FF2B5EF4-FFF2-40B4-BE49-F238E27FC236}">
                    <a16:creationId xmlns:a16="http://schemas.microsoft.com/office/drawing/2014/main" id="{BBBEE5DB-8AA9-C444-8B62-57DF09BEAF44}"/>
                  </a:ext>
                </a:extLst>
              </p:cNvPr>
              <p:cNvSpPr>
                <a:spLocks noChangeShapeType="1"/>
              </p:cNvSpPr>
              <p:nvPr/>
            </p:nvSpPr>
            <p:spPr bwMode="auto">
              <a:xfrm>
                <a:off x="4694" y="1480"/>
                <a:ext cx="90" cy="0"/>
              </a:xfrm>
              <a:prstGeom prst="line">
                <a:avLst/>
              </a:prstGeom>
              <a:noFill/>
              <a:ln w="12700">
                <a:solidFill>
                  <a:schemeClr val="tx1"/>
                </a:solidFill>
                <a:round/>
                <a:headEnd/>
                <a:tailEnd type="triangle" w="med" len="med"/>
              </a:ln>
            </p:spPr>
            <p:txBody>
              <a:bodyPr lIns="90000" tIns="46800" rIns="90000" bIns="4680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p>
            </p:txBody>
          </p:sp>
          <p:sp>
            <p:nvSpPr>
              <p:cNvPr id="89" name="Line 16">
                <a:extLst>
                  <a:ext uri="{FF2B5EF4-FFF2-40B4-BE49-F238E27FC236}">
                    <a16:creationId xmlns:a16="http://schemas.microsoft.com/office/drawing/2014/main" id="{EFD5BDD1-FE02-CE4C-BFB4-2B5CC80991AD}"/>
                  </a:ext>
                </a:extLst>
              </p:cNvPr>
              <p:cNvSpPr>
                <a:spLocks noChangeShapeType="1"/>
              </p:cNvSpPr>
              <p:nvPr/>
            </p:nvSpPr>
            <p:spPr bwMode="auto">
              <a:xfrm flipH="1">
                <a:off x="5147" y="1480"/>
                <a:ext cx="91" cy="0"/>
              </a:xfrm>
              <a:prstGeom prst="line">
                <a:avLst/>
              </a:prstGeom>
              <a:noFill/>
              <a:ln w="12700">
                <a:solidFill>
                  <a:schemeClr val="tx1"/>
                </a:solidFill>
                <a:round/>
                <a:headEnd/>
                <a:tailEnd type="triangle" w="med" len="med"/>
              </a:ln>
            </p:spPr>
            <p:txBody>
              <a:bodyPr lIns="90000" tIns="46800" rIns="90000" bIns="4680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p>
            </p:txBody>
          </p:sp>
          <p:sp>
            <p:nvSpPr>
              <p:cNvPr id="90" name="Line 17">
                <a:extLst>
                  <a:ext uri="{FF2B5EF4-FFF2-40B4-BE49-F238E27FC236}">
                    <a16:creationId xmlns:a16="http://schemas.microsoft.com/office/drawing/2014/main" id="{B94171A9-391B-E34D-942B-5F73B35843CA}"/>
                  </a:ext>
                </a:extLst>
              </p:cNvPr>
              <p:cNvSpPr>
                <a:spLocks noChangeShapeType="1"/>
              </p:cNvSpPr>
              <p:nvPr/>
            </p:nvSpPr>
            <p:spPr bwMode="auto">
              <a:xfrm flipH="1">
                <a:off x="4195" y="1570"/>
                <a:ext cx="181" cy="137"/>
              </a:xfrm>
              <a:prstGeom prst="line">
                <a:avLst/>
              </a:prstGeom>
              <a:noFill/>
              <a:ln w="12700">
                <a:solidFill>
                  <a:schemeClr val="tx1"/>
                </a:solidFill>
                <a:round/>
                <a:headEnd/>
                <a:tailEnd type="triangle" w="med" len="med"/>
              </a:ln>
            </p:spPr>
            <p:txBody>
              <a:bodyPr lIns="90000" tIns="46800" rIns="90000" bIns="4680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p>
            </p:txBody>
          </p:sp>
          <p:sp>
            <p:nvSpPr>
              <p:cNvPr id="91" name="Line 18">
                <a:extLst>
                  <a:ext uri="{FF2B5EF4-FFF2-40B4-BE49-F238E27FC236}">
                    <a16:creationId xmlns:a16="http://schemas.microsoft.com/office/drawing/2014/main" id="{8C75AAAA-2FE2-4C46-8C04-0866A5B737D1}"/>
                  </a:ext>
                </a:extLst>
              </p:cNvPr>
              <p:cNvSpPr>
                <a:spLocks noChangeShapeType="1"/>
              </p:cNvSpPr>
              <p:nvPr/>
            </p:nvSpPr>
            <p:spPr bwMode="auto">
              <a:xfrm>
                <a:off x="4512" y="1616"/>
                <a:ext cx="46" cy="136"/>
              </a:xfrm>
              <a:prstGeom prst="line">
                <a:avLst/>
              </a:prstGeom>
              <a:noFill/>
              <a:ln w="12700">
                <a:solidFill>
                  <a:schemeClr val="tx1"/>
                </a:solidFill>
                <a:round/>
                <a:headEnd/>
                <a:tailEnd type="triangle" w="med" len="med"/>
              </a:ln>
            </p:spPr>
            <p:txBody>
              <a:bodyPr lIns="90000" tIns="46800" rIns="90000" bIns="4680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p>
            </p:txBody>
          </p:sp>
          <p:sp>
            <p:nvSpPr>
              <p:cNvPr id="92" name="Line 19">
                <a:extLst>
                  <a:ext uri="{FF2B5EF4-FFF2-40B4-BE49-F238E27FC236}">
                    <a16:creationId xmlns:a16="http://schemas.microsoft.com/office/drawing/2014/main" id="{B4AF939A-F4BA-D348-ABDA-CFAD190C196E}"/>
                  </a:ext>
                </a:extLst>
              </p:cNvPr>
              <p:cNvSpPr>
                <a:spLocks noChangeShapeType="1"/>
              </p:cNvSpPr>
              <p:nvPr/>
            </p:nvSpPr>
            <p:spPr bwMode="auto">
              <a:xfrm>
                <a:off x="4966" y="1661"/>
                <a:ext cx="45" cy="136"/>
              </a:xfrm>
              <a:prstGeom prst="line">
                <a:avLst/>
              </a:prstGeom>
              <a:noFill/>
              <a:ln w="12700">
                <a:solidFill>
                  <a:schemeClr val="tx1"/>
                </a:solidFill>
                <a:round/>
                <a:headEnd/>
                <a:tailEnd type="triangle" w="med" len="med"/>
              </a:ln>
            </p:spPr>
            <p:txBody>
              <a:bodyPr lIns="90000" tIns="46800" rIns="90000" bIns="4680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p>
            </p:txBody>
          </p:sp>
          <p:sp>
            <p:nvSpPr>
              <p:cNvPr id="93" name="Line 20">
                <a:extLst>
                  <a:ext uri="{FF2B5EF4-FFF2-40B4-BE49-F238E27FC236}">
                    <a16:creationId xmlns:a16="http://schemas.microsoft.com/office/drawing/2014/main" id="{E615C65C-58A6-A847-8A7D-ED54D60A2EE3}"/>
                  </a:ext>
                </a:extLst>
              </p:cNvPr>
              <p:cNvSpPr>
                <a:spLocks noChangeShapeType="1"/>
              </p:cNvSpPr>
              <p:nvPr/>
            </p:nvSpPr>
            <p:spPr bwMode="auto">
              <a:xfrm>
                <a:off x="5419" y="1616"/>
                <a:ext cx="46" cy="136"/>
              </a:xfrm>
              <a:prstGeom prst="line">
                <a:avLst/>
              </a:prstGeom>
              <a:noFill/>
              <a:ln w="12700">
                <a:solidFill>
                  <a:schemeClr val="tx1"/>
                </a:solidFill>
                <a:round/>
                <a:headEnd/>
                <a:tailEnd type="triangle" w="med" len="med"/>
              </a:ln>
            </p:spPr>
            <p:txBody>
              <a:bodyPr lIns="90000" tIns="46800" rIns="90000" bIns="4680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p>
            </p:txBody>
          </p:sp>
          <p:sp>
            <p:nvSpPr>
              <p:cNvPr id="94" name="Line 21">
                <a:extLst>
                  <a:ext uri="{FF2B5EF4-FFF2-40B4-BE49-F238E27FC236}">
                    <a16:creationId xmlns:a16="http://schemas.microsoft.com/office/drawing/2014/main" id="{84CDE7DA-4B9F-5745-BA28-DC5B514C3E91}"/>
                  </a:ext>
                </a:extLst>
              </p:cNvPr>
              <p:cNvSpPr>
                <a:spLocks noChangeShapeType="1"/>
              </p:cNvSpPr>
              <p:nvPr/>
            </p:nvSpPr>
            <p:spPr bwMode="auto">
              <a:xfrm>
                <a:off x="4285" y="1888"/>
                <a:ext cx="137" cy="0"/>
              </a:xfrm>
              <a:prstGeom prst="line">
                <a:avLst/>
              </a:prstGeom>
              <a:noFill/>
              <a:ln w="12700">
                <a:solidFill>
                  <a:schemeClr val="tx1"/>
                </a:solidFill>
                <a:round/>
                <a:headEnd/>
                <a:tailEnd type="triangle" w="med" len="med"/>
              </a:ln>
            </p:spPr>
            <p:txBody>
              <a:bodyPr lIns="90000" tIns="46800" rIns="90000" bIns="4680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p>
            </p:txBody>
          </p:sp>
          <p:sp>
            <p:nvSpPr>
              <p:cNvPr id="95" name="Line 22">
                <a:extLst>
                  <a:ext uri="{FF2B5EF4-FFF2-40B4-BE49-F238E27FC236}">
                    <a16:creationId xmlns:a16="http://schemas.microsoft.com/office/drawing/2014/main" id="{5743D150-10B0-B248-A589-92DA77E82740}"/>
                  </a:ext>
                </a:extLst>
              </p:cNvPr>
              <p:cNvSpPr>
                <a:spLocks noChangeShapeType="1"/>
              </p:cNvSpPr>
              <p:nvPr/>
            </p:nvSpPr>
            <p:spPr bwMode="auto">
              <a:xfrm>
                <a:off x="4240" y="1979"/>
                <a:ext cx="318" cy="181"/>
              </a:xfrm>
              <a:prstGeom prst="line">
                <a:avLst/>
              </a:prstGeom>
              <a:noFill/>
              <a:ln w="12700">
                <a:solidFill>
                  <a:schemeClr val="tx1"/>
                </a:solidFill>
                <a:round/>
                <a:headEnd/>
                <a:tailEnd/>
              </a:ln>
            </p:spPr>
            <p:txBody>
              <a:bodyPr lIns="90000" tIns="46800" rIns="90000" bIns="4680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p>
            </p:txBody>
          </p:sp>
          <p:sp>
            <p:nvSpPr>
              <p:cNvPr id="96" name="Line 23">
                <a:extLst>
                  <a:ext uri="{FF2B5EF4-FFF2-40B4-BE49-F238E27FC236}">
                    <a16:creationId xmlns:a16="http://schemas.microsoft.com/office/drawing/2014/main" id="{9FAB1188-ED9C-CF44-97F7-FA17ED8C9E30}"/>
                  </a:ext>
                </a:extLst>
              </p:cNvPr>
              <p:cNvSpPr>
                <a:spLocks noChangeShapeType="1"/>
              </p:cNvSpPr>
              <p:nvPr/>
            </p:nvSpPr>
            <p:spPr bwMode="auto">
              <a:xfrm flipV="1">
                <a:off x="4558" y="2066"/>
                <a:ext cx="363" cy="94"/>
              </a:xfrm>
              <a:prstGeom prst="line">
                <a:avLst/>
              </a:prstGeom>
              <a:noFill/>
              <a:ln w="12700">
                <a:solidFill>
                  <a:schemeClr val="tx1"/>
                </a:solidFill>
                <a:round/>
                <a:headEnd/>
                <a:tailEnd type="triangle" w="med" len="med"/>
              </a:ln>
            </p:spPr>
            <p:txBody>
              <a:bodyPr lIns="90000" tIns="46800" rIns="90000" bIns="4680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p>
            </p:txBody>
          </p:sp>
          <p:sp>
            <p:nvSpPr>
              <p:cNvPr id="97" name="Line 24">
                <a:extLst>
                  <a:ext uri="{FF2B5EF4-FFF2-40B4-BE49-F238E27FC236}">
                    <a16:creationId xmlns:a16="http://schemas.microsoft.com/office/drawing/2014/main" id="{8FFA5B4C-1781-6D44-9641-3FE85050C82E}"/>
                  </a:ext>
                </a:extLst>
              </p:cNvPr>
              <p:cNvSpPr>
                <a:spLocks noChangeShapeType="1"/>
              </p:cNvSpPr>
              <p:nvPr/>
            </p:nvSpPr>
            <p:spPr bwMode="auto">
              <a:xfrm flipH="1">
                <a:off x="5238" y="1933"/>
                <a:ext cx="91" cy="0"/>
              </a:xfrm>
              <a:prstGeom prst="line">
                <a:avLst/>
              </a:prstGeom>
              <a:noFill/>
              <a:ln w="12700">
                <a:solidFill>
                  <a:schemeClr val="tx1"/>
                </a:solidFill>
                <a:round/>
                <a:headEnd/>
                <a:tailEnd type="triangle" w="med" len="med"/>
              </a:ln>
            </p:spPr>
            <p:txBody>
              <a:bodyPr lIns="90000" tIns="46800" rIns="90000" bIns="4680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p>
            </p:txBody>
          </p:sp>
          <p:sp>
            <p:nvSpPr>
              <p:cNvPr id="98" name="Line 25">
                <a:extLst>
                  <a:ext uri="{FF2B5EF4-FFF2-40B4-BE49-F238E27FC236}">
                    <a16:creationId xmlns:a16="http://schemas.microsoft.com/office/drawing/2014/main" id="{F7FD3B18-6D36-1440-983B-8D08C0D68B43}"/>
                  </a:ext>
                </a:extLst>
              </p:cNvPr>
              <p:cNvSpPr>
                <a:spLocks noChangeShapeType="1"/>
              </p:cNvSpPr>
              <p:nvPr/>
            </p:nvSpPr>
            <p:spPr bwMode="auto">
              <a:xfrm flipH="1">
                <a:off x="4702" y="1645"/>
                <a:ext cx="136" cy="136"/>
              </a:xfrm>
              <a:prstGeom prst="line">
                <a:avLst/>
              </a:prstGeom>
              <a:noFill/>
              <a:ln w="12700">
                <a:solidFill>
                  <a:schemeClr val="tx1"/>
                </a:solidFill>
                <a:round/>
                <a:headEnd/>
                <a:tailEnd type="triangle" w="med" len="med"/>
              </a:ln>
            </p:spPr>
            <p:txBody>
              <a:bodyPr lIns="90000" tIns="46800" rIns="90000" bIns="4680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p>
            </p:txBody>
          </p:sp>
          <p:sp>
            <p:nvSpPr>
              <p:cNvPr id="99" name="Line 26">
                <a:extLst>
                  <a:ext uri="{FF2B5EF4-FFF2-40B4-BE49-F238E27FC236}">
                    <a16:creationId xmlns:a16="http://schemas.microsoft.com/office/drawing/2014/main" id="{29AE21E6-D55E-CA46-A85F-C7A06401F63B}"/>
                  </a:ext>
                </a:extLst>
              </p:cNvPr>
              <p:cNvSpPr>
                <a:spLocks noChangeShapeType="1"/>
              </p:cNvSpPr>
              <p:nvPr/>
            </p:nvSpPr>
            <p:spPr bwMode="auto">
              <a:xfrm>
                <a:off x="5102" y="1616"/>
                <a:ext cx="272" cy="181"/>
              </a:xfrm>
              <a:prstGeom prst="line">
                <a:avLst/>
              </a:prstGeom>
              <a:noFill/>
              <a:ln w="12700">
                <a:solidFill>
                  <a:schemeClr val="tx1"/>
                </a:solidFill>
                <a:round/>
                <a:headEnd/>
                <a:tailEnd type="triangle" w="med" len="med"/>
              </a:ln>
            </p:spPr>
            <p:txBody>
              <a:bodyPr lIns="90000" tIns="46800" rIns="90000" bIns="4680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p>
            </p:txBody>
          </p:sp>
          <p:sp>
            <p:nvSpPr>
              <p:cNvPr id="100" name="Line 27">
                <a:extLst>
                  <a:ext uri="{FF2B5EF4-FFF2-40B4-BE49-F238E27FC236}">
                    <a16:creationId xmlns:a16="http://schemas.microsoft.com/office/drawing/2014/main" id="{49437FE0-474A-4D47-8E51-95AAEDBB141B}"/>
                  </a:ext>
                </a:extLst>
              </p:cNvPr>
              <p:cNvSpPr>
                <a:spLocks noChangeShapeType="1"/>
              </p:cNvSpPr>
              <p:nvPr/>
            </p:nvSpPr>
            <p:spPr bwMode="auto">
              <a:xfrm>
                <a:off x="4603" y="1570"/>
                <a:ext cx="318" cy="227"/>
              </a:xfrm>
              <a:prstGeom prst="line">
                <a:avLst/>
              </a:prstGeom>
              <a:noFill/>
              <a:ln w="12700">
                <a:solidFill>
                  <a:schemeClr val="tx1"/>
                </a:solidFill>
                <a:round/>
                <a:headEnd/>
                <a:tailEnd type="triangle" w="med" len="med"/>
              </a:ln>
            </p:spPr>
            <p:txBody>
              <a:bodyPr lIns="90000" tIns="46800" rIns="90000" bIns="4680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p>
            </p:txBody>
          </p:sp>
          <p:sp>
            <p:nvSpPr>
              <p:cNvPr id="101" name="Line 28">
                <a:extLst>
                  <a:ext uri="{FF2B5EF4-FFF2-40B4-BE49-F238E27FC236}">
                    <a16:creationId xmlns:a16="http://schemas.microsoft.com/office/drawing/2014/main" id="{51C819F2-D129-0B4B-B983-A559ED4CD7C0}"/>
                  </a:ext>
                </a:extLst>
              </p:cNvPr>
              <p:cNvSpPr>
                <a:spLocks noChangeShapeType="1"/>
              </p:cNvSpPr>
              <p:nvPr/>
            </p:nvSpPr>
            <p:spPr bwMode="auto">
              <a:xfrm>
                <a:off x="5238" y="1859"/>
                <a:ext cx="91" cy="0"/>
              </a:xfrm>
              <a:prstGeom prst="line">
                <a:avLst/>
              </a:prstGeom>
              <a:noFill/>
              <a:ln w="12700">
                <a:solidFill>
                  <a:schemeClr val="tx1"/>
                </a:solidFill>
                <a:round/>
                <a:headEnd/>
                <a:tailEnd type="triangle" w="med" len="med"/>
              </a:ln>
            </p:spPr>
            <p:txBody>
              <a:bodyPr lIns="90000" tIns="46800" rIns="90000" bIns="4680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p>
            </p:txBody>
          </p:sp>
        </p:grpSp>
        <p:sp>
          <p:nvSpPr>
            <p:cNvPr id="75" name="AutoShape 121">
              <a:extLst>
                <a:ext uri="{FF2B5EF4-FFF2-40B4-BE49-F238E27FC236}">
                  <a16:creationId xmlns:a16="http://schemas.microsoft.com/office/drawing/2014/main" id="{A2AC7430-B9FB-1B4E-8D86-82D8F9782E06}"/>
                </a:ext>
              </a:extLst>
            </p:cNvPr>
            <p:cNvSpPr>
              <a:spLocks noChangeArrowheads="1"/>
            </p:cNvSpPr>
            <p:nvPr/>
          </p:nvSpPr>
          <p:spPr bwMode="auto">
            <a:xfrm>
              <a:off x="15953299" y="13068946"/>
              <a:ext cx="1904834" cy="2074602"/>
            </a:xfrm>
            <a:prstGeom prst="upArrow">
              <a:avLst>
                <a:gd name="adj1" fmla="val 66001"/>
                <a:gd name="adj2" fmla="val 27267"/>
              </a:avLst>
            </a:prstGeom>
            <a:solidFill>
              <a:schemeClr val="bg1"/>
            </a:solidFill>
            <a:ln w="12700">
              <a:solidFill>
                <a:schemeClr val="tx1"/>
              </a:solidFill>
              <a:miter lim="800000"/>
              <a:headEnd/>
              <a:tailEnd/>
            </a:ln>
          </p:spPr>
          <p:txBody>
            <a:bodyPr wrap="none" lIns="90000" tIns="46800" rIns="90000" bIns="46800"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2400" dirty="0">
                  <a:ea typeface="굴림" charset="-127"/>
                </a:rPr>
                <a:t>Reverse</a:t>
              </a:r>
            </a:p>
            <a:p>
              <a:pPr algn="ctr"/>
              <a:r>
                <a:rPr lang="en-US" altLang="ko-KR" sz="2400" dirty="0">
                  <a:ea typeface="굴림" charset="-127"/>
                </a:rPr>
                <a:t>BFS</a:t>
              </a:r>
            </a:p>
            <a:p>
              <a:pPr algn="ctr"/>
              <a:r>
                <a:rPr lang="en-US" altLang="ko-KR" sz="2400" dirty="0">
                  <a:ea typeface="굴림" charset="-127"/>
                </a:rPr>
                <a:t>Order</a:t>
              </a:r>
            </a:p>
          </p:txBody>
        </p:sp>
        <p:sp>
          <p:nvSpPr>
            <p:cNvPr id="76" name="Text Box 122">
              <a:extLst>
                <a:ext uri="{FF2B5EF4-FFF2-40B4-BE49-F238E27FC236}">
                  <a16:creationId xmlns:a16="http://schemas.microsoft.com/office/drawing/2014/main" id="{5E260419-833B-6248-B13F-9D98277F2A44}"/>
                </a:ext>
              </a:extLst>
            </p:cNvPr>
            <p:cNvSpPr txBox="1">
              <a:spLocks noChangeArrowheads="1"/>
            </p:cNvSpPr>
            <p:nvPr/>
          </p:nvSpPr>
          <p:spPr bwMode="auto">
            <a:xfrm>
              <a:off x="12320457" y="15567881"/>
              <a:ext cx="5739202" cy="463846"/>
            </a:xfrm>
            <a:prstGeom prst="rect">
              <a:avLst/>
            </a:prstGeom>
            <a:noFill/>
            <a:ln w="12700">
              <a:noFill/>
              <a:miter lim="800000"/>
              <a:headEnd/>
              <a:tailEnd/>
            </a:ln>
          </p:spPr>
          <p:txBody>
            <a:bodyPr wrap="square" lIns="90000" tIns="46800" rIns="90000" bIns="4680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en-US" altLang="ko-KR" sz="2400" dirty="0">
                  <a:ea typeface="굴림" charset="-127"/>
                </a:rPr>
                <a:t>Compute delta from children</a:t>
              </a:r>
            </a:p>
          </p:txBody>
        </p:sp>
      </p:grpSp>
      <p:sp>
        <p:nvSpPr>
          <p:cNvPr id="135" name="Oval Callout 134">
            <a:extLst>
              <a:ext uri="{FF2B5EF4-FFF2-40B4-BE49-F238E27FC236}">
                <a16:creationId xmlns:a16="http://schemas.microsoft.com/office/drawing/2014/main" id="{F703EB20-6FA1-4447-858B-42776CC0E7A7}"/>
              </a:ext>
            </a:extLst>
          </p:cNvPr>
          <p:cNvSpPr/>
          <p:nvPr/>
        </p:nvSpPr>
        <p:spPr>
          <a:xfrm>
            <a:off x="552070" y="2811636"/>
            <a:ext cx="1269219" cy="462748"/>
          </a:xfrm>
          <a:prstGeom prst="wedgeEllipseCallout">
            <a:avLst>
              <a:gd name="adj1" fmla="val 70062"/>
              <a:gd name="adj2" fmla="val 58404"/>
            </a:avLst>
          </a:prstGeom>
          <a:solidFill>
            <a:srgbClr val="FFFF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tx1">
                    <a:lumMod val="85000"/>
                    <a:lumOff val="15000"/>
                  </a:schemeClr>
                </a:solidFill>
              </a:rPr>
              <a:t>Parallel</a:t>
            </a:r>
          </a:p>
        </p:txBody>
      </p:sp>
      <p:sp>
        <p:nvSpPr>
          <p:cNvPr id="136" name="Oval Callout 135">
            <a:extLst>
              <a:ext uri="{FF2B5EF4-FFF2-40B4-BE49-F238E27FC236}">
                <a16:creationId xmlns:a16="http://schemas.microsoft.com/office/drawing/2014/main" id="{6943264B-D154-E64E-AA51-3CC36554B9A7}"/>
              </a:ext>
            </a:extLst>
          </p:cNvPr>
          <p:cNvSpPr/>
          <p:nvPr/>
        </p:nvSpPr>
        <p:spPr>
          <a:xfrm>
            <a:off x="552069" y="3740644"/>
            <a:ext cx="1269219" cy="462748"/>
          </a:xfrm>
          <a:prstGeom prst="wedgeEllipseCallout">
            <a:avLst>
              <a:gd name="adj1" fmla="val 70062"/>
              <a:gd name="adj2" fmla="val 58404"/>
            </a:avLst>
          </a:prstGeom>
          <a:solidFill>
            <a:srgbClr val="FFFF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tx1">
                    <a:lumMod val="85000"/>
                    <a:lumOff val="15000"/>
                  </a:schemeClr>
                </a:solidFill>
              </a:rPr>
              <a:t>Parallel</a:t>
            </a:r>
          </a:p>
        </p:txBody>
      </p:sp>
      <p:sp>
        <p:nvSpPr>
          <p:cNvPr id="166" name="Oval Callout 165">
            <a:extLst>
              <a:ext uri="{FF2B5EF4-FFF2-40B4-BE49-F238E27FC236}">
                <a16:creationId xmlns:a16="http://schemas.microsoft.com/office/drawing/2014/main" id="{3512A097-4757-974B-A59E-2C3228703F59}"/>
              </a:ext>
            </a:extLst>
          </p:cNvPr>
          <p:cNvSpPr/>
          <p:nvPr/>
        </p:nvSpPr>
        <p:spPr>
          <a:xfrm>
            <a:off x="172502" y="1110896"/>
            <a:ext cx="1269219" cy="462748"/>
          </a:xfrm>
          <a:prstGeom prst="wedgeEllipseCallout">
            <a:avLst>
              <a:gd name="adj1" fmla="val 70062"/>
              <a:gd name="adj2" fmla="val 58404"/>
            </a:avLst>
          </a:prstGeom>
          <a:solidFill>
            <a:srgbClr val="FFFF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tx1">
                    <a:lumMod val="85000"/>
                    <a:lumOff val="15000"/>
                  </a:schemeClr>
                </a:solidFill>
              </a:rPr>
              <a:t>Parallel</a:t>
            </a:r>
          </a:p>
        </p:txBody>
      </p:sp>
    </p:spTree>
    <p:extLst>
      <p:ext uri="{BB962C8B-B14F-4D97-AF65-F5344CB8AC3E}">
        <p14:creationId xmlns:p14="http://schemas.microsoft.com/office/powerpoint/2010/main" val="3558240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Workbenches</a:t>
            </a:r>
          </a:p>
        </p:txBody>
      </p:sp>
      <p:sp>
        <p:nvSpPr>
          <p:cNvPr id="3" name="Text Placeholder 2"/>
          <p:cNvSpPr>
            <a:spLocks noGrp="1"/>
          </p:cNvSpPr>
          <p:nvPr>
            <p:ph type="body" idx="1"/>
          </p:nvPr>
        </p:nvSpPr>
        <p:spPr/>
        <p:txBody>
          <a:bodyPr/>
          <a:lstStyle/>
          <a:p>
            <a:r>
              <a:rPr lang="en-US" dirty="0"/>
              <a:t>Opportunities and Challenges</a:t>
            </a:r>
          </a:p>
        </p:txBody>
      </p:sp>
      <p:sp>
        <p:nvSpPr>
          <p:cNvPr id="5" name="Slide Number Placeholder 4"/>
          <p:cNvSpPr>
            <a:spLocks noGrp="1"/>
          </p:cNvSpPr>
          <p:nvPr>
            <p:ph type="sldNum" sz="quarter" idx="12"/>
          </p:nvPr>
        </p:nvSpPr>
        <p:spPr/>
        <p:txBody>
          <a:bodyPr/>
          <a:lstStyle/>
          <a:p>
            <a:fld id="{C51EAA63-D034-42AE-91FA-B13B9518C7BE}" type="slidenum">
              <a:rPr lang="uk-UA" smtClean="0"/>
              <a:t>25</a:t>
            </a:fld>
            <a:endParaRPr lang="uk-UA"/>
          </a:p>
        </p:txBody>
      </p:sp>
      <p:pic>
        <p:nvPicPr>
          <p:cNvPr id="6" name="Picture 5">
            <a:extLst>
              <a:ext uri="{FF2B5EF4-FFF2-40B4-BE49-F238E27FC236}">
                <a16:creationId xmlns:a16="http://schemas.microsoft.com/office/drawing/2014/main" id="{30C73B5D-AA7F-FD46-8DE3-074ABD39A1A9}"/>
              </a:ext>
            </a:extLst>
          </p:cNvPr>
          <p:cNvPicPr>
            <a:picLocks noChangeAspect="1"/>
          </p:cNvPicPr>
          <p:nvPr/>
        </p:nvPicPr>
        <p:blipFill>
          <a:blip r:embed="rId2"/>
          <a:stretch>
            <a:fillRect/>
          </a:stretch>
        </p:blipFill>
        <p:spPr>
          <a:xfrm>
            <a:off x="7915216" y="1928323"/>
            <a:ext cx="3024675" cy="3024675"/>
          </a:xfrm>
          <a:prstGeom prst="rect">
            <a:avLst/>
          </a:prstGeom>
        </p:spPr>
      </p:pic>
    </p:spTree>
    <p:extLst>
      <p:ext uri="{BB962C8B-B14F-4D97-AF65-F5344CB8AC3E}">
        <p14:creationId xmlns:p14="http://schemas.microsoft.com/office/powerpoint/2010/main" val="4215473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DC4804-C2AB-AB48-8B3C-000054A00140}"/>
              </a:ext>
            </a:extLst>
          </p:cNvPr>
          <p:cNvSpPr>
            <a:spLocks noGrp="1"/>
          </p:cNvSpPr>
          <p:nvPr>
            <p:ph sz="half" idx="1"/>
          </p:nvPr>
        </p:nvSpPr>
        <p:spPr/>
        <p:txBody>
          <a:bodyPr/>
          <a:lstStyle/>
          <a:p>
            <a:pPr marL="0" indent="0">
              <a:buNone/>
            </a:pPr>
            <a:r>
              <a:rPr lang="en-US" b="1" dirty="0"/>
              <a:t>usage modes</a:t>
            </a:r>
          </a:p>
          <a:p>
            <a:pPr marL="274320" lvl="1" indent="0">
              <a:buNone/>
            </a:pPr>
            <a:r>
              <a:rPr lang="en-US" strike="sngStrike" dirty="0"/>
              <a:t>editor</a:t>
            </a:r>
          </a:p>
          <a:p>
            <a:pPr marL="274320" lvl="1" indent="0">
              <a:buNone/>
            </a:pPr>
            <a:r>
              <a:rPr lang="en-US" dirty="0"/>
              <a:t>command line</a:t>
            </a:r>
          </a:p>
          <a:p>
            <a:pPr marL="274320" lvl="1" indent="0">
              <a:buNone/>
            </a:pPr>
            <a:r>
              <a:rPr lang="en-US" dirty="0"/>
              <a:t>API for language processing</a:t>
            </a:r>
          </a:p>
          <a:p>
            <a:pPr marL="0" indent="0">
              <a:buNone/>
            </a:pPr>
            <a:r>
              <a:rPr lang="en-US" b="1" dirty="0"/>
              <a:t>language composition</a:t>
            </a:r>
          </a:p>
          <a:p>
            <a:pPr marL="274320" lvl="1" indent="0">
              <a:buNone/>
            </a:pPr>
            <a:r>
              <a:rPr lang="en-US" dirty="0"/>
              <a:t>open-source frontend</a:t>
            </a:r>
          </a:p>
          <a:p>
            <a:pPr marL="274320" lvl="1" indent="0">
              <a:buNone/>
            </a:pPr>
            <a:r>
              <a:rPr lang="en-US" dirty="0"/>
              <a:t>proprietary </a:t>
            </a:r>
            <a:r>
              <a:rPr lang="en-US" dirty="0" err="1"/>
              <a:t>backends</a:t>
            </a:r>
            <a:endParaRPr lang="en-US" dirty="0"/>
          </a:p>
        </p:txBody>
      </p:sp>
      <p:sp>
        <p:nvSpPr>
          <p:cNvPr id="3" name="Content Placeholder 2">
            <a:extLst>
              <a:ext uri="{FF2B5EF4-FFF2-40B4-BE49-F238E27FC236}">
                <a16:creationId xmlns:a16="http://schemas.microsoft.com/office/drawing/2014/main" id="{6D80B843-2C1D-264F-8FD9-B222223975C0}"/>
              </a:ext>
            </a:extLst>
          </p:cNvPr>
          <p:cNvSpPr>
            <a:spLocks noGrp="1"/>
          </p:cNvSpPr>
          <p:nvPr>
            <p:ph sz="half" idx="2"/>
          </p:nvPr>
        </p:nvSpPr>
        <p:spPr/>
        <p:txBody>
          <a:bodyPr/>
          <a:lstStyle/>
          <a:p>
            <a:pPr marL="0" indent="0">
              <a:buNone/>
            </a:pPr>
            <a:r>
              <a:rPr lang="en-US" b="1" dirty="0"/>
              <a:t>language build</a:t>
            </a:r>
          </a:p>
          <a:p>
            <a:pPr marL="274320" lvl="1" indent="0">
              <a:buNone/>
            </a:pPr>
            <a:r>
              <a:rPr lang="en-US" dirty="0"/>
              <a:t>build system integration</a:t>
            </a:r>
          </a:p>
          <a:p>
            <a:pPr marL="274320" lvl="1" indent="0">
              <a:buNone/>
            </a:pPr>
            <a:r>
              <a:rPr lang="en-US" dirty="0"/>
              <a:t>build times</a:t>
            </a:r>
          </a:p>
          <a:p>
            <a:pPr marL="0" indent="0">
              <a:buNone/>
            </a:pPr>
            <a:r>
              <a:rPr lang="en-US" b="1" dirty="0"/>
              <a:t>3</a:t>
            </a:r>
            <a:r>
              <a:rPr lang="en-US" b="1" baseline="30000" dirty="0"/>
              <a:t>rd</a:t>
            </a:r>
            <a:r>
              <a:rPr lang="en-US" b="1" dirty="0"/>
              <a:t> party runtime libraries</a:t>
            </a:r>
          </a:p>
          <a:p>
            <a:pPr marL="274320" lvl="1" indent="0">
              <a:buNone/>
            </a:pPr>
            <a:r>
              <a:rPr lang="en-US" dirty="0"/>
              <a:t>vulnerabilities</a:t>
            </a:r>
          </a:p>
          <a:p>
            <a:pPr marL="274320" lvl="1" indent="0">
              <a:buNone/>
            </a:pPr>
            <a:r>
              <a:rPr lang="en-US" dirty="0"/>
              <a:t>legal</a:t>
            </a:r>
          </a:p>
          <a:p>
            <a:pPr marL="274320" lvl="1" indent="0">
              <a:buNone/>
            </a:pPr>
            <a:r>
              <a:rPr lang="en-US" dirty="0"/>
              <a:t>memory footprint</a:t>
            </a:r>
          </a:p>
          <a:p>
            <a:endParaRPr lang="en-US" dirty="0"/>
          </a:p>
          <a:p>
            <a:endParaRPr lang="en-US" dirty="0"/>
          </a:p>
        </p:txBody>
      </p:sp>
      <p:sp>
        <p:nvSpPr>
          <p:cNvPr id="4" name="Slide Number Placeholder 3">
            <a:extLst>
              <a:ext uri="{FF2B5EF4-FFF2-40B4-BE49-F238E27FC236}">
                <a16:creationId xmlns:a16="http://schemas.microsoft.com/office/drawing/2014/main" id="{56417B74-7ABE-8842-A6D8-E04282953E29}"/>
              </a:ext>
            </a:extLst>
          </p:cNvPr>
          <p:cNvSpPr>
            <a:spLocks noGrp="1"/>
          </p:cNvSpPr>
          <p:nvPr>
            <p:ph type="sldNum" sz="quarter" idx="12"/>
          </p:nvPr>
        </p:nvSpPr>
        <p:spPr/>
        <p:txBody>
          <a:bodyPr/>
          <a:lstStyle/>
          <a:p>
            <a:fld id="{C51EAA63-D034-42AE-91FA-B13B9518C7BE}" type="slidenum">
              <a:rPr lang="en-US" smtClean="0"/>
              <a:t>26</a:t>
            </a:fld>
            <a:endParaRPr lang="en-US"/>
          </a:p>
        </p:txBody>
      </p:sp>
      <p:sp>
        <p:nvSpPr>
          <p:cNvPr id="5" name="Title 4">
            <a:extLst>
              <a:ext uri="{FF2B5EF4-FFF2-40B4-BE49-F238E27FC236}">
                <a16:creationId xmlns:a16="http://schemas.microsoft.com/office/drawing/2014/main" id="{72FF9510-BFB4-C44C-A19C-8E8D5D29624E}"/>
              </a:ext>
            </a:extLst>
          </p:cNvPr>
          <p:cNvSpPr>
            <a:spLocks noGrp="1"/>
          </p:cNvSpPr>
          <p:nvPr>
            <p:ph type="title"/>
          </p:nvPr>
        </p:nvSpPr>
        <p:spPr/>
        <p:txBody>
          <a:bodyPr/>
          <a:lstStyle/>
          <a:p>
            <a:r>
              <a:rPr lang="en-US" dirty="0"/>
              <a:t>Challenges</a:t>
            </a:r>
          </a:p>
        </p:txBody>
      </p:sp>
    </p:spTree>
    <p:extLst>
      <p:ext uri="{BB962C8B-B14F-4D97-AF65-F5344CB8AC3E}">
        <p14:creationId xmlns:p14="http://schemas.microsoft.com/office/powerpoint/2010/main" val="166012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Opportunities: Innovation &amp; Competiveness</a:t>
            </a:r>
          </a:p>
        </p:txBody>
      </p:sp>
      <p:sp>
        <p:nvSpPr>
          <p:cNvPr id="16" name="Content Placeholder 15"/>
          <p:cNvSpPr>
            <a:spLocks noGrp="1"/>
          </p:cNvSpPr>
          <p:nvPr>
            <p:ph idx="1"/>
          </p:nvPr>
        </p:nvSpPr>
        <p:spPr/>
        <p:txBody>
          <a:bodyPr/>
          <a:lstStyle/>
          <a:p>
            <a:pPr marL="0" indent="0">
              <a:buNone/>
            </a:pPr>
            <a:r>
              <a:rPr lang="en-US" sz="2399" dirty="0"/>
              <a:t>CY 2017 l</a:t>
            </a:r>
            <a:r>
              <a:rPr lang="en-US" sz="2400" dirty="0"/>
              <a:t>anguage extensions for more use cases</a:t>
            </a:r>
          </a:p>
          <a:p>
            <a:pPr marL="0" indent="0">
              <a:buNone/>
            </a:pPr>
            <a:endParaRPr lang="en-US" sz="2399" dirty="0"/>
          </a:p>
        </p:txBody>
      </p:sp>
      <p:pic>
        <p:nvPicPr>
          <p:cNvPr id="8" name="Picture 7"/>
          <p:cNvPicPr>
            <a:picLocks noChangeAspect="1"/>
          </p:cNvPicPr>
          <p:nvPr/>
        </p:nvPicPr>
        <p:blipFill>
          <a:blip r:embed="rId3"/>
          <a:stretch>
            <a:fillRect/>
          </a:stretch>
        </p:blipFill>
        <p:spPr>
          <a:xfrm>
            <a:off x="4218053" y="1814694"/>
            <a:ext cx="3638026" cy="2046390"/>
          </a:xfrm>
          <a:prstGeom prst="rect">
            <a:avLst/>
          </a:prstGeom>
        </p:spPr>
      </p:pic>
      <p:pic>
        <p:nvPicPr>
          <p:cNvPr id="9" name="Picture 8"/>
          <p:cNvPicPr>
            <a:picLocks noChangeAspect="1"/>
          </p:cNvPicPr>
          <p:nvPr/>
        </p:nvPicPr>
        <p:blipFill>
          <a:blip r:embed="rId4"/>
          <a:stretch>
            <a:fillRect/>
          </a:stretch>
        </p:blipFill>
        <p:spPr>
          <a:xfrm>
            <a:off x="8060387" y="1814692"/>
            <a:ext cx="3674531" cy="1977411"/>
          </a:xfrm>
          <a:prstGeom prst="rect">
            <a:avLst/>
          </a:prstGeom>
        </p:spPr>
      </p:pic>
      <p:pic>
        <p:nvPicPr>
          <p:cNvPr id="10" name="Picture 9"/>
          <p:cNvPicPr>
            <a:picLocks noChangeAspect="1"/>
          </p:cNvPicPr>
          <p:nvPr/>
        </p:nvPicPr>
        <p:blipFill>
          <a:blip r:embed="rId5"/>
          <a:stretch>
            <a:fillRect/>
          </a:stretch>
        </p:blipFill>
        <p:spPr>
          <a:xfrm>
            <a:off x="4247045" y="4200328"/>
            <a:ext cx="3580891" cy="2014251"/>
          </a:xfrm>
          <a:prstGeom prst="rect">
            <a:avLst/>
          </a:prstGeom>
        </p:spPr>
      </p:pic>
      <p:pic>
        <p:nvPicPr>
          <p:cNvPr id="11" name="Picture 10"/>
          <p:cNvPicPr>
            <a:picLocks noChangeAspect="1"/>
          </p:cNvPicPr>
          <p:nvPr/>
        </p:nvPicPr>
        <p:blipFill>
          <a:blip r:embed="rId6"/>
          <a:stretch>
            <a:fillRect/>
          </a:stretch>
        </p:blipFill>
        <p:spPr>
          <a:xfrm>
            <a:off x="8060387" y="4185804"/>
            <a:ext cx="3638028" cy="1960688"/>
          </a:xfrm>
          <a:prstGeom prst="rect">
            <a:avLst/>
          </a:prstGeom>
        </p:spPr>
      </p:pic>
      <p:pic>
        <p:nvPicPr>
          <p:cNvPr id="13" name="Picture 12"/>
          <p:cNvPicPr>
            <a:picLocks noChangeAspect="1"/>
          </p:cNvPicPr>
          <p:nvPr/>
        </p:nvPicPr>
        <p:blipFill>
          <a:blip r:embed="rId7"/>
          <a:stretch>
            <a:fillRect/>
          </a:stretch>
        </p:blipFill>
        <p:spPr>
          <a:xfrm>
            <a:off x="418567" y="1814693"/>
            <a:ext cx="3695163" cy="2078530"/>
          </a:xfrm>
          <a:prstGeom prst="rect">
            <a:avLst/>
          </a:prstGeom>
        </p:spPr>
      </p:pic>
      <p:pic>
        <p:nvPicPr>
          <p:cNvPr id="14" name="Picture 13"/>
          <p:cNvPicPr>
            <a:picLocks noChangeAspect="1"/>
          </p:cNvPicPr>
          <p:nvPr/>
        </p:nvPicPr>
        <p:blipFill>
          <a:blip r:embed="rId8"/>
          <a:stretch>
            <a:fillRect/>
          </a:stretch>
        </p:blipFill>
        <p:spPr>
          <a:xfrm>
            <a:off x="432847" y="4185804"/>
            <a:ext cx="3652314" cy="2054427"/>
          </a:xfrm>
          <a:prstGeom prst="rect">
            <a:avLst/>
          </a:prstGeom>
        </p:spPr>
      </p:pic>
      <p:sp>
        <p:nvSpPr>
          <p:cNvPr id="15" name="TextBox 14"/>
          <p:cNvSpPr txBox="1"/>
          <p:nvPr/>
        </p:nvSpPr>
        <p:spPr>
          <a:xfrm>
            <a:off x="9646312" y="4871665"/>
            <a:ext cx="2266360" cy="1482836"/>
          </a:xfrm>
          <a:prstGeom prst="rect">
            <a:avLst/>
          </a:prstGeom>
          <a:solidFill>
            <a:srgbClr val="FFFFCC"/>
          </a:solidFill>
        </p:spPr>
        <p:txBody>
          <a:bodyPr wrap="square" lIns="0" tIns="0" rIns="0" bIns="0" rtlCol="0">
            <a:noAutofit/>
          </a:bodyPr>
          <a:lstStyle/>
          <a:p>
            <a:pPr marL="171399" indent="-171399">
              <a:lnSpc>
                <a:spcPct val="90000"/>
              </a:lnSpc>
              <a:buFont typeface="Arial" panose="020B0604020202020204" pitchFamily="34" charset="0"/>
              <a:buChar char="•"/>
            </a:pPr>
            <a:r>
              <a:rPr lang="en-US" sz="1799" dirty="0"/>
              <a:t>Additional data types and collections </a:t>
            </a:r>
          </a:p>
          <a:p>
            <a:pPr marL="171399" indent="-171399">
              <a:lnSpc>
                <a:spcPct val="90000"/>
              </a:lnSpc>
              <a:buFont typeface="Arial" panose="020B0604020202020204" pitchFamily="34" charset="0"/>
              <a:buChar char="•"/>
            </a:pPr>
            <a:r>
              <a:rPr lang="en-US" sz="1799" dirty="0"/>
              <a:t>Additional syntactic sugar</a:t>
            </a:r>
          </a:p>
          <a:p>
            <a:pPr marL="171399" indent="-171399">
              <a:lnSpc>
                <a:spcPct val="90000"/>
              </a:lnSpc>
              <a:buFont typeface="Arial" panose="020B0604020202020204" pitchFamily="34" charset="0"/>
              <a:buChar char="•"/>
            </a:pPr>
            <a:r>
              <a:rPr lang="en-US" sz="1799" dirty="0"/>
              <a:t>Additional </a:t>
            </a:r>
            <a:r>
              <a:rPr lang="en-US" sz="1799" dirty="0" err="1"/>
              <a:t>optimisations</a:t>
            </a:r>
            <a:endParaRPr lang="en-US" sz="1799" dirty="0"/>
          </a:p>
        </p:txBody>
      </p:sp>
      <p:sp>
        <p:nvSpPr>
          <p:cNvPr id="3" name="TextBox 2">
            <a:extLst>
              <a:ext uri="{FF2B5EF4-FFF2-40B4-BE49-F238E27FC236}">
                <a16:creationId xmlns:a16="http://schemas.microsoft.com/office/drawing/2014/main" id="{E07184EB-899F-C04B-829B-F8C5AB2EB5D2}"/>
              </a:ext>
            </a:extLst>
          </p:cNvPr>
          <p:cNvSpPr txBox="1"/>
          <p:nvPr/>
        </p:nvSpPr>
        <p:spPr>
          <a:xfrm>
            <a:off x="1298713" y="1590261"/>
            <a:ext cx="0" cy="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2124596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Example: MS-BFS Optimization</a:t>
            </a:r>
          </a:p>
        </p:txBody>
      </p:sp>
      <p:sp>
        <p:nvSpPr>
          <p:cNvPr id="3" name="Inhaltsplatzhalter 2"/>
          <p:cNvSpPr>
            <a:spLocks noGrp="1"/>
          </p:cNvSpPr>
          <p:nvPr>
            <p:ph idx="1"/>
          </p:nvPr>
        </p:nvSpPr>
        <p:spPr/>
        <p:txBody>
          <a:bodyPr/>
          <a:lstStyle/>
          <a:p>
            <a:r>
              <a:rPr lang="en-US" sz="2400" b="1" dirty="0"/>
              <a:t>M</a:t>
            </a:r>
            <a:r>
              <a:rPr lang="en-US" sz="2400" dirty="0"/>
              <a:t>ulti-</a:t>
            </a:r>
            <a:r>
              <a:rPr lang="en-US" sz="2400" b="1" dirty="0"/>
              <a:t>S</a:t>
            </a:r>
            <a:r>
              <a:rPr lang="en-US" sz="2400" dirty="0"/>
              <a:t>ource </a:t>
            </a:r>
            <a:r>
              <a:rPr lang="en-US" sz="2400" b="1" dirty="0"/>
              <a:t>BFS</a:t>
            </a:r>
            <a:r>
              <a:rPr lang="en-US" sz="2400" dirty="0"/>
              <a:t>*:</a:t>
            </a:r>
          </a:p>
          <a:p>
            <a:pPr lvl="1"/>
            <a:r>
              <a:rPr lang="en-US" sz="2000" dirty="0"/>
              <a:t>bundle multiple independent BFS traversals and run them at the same time</a:t>
            </a:r>
          </a:p>
          <a:p>
            <a:pPr lvl="1"/>
            <a:r>
              <a:rPr lang="en-US" sz="2000" dirty="0"/>
              <a:t>benefit from common parts in traversal and SIMD instructions</a:t>
            </a:r>
          </a:p>
          <a:p>
            <a:pPr lvl="1"/>
            <a:r>
              <a:rPr lang="en-US" sz="2000" dirty="0"/>
              <a:t>uses cache friendly data access scheme</a:t>
            </a:r>
          </a:p>
          <a:p>
            <a:pPr lvl="1"/>
            <a:r>
              <a:rPr lang="en-US" sz="2000" dirty="0"/>
              <a:t>up to 90x speedup compared to traditional BFS implementation</a:t>
            </a:r>
          </a:p>
          <a:p>
            <a:pPr lvl="1"/>
            <a:r>
              <a:rPr lang="en-US" sz="2000" dirty="0"/>
              <a:t>but hard to implement </a:t>
            </a:r>
            <a:r>
              <a:rPr lang="en-US" sz="2000" b="1" dirty="0">
                <a:solidFill>
                  <a:srgbClr val="FF0000"/>
                </a:solidFill>
              </a:rPr>
              <a:t>by hand</a:t>
            </a:r>
          </a:p>
          <a:p>
            <a:pPr lvl="2"/>
            <a:r>
              <a:rPr lang="en-US" sz="1600" dirty="0"/>
              <a:t>has to maintain copies for variables for each traversal in one bundle</a:t>
            </a:r>
          </a:p>
          <a:p>
            <a:pPr lvl="2"/>
            <a:r>
              <a:rPr lang="en-US" sz="1600" dirty="0"/>
              <a:t>has to manage control flow for different traversals</a:t>
            </a:r>
          </a:p>
          <a:p>
            <a:pPr lvl="2"/>
            <a:r>
              <a:rPr lang="en-US" sz="1600" dirty="0"/>
              <a:t>has to differentiate between private and shared variables</a:t>
            </a:r>
          </a:p>
          <a:p>
            <a:pPr lvl="1">
              <a:buFont typeface="Wingdings"/>
              <a:buChar char="è"/>
            </a:pPr>
            <a:r>
              <a:rPr lang="en-US" b="1" dirty="0">
                <a:sym typeface="Wingdings" panose="05000000000000000000" pitchFamily="2" charset="2"/>
              </a:rPr>
              <a:t>DSL compiler can do this automatically</a:t>
            </a:r>
          </a:p>
          <a:p>
            <a:pPr lvl="1">
              <a:buFont typeface="Wingdings"/>
              <a:buChar char="è"/>
            </a:pPr>
            <a:endParaRPr lang="en-US" sz="2000" dirty="0"/>
          </a:p>
          <a:p>
            <a:pPr marL="403225" lvl="1" indent="0">
              <a:buNone/>
            </a:pPr>
            <a:r>
              <a:rPr lang="en-US" sz="1600" dirty="0"/>
              <a:t>* Then, Kaufmann, </a:t>
            </a:r>
            <a:r>
              <a:rPr lang="en-US" sz="1600" dirty="0" err="1"/>
              <a:t>Chirigati</a:t>
            </a:r>
            <a:r>
              <a:rPr lang="en-US" sz="1600" dirty="0"/>
              <a:t>, Hoang-Vu, Pham, Kemper, Neumann, Vo:</a:t>
            </a:r>
            <a:br>
              <a:rPr lang="en-US" sz="1600" dirty="0"/>
            </a:br>
            <a:r>
              <a:rPr lang="en-US" sz="1600" dirty="0"/>
              <a:t>   The more the Merrier: Efficient Multi-Source Graph Traversal</a:t>
            </a:r>
            <a:br>
              <a:rPr lang="en-US" sz="1600" dirty="0"/>
            </a:br>
            <a:r>
              <a:rPr lang="en-US" sz="1600" dirty="0"/>
              <a:t>   VLDB 2014</a:t>
            </a:r>
          </a:p>
          <a:p>
            <a:endParaRPr lang="en-US" sz="2400" dirty="0"/>
          </a:p>
        </p:txBody>
      </p:sp>
    </p:spTree>
    <p:extLst>
      <p:ext uri="{BB962C8B-B14F-4D97-AF65-F5344CB8AC3E}">
        <p14:creationId xmlns:p14="http://schemas.microsoft.com/office/powerpoint/2010/main" val="3003648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Example: MS-BFS Optimization</a:t>
            </a:r>
          </a:p>
        </p:txBody>
      </p:sp>
      <p:sp>
        <p:nvSpPr>
          <p:cNvPr id="3" name="Inhaltsplatzhalter 2"/>
          <p:cNvSpPr>
            <a:spLocks noGrp="1"/>
          </p:cNvSpPr>
          <p:nvPr>
            <p:ph idx="1"/>
          </p:nvPr>
        </p:nvSpPr>
        <p:spPr/>
        <p:txBody>
          <a:bodyPr/>
          <a:lstStyle/>
          <a:p>
            <a:pPr marL="60325" indent="0">
              <a:buNone/>
            </a:pPr>
            <a:endParaRPr lang="en-US" sz="1600" b="1" dirty="0">
              <a:latin typeface="Consolas" panose="020B0609020204030204" pitchFamily="49" charset="0"/>
              <a:cs typeface="Consolas" panose="020B0609020204030204" pitchFamily="49" charset="0"/>
            </a:endParaRPr>
          </a:p>
          <a:p>
            <a:pPr marL="60325" indent="0">
              <a:buNone/>
            </a:pPr>
            <a:endParaRPr lang="en-US" sz="1600" b="1" dirty="0">
              <a:latin typeface="Consolas" panose="020B0609020204030204" pitchFamily="49" charset="0"/>
              <a:cs typeface="Consolas" panose="020B0609020204030204" pitchFamily="49" charset="0"/>
            </a:endParaRPr>
          </a:p>
          <a:p>
            <a:pPr marL="60325" indent="0">
              <a:buNone/>
            </a:pPr>
            <a:endParaRPr lang="en-US" sz="1600" b="1" dirty="0">
              <a:latin typeface="Consolas" panose="020B0609020204030204" pitchFamily="49" charset="0"/>
              <a:cs typeface="Consolas" panose="020B0609020204030204" pitchFamily="49" charset="0"/>
            </a:endParaRPr>
          </a:p>
          <a:p>
            <a:pPr marL="60325" indent="0">
              <a:buNone/>
            </a:pPr>
            <a:r>
              <a:rPr lang="en-US" sz="1600" b="1" dirty="0" err="1">
                <a:latin typeface="Consolas" panose="020B0609020204030204" pitchFamily="49" charset="0"/>
                <a:cs typeface="Consolas" panose="020B0609020204030204" pitchFamily="49" charset="0"/>
              </a:rPr>
              <a:t>foreach</a:t>
            </a:r>
            <a:r>
              <a:rPr lang="en-US" sz="1600" dirty="0">
                <a:latin typeface="Consolas" panose="020B0609020204030204" pitchFamily="49" charset="0"/>
                <a:cs typeface="Consolas" panose="020B0609020204030204" pitchFamily="49" charset="0"/>
              </a:rPr>
              <a:t>(s: </a:t>
            </a:r>
            <a:r>
              <a:rPr lang="en-US" sz="1600" dirty="0" err="1">
                <a:latin typeface="Consolas" panose="020B0609020204030204" pitchFamily="49" charset="0"/>
                <a:cs typeface="Consolas" panose="020B0609020204030204" pitchFamily="49" charset="0"/>
              </a:rPr>
              <a:t>G.nodes</a:t>
            </a:r>
            <a:r>
              <a:rPr lang="en-US" sz="1600" dirty="0">
                <a:latin typeface="Consolas" panose="020B0609020204030204" pitchFamily="49" charset="0"/>
                <a:cs typeface="Consolas" panose="020B0609020204030204" pitchFamily="49" charset="0"/>
              </a:rPr>
              <a:t>) {</a:t>
            </a:r>
          </a:p>
          <a:p>
            <a:pPr marL="60325" indent="0">
              <a:buNone/>
            </a:pPr>
            <a:r>
              <a:rPr lang="en-US" sz="1600" dirty="0">
                <a:latin typeface="Consolas" panose="020B0609020204030204" pitchFamily="49" charset="0"/>
                <a:cs typeface="Consolas" panose="020B0609020204030204" pitchFamily="49" charset="0"/>
              </a:rPr>
              <a:t>  </a:t>
            </a:r>
            <a:r>
              <a:rPr lang="en-US" sz="1600" b="1" dirty="0">
                <a:latin typeface="Consolas" panose="020B0609020204030204" pitchFamily="49" charset="0"/>
                <a:cs typeface="Consolas" panose="020B0609020204030204" pitchFamily="49" charset="0"/>
              </a:rPr>
              <a:t>long</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foundNodes</a:t>
            </a:r>
            <a:r>
              <a:rPr lang="en-US" sz="1600" dirty="0">
                <a:latin typeface="Consolas" panose="020B0609020204030204" pitchFamily="49" charset="0"/>
                <a:cs typeface="Consolas" panose="020B0609020204030204" pitchFamily="49" charset="0"/>
              </a:rPr>
              <a:t> = 0;</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r>
              <a:rPr lang="en-US" sz="1600" b="1" dirty="0">
                <a:latin typeface="Consolas" panose="020B0609020204030204" pitchFamily="49" charset="0"/>
                <a:cs typeface="Consolas" panose="020B0609020204030204" pitchFamily="49" charset="0"/>
              </a:rPr>
              <a:t>long</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levelSum</a:t>
            </a:r>
            <a:r>
              <a:rPr lang="en-US" sz="1600" dirty="0">
                <a:latin typeface="Consolas" panose="020B0609020204030204" pitchFamily="49" charset="0"/>
                <a:cs typeface="Consolas" panose="020B0609020204030204" pitchFamily="49" charset="0"/>
              </a:rPr>
              <a:t> = 0;</a:t>
            </a:r>
          </a:p>
          <a:p>
            <a:pPr marL="60325" indent="0">
              <a:buNone/>
            </a:pPr>
            <a:r>
              <a:rPr lang="en-US" sz="1600" dirty="0">
                <a:latin typeface="Consolas" panose="020B0609020204030204" pitchFamily="49" charset="0"/>
                <a:cs typeface="Consolas" panose="020B0609020204030204" pitchFamily="49" charset="0"/>
              </a:rPr>
              <a:t>  </a:t>
            </a:r>
            <a:r>
              <a:rPr lang="en-US" sz="1600" b="1" dirty="0" err="1">
                <a:latin typeface="Consolas" panose="020B0609020204030204" pitchFamily="49" charset="0"/>
                <a:cs typeface="Consolas" panose="020B0609020204030204" pitchFamily="49" charset="0"/>
              </a:rPr>
              <a:t>inBFS</a:t>
            </a:r>
            <a:r>
              <a:rPr lang="en-US" sz="1600" dirty="0">
                <a:latin typeface="Consolas" panose="020B0609020204030204" pitchFamily="49" charset="0"/>
                <a:cs typeface="Consolas" panose="020B0609020204030204" pitchFamily="49" charset="0"/>
              </a:rPr>
              <a:t>(v: </a:t>
            </a:r>
            <a:r>
              <a:rPr lang="en-US" sz="1600" dirty="0" err="1">
                <a:latin typeface="Consolas" panose="020B0609020204030204" pitchFamily="49" charset="0"/>
                <a:cs typeface="Consolas" panose="020B0609020204030204" pitchFamily="49" charset="0"/>
              </a:rPr>
              <a:t>G.nodes</a:t>
            </a:r>
            <a:r>
              <a:rPr lang="en-US" sz="1600" dirty="0">
                <a:latin typeface="Consolas" panose="020B0609020204030204" pitchFamily="49" charset="0"/>
                <a:cs typeface="Consolas" panose="020B0609020204030204" pitchFamily="49" charset="0"/>
              </a:rPr>
              <a:t> </a:t>
            </a:r>
            <a:r>
              <a:rPr lang="en-US" sz="1600" b="1" dirty="0">
                <a:latin typeface="Consolas" panose="020B0609020204030204" pitchFamily="49" charset="0"/>
                <a:cs typeface="Consolas" panose="020B0609020204030204" pitchFamily="49" charset="0"/>
              </a:rPr>
              <a:t>from</a:t>
            </a:r>
            <a:r>
              <a:rPr lang="en-US" sz="1600" dirty="0">
                <a:latin typeface="Consolas" panose="020B0609020204030204" pitchFamily="49" charset="0"/>
                <a:cs typeface="Consolas" panose="020B0609020204030204" pitchFamily="49" charset="0"/>
              </a:rPr>
              <a:t> s) {</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foundNodes</a:t>
            </a:r>
            <a:r>
              <a:rPr lang="en-US" sz="1600" dirty="0">
                <a:latin typeface="Consolas" panose="020B0609020204030204" pitchFamily="49" charset="0"/>
                <a:cs typeface="Consolas" panose="020B0609020204030204" pitchFamily="49" charset="0"/>
              </a:rPr>
              <a: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levelSum</a:t>
            </a:r>
            <a:r>
              <a:rPr lang="en-US" sz="1600" dirty="0">
                <a:latin typeface="Consolas" panose="020B0609020204030204" pitchFamily="49" charset="0"/>
                <a:cs typeface="Consolas" panose="020B0609020204030204" pitchFamily="49" charset="0"/>
              </a:rPr>
              <a:t> += </a:t>
            </a:r>
            <a:r>
              <a:rPr lang="en-US" sz="1600" dirty="0" err="1">
                <a:latin typeface="Consolas" panose="020B0609020204030204" pitchFamily="49" charset="0"/>
                <a:cs typeface="Consolas" panose="020B0609020204030204" pitchFamily="49" charset="0"/>
              </a:rPr>
              <a:t>currentBFSLevel</a:t>
            </a:r>
            <a:r>
              <a:rPr lang="en-US" sz="1600" dirty="0">
                <a:latin typeface="Consolas" panose="020B0609020204030204" pitchFamily="49" charset="0"/>
                <a:cs typeface="Consolas" panose="020B0609020204030204" pitchFamily="49" charset="0"/>
              </a:rPr>
              <a: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p>
          <a:p>
            <a:pPr marL="60325" indent="0">
              <a:buNone/>
            </a:pPr>
            <a:r>
              <a:rPr lang="en-US" sz="1600" dirty="0">
                <a:latin typeface="Consolas" panose="020B0609020204030204" pitchFamily="49" charset="0"/>
                <a:cs typeface="Consolas" panose="020B0609020204030204" pitchFamily="49" charset="0"/>
              </a:rPr>
              <a:t>}</a:t>
            </a:r>
          </a:p>
        </p:txBody>
      </p:sp>
      <p:sp>
        <p:nvSpPr>
          <p:cNvPr id="5" name="Abgerundetes Rechteck 4"/>
          <p:cNvSpPr/>
          <p:nvPr/>
        </p:nvSpPr>
        <p:spPr>
          <a:xfrm>
            <a:off x="7008812" y="2743200"/>
            <a:ext cx="2971800" cy="1295400"/>
          </a:xfrm>
          <a:prstGeom prst="round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t>1. user writes regular</a:t>
            </a:r>
            <a:br>
              <a:rPr lang="en-US" dirty="0"/>
            </a:br>
            <a:r>
              <a:rPr lang="en-US" dirty="0"/>
              <a:t>Green-Marl code </a:t>
            </a:r>
          </a:p>
        </p:txBody>
      </p:sp>
    </p:spTree>
    <p:extLst>
      <p:ext uri="{BB962C8B-B14F-4D97-AF65-F5344CB8AC3E}">
        <p14:creationId xmlns:p14="http://schemas.microsoft.com/office/powerpoint/2010/main" val="3600082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51EAA63-D034-42AE-91FA-B13B9518C7BE}" type="slidenum">
              <a:rPr lang="uk-UA" smtClean="0"/>
              <a:t>3</a:t>
            </a:fld>
            <a:endParaRPr lang="uk-UA"/>
          </a:p>
        </p:txBody>
      </p:sp>
      <p:sp>
        <p:nvSpPr>
          <p:cNvPr id="5" name="Text Placeholder 4"/>
          <p:cNvSpPr>
            <a:spLocks noGrp="1"/>
          </p:cNvSpPr>
          <p:nvPr>
            <p:ph type="body" sz="quarter" idx="15"/>
          </p:nvPr>
        </p:nvSpPr>
        <p:spPr/>
        <p:txBody>
          <a:bodyPr/>
          <a:lstStyle/>
          <a:p>
            <a:r>
              <a:rPr lang="en-US" dirty="0"/>
              <a:t>Guido </a:t>
            </a:r>
            <a:r>
              <a:rPr lang="en-US" dirty="0" err="1"/>
              <a:t>Wachsmuth</a:t>
            </a:r>
            <a:endParaRPr lang="en-US" dirty="0"/>
          </a:p>
          <a:p>
            <a:r>
              <a:rPr lang="en-US" sz="2400" b="0" dirty="0"/>
              <a:t>Principal Member of Technical Staff</a:t>
            </a:r>
          </a:p>
          <a:p>
            <a:r>
              <a:rPr lang="en-US" sz="2400" b="0" dirty="0"/>
              <a:t>Oracle Labs Zurich, Switzerland</a:t>
            </a:r>
          </a:p>
        </p:txBody>
      </p:sp>
      <p:sp>
        <p:nvSpPr>
          <p:cNvPr id="6" name="Title 5"/>
          <p:cNvSpPr>
            <a:spLocks noGrp="1"/>
          </p:cNvSpPr>
          <p:nvPr>
            <p:ph type="title"/>
          </p:nvPr>
        </p:nvSpPr>
        <p:spPr/>
        <p:txBody>
          <a:bodyPr/>
          <a:lstStyle/>
          <a:p>
            <a:r>
              <a:rPr lang="en-US" dirty="0"/>
              <a:t>Meet Oracle Labs</a:t>
            </a:r>
          </a:p>
        </p:txBody>
      </p:sp>
      <p:pic>
        <p:nvPicPr>
          <p:cNvPr id="10" name="Picture Placeholder 9"/>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3476" t="2788" r="17075" b="9416"/>
          <a:stretch/>
        </p:blipFill>
        <p:spPr/>
      </p:pic>
    </p:spTree>
    <p:extLst>
      <p:ext uri="{BB962C8B-B14F-4D97-AF65-F5344CB8AC3E}">
        <p14:creationId xmlns:p14="http://schemas.microsoft.com/office/powerpoint/2010/main" val="235383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Example: MS-BFS Optimization</a:t>
            </a:r>
          </a:p>
        </p:txBody>
      </p:sp>
      <p:sp>
        <p:nvSpPr>
          <p:cNvPr id="3" name="Inhaltsplatzhalter 2"/>
          <p:cNvSpPr>
            <a:spLocks noGrp="1"/>
          </p:cNvSpPr>
          <p:nvPr>
            <p:ph idx="1"/>
          </p:nvPr>
        </p:nvSpPr>
        <p:spPr/>
        <p:txBody>
          <a:bodyPr/>
          <a:lstStyle/>
          <a:p>
            <a:pPr marL="60325" indent="0">
              <a:buNone/>
            </a:pPr>
            <a:endParaRPr lang="en-US" sz="1600" b="1" dirty="0">
              <a:latin typeface="Consolas" panose="020B0609020204030204" pitchFamily="49" charset="0"/>
              <a:cs typeface="Consolas" panose="020B0609020204030204" pitchFamily="49" charset="0"/>
            </a:endParaRPr>
          </a:p>
          <a:p>
            <a:pPr marL="60325" indent="0">
              <a:buNone/>
            </a:pPr>
            <a:endParaRPr lang="en-US" sz="1600" b="1" dirty="0">
              <a:latin typeface="Consolas" panose="020B0609020204030204" pitchFamily="49" charset="0"/>
              <a:cs typeface="Consolas" panose="020B0609020204030204" pitchFamily="49" charset="0"/>
            </a:endParaRPr>
          </a:p>
          <a:p>
            <a:pPr marL="60325" indent="0">
              <a:buNone/>
            </a:pPr>
            <a:endParaRPr lang="en-US" sz="1600" b="1" dirty="0">
              <a:latin typeface="Consolas" panose="020B0609020204030204" pitchFamily="49" charset="0"/>
              <a:cs typeface="Consolas" panose="020B0609020204030204" pitchFamily="49" charset="0"/>
            </a:endParaRPr>
          </a:p>
          <a:p>
            <a:pPr marL="60325" indent="0">
              <a:buNone/>
            </a:pPr>
            <a:r>
              <a:rPr lang="en-US" sz="1600" b="1" dirty="0" err="1">
                <a:solidFill>
                  <a:schemeClr val="accent1"/>
                </a:solidFill>
                <a:latin typeface="Consolas" panose="020B0609020204030204" pitchFamily="49" charset="0"/>
                <a:cs typeface="Consolas" panose="020B0609020204030204" pitchFamily="49" charset="0"/>
              </a:rPr>
              <a:t>foreach</a:t>
            </a:r>
            <a:r>
              <a:rPr lang="en-US" sz="1600" dirty="0">
                <a:solidFill>
                  <a:schemeClr val="accent1"/>
                </a:solidFill>
                <a:latin typeface="Consolas" panose="020B0609020204030204" pitchFamily="49" charset="0"/>
                <a:cs typeface="Consolas" panose="020B0609020204030204" pitchFamily="49" charset="0"/>
              </a:rPr>
              <a:t>(s: </a:t>
            </a:r>
            <a:r>
              <a:rPr lang="en-US" sz="1600" dirty="0" err="1">
                <a:solidFill>
                  <a:schemeClr val="accent1"/>
                </a:solidFill>
                <a:latin typeface="Consolas" panose="020B0609020204030204" pitchFamily="49" charset="0"/>
                <a:cs typeface="Consolas" panose="020B0609020204030204" pitchFamily="49" charset="0"/>
              </a:rPr>
              <a:t>G.nodes</a:t>
            </a:r>
            <a:r>
              <a:rPr lang="en-US" sz="1600" dirty="0">
                <a:solidFill>
                  <a:schemeClr val="accent1"/>
                </a:solidFill>
                <a:latin typeface="Consolas" panose="020B0609020204030204" pitchFamily="49" charset="0"/>
                <a:cs typeface="Consolas" panose="020B0609020204030204" pitchFamily="49" charset="0"/>
              </a:rPr>
              <a:t>) {</a:t>
            </a:r>
          </a:p>
          <a:p>
            <a:pPr marL="60325" indent="0">
              <a:buNone/>
            </a:pPr>
            <a:r>
              <a:rPr lang="en-US" sz="1600" dirty="0">
                <a:latin typeface="Consolas" panose="020B0609020204030204" pitchFamily="49" charset="0"/>
                <a:cs typeface="Consolas" panose="020B0609020204030204" pitchFamily="49" charset="0"/>
              </a:rPr>
              <a:t>  </a:t>
            </a:r>
            <a:r>
              <a:rPr lang="en-US" sz="1600" b="1" dirty="0">
                <a:latin typeface="Consolas" panose="020B0609020204030204" pitchFamily="49" charset="0"/>
                <a:cs typeface="Consolas" panose="020B0609020204030204" pitchFamily="49" charset="0"/>
              </a:rPr>
              <a:t>long</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foundNodes</a:t>
            </a:r>
            <a:r>
              <a:rPr lang="en-US" sz="1600" dirty="0">
                <a:latin typeface="Consolas" panose="020B0609020204030204" pitchFamily="49" charset="0"/>
                <a:cs typeface="Consolas" panose="020B0609020204030204" pitchFamily="49" charset="0"/>
              </a:rPr>
              <a:t> = 0;</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r>
              <a:rPr lang="en-US" sz="1600" b="1" dirty="0">
                <a:latin typeface="Consolas" panose="020B0609020204030204" pitchFamily="49" charset="0"/>
                <a:cs typeface="Consolas" panose="020B0609020204030204" pitchFamily="49" charset="0"/>
              </a:rPr>
              <a:t>long</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levelSum</a:t>
            </a:r>
            <a:r>
              <a:rPr lang="en-US" sz="1600" dirty="0">
                <a:latin typeface="Consolas" panose="020B0609020204030204" pitchFamily="49" charset="0"/>
                <a:cs typeface="Consolas" panose="020B0609020204030204" pitchFamily="49" charset="0"/>
              </a:rPr>
              <a:t> = 0;</a:t>
            </a:r>
          </a:p>
          <a:p>
            <a:pPr marL="60325" indent="0">
              <a:buNone/>
            </a:pPr>
            <a:r>
              <a:rPr lang="en-US" sz="1600" dirty="0">
                <a:solidFill>
                  <a:schemeClr val="accent1"/>
                </a:solidFill>
                <a:latin typeface="Consolas" panose="020B0609020204030204" pitchFamily="49" charset="0"/>
                <a:cs typeface="Consolas" panose="020B0609020204030204" pitchFamily="49" charset="0"/>
              </a:rPr>
              <a:t>  </a:t>
            </a:r>
            <a:r>
              <a:rPr lang="en-US" sz="1600" b="1" dirty="0" err="1">
                <a:solidFill>
                  <a:schemeClr val="accent1"/>
                </a:solidFill>
                <a:latin typeface="Consolas" panose="020B0609020204030204" pitchFamily="49" charset="0"/>
                <a:cs typeface="Consolas" panose="020B0609020204030204" pitchFamily="49" charset="0"/>
              </a:rPr>
              <a:t>inBFS</a:t>
            </a:r>
            <a:r>
              <a:rPr lang="en-US" sz="1600" dirty="0">
                <a:solidFill>
                  <a:schemeClr val="accent1"/>
                </a:solidFill>
                <a:latin typeface="Consolas" panose="020B0609020204030204" pitchFamily="49" charset="0"/>
                <a:cs typeface="Consolas" panose="020B0609020204030204" pitchFamily="49" charset="0"/>
              </a:rPr>
              <a:t>(v: </a:t>
            </a:r>
            <a:r>
              <a:rPr lang="en-US" sz="1600" dirty="0" err="1">
                <a:solidFill>
                  <a:schemeClr val="accent1"/>
                </a:solidFill>
                <a:latin typeface="Consolas" panose="020B0609020204030204" pitchFamily="49" charset="0"/>
                <a:cs typeface="Consolas" panose="020B0609020204030204" pitchFamily="49" charset="0"/>
              </a:rPr>
              <a:t>G.nodes</a:t>
            </a:r>
            <a:r>
              <a:rPr lang="en-US" sz="1600" dirty="0">
                <a:solidFill>
                  <a:schemeClr val="accent1"/>
                </a:solidFill>
                <a:latin typeface="Consolas" panose="020B0609020204030204" pitchFamily="49" charset="0"/>
                <a:cs typeface="Consolas" panose="020B0609020204030204" pitchFamily="49" charset="0"/>
              </a:rPr>
              <a:t> </a:t>
            </a:r>
            <a:r>
              <a:rPr lang="en-US" sz="1600" b="1" dirty="0">
                <a:solidFill>
                  <a:schemeClr val="accent1"/>
                </a:solidFill>
                <a:latin typeface="Consolas" panose="020B0609020204030204" pitchFamily="49" charset="0"/>
                <a:cs typeface="Consolas" panose="020B0609020204030204" pitchFamily="49" charset="0"/>
              </a:rPr>
              <a:t>from</a:t>
            </a:r>
            <a:r>
              <a:rPr lang="en-US" sz="1600" dirty="0">
                <a:solidFill>
                  <a:schemeClr val="accent1"/>
                </a:solidFill>
                <a:latin typeface="Consolas" panose="020B0609020204030204" pitchFamily="49" charset="0"/>
                <a:cs typeface="Consolas" panose="020B0609020204030204" pitchFamily="49" charset="0"/>
              </a:rPr>
              <a:t> s) {</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foundNodes</a:t>
            </a:r>
            <a:r>
              <a:rPr lang="en-US" sz="1600" dirty="0">
                <a:latin typeface="Consolas" panose="020B0609020204030204" pitchFamily="49" charset="0"/>
                <a:cs typeface="Consolas" panose="020B0609020204030204" pitchFamily="49" charset="0"/>
              </a:rPr>
              <a: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levelSum</a:t>
            </a:r>
            <a:r>
              <a:rPr lang="en-US" sz="1600" dirty="0">
                <a:latin typeface="Consolas" panose="020B0609020204030204" pitchFamily="49" charset="0"/>
                <a:cs typeface="Consolas" panose="020B0609020204030204" pitchFamily="49" charset="0"/>
              </a:rPr>
              <a:t> += </a:t>
            </a:r>
            <a:r>
              <a:rPr lang="en-US" sz="1600" dirty="0" err="1">
                <a:latin typeface="Consolas" panose="020B0609020204030204" pitchFamily="49" charset="0"/>
                <a:cs typeface="Consolas" panose="020B0609020204030204" pitchFamily="49" charset="0"/>
              </a:rPr>
              <a:t>currentBFSLevel</a:t>
            </a:r>
            <a:r>
              <a:rPr lang="en-US" sz="1600" dirty="0">
                <a:latin typeface="Consolas" panose="020B0609020204030204" pitchFamily="49" charset="0"/>
                <a:cs typeface="Consolas" panose="020B0609020204030204" pitchFamily="49" charset="0"/>
              </a:rPr>
              <a: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p>
          <a:p>
            <a:pPr marL="60325" indent="0">
              <a:buNone/>
            </a:pPr>
            <a:r>
              <a:rPr lang="en-US" sz="1600" dirty="0">
                <a:latin typeface="Consolas" panose="020B0609020204030204" pitchFamily="49" charset="0"/>
                <a:cs typeface="Consolas" panose="020B0609020204030204" pitchFamily="49" charset="0"/>
              </a:rPr>
              <a:t>}</a:t>
            </a:r>
          </a:p>
        </p:txBody>
      </p:sp>
      <p:sp>
        <p:nvSpPr>
          <p:cNvPr id="4" name="Abgerundetes Rechteck 3"/>
          <p:cNvSpPr/>
          <p:nvPr/>
        </p:nvSpPr>
        <p:spPr>
          <a:xfrm>
            <a:off x="7008812" y="2743200"/>
            <a:ext cx="2971800" cy="1295400"/>
          </a:xfrm>
          <a:prstGeom prst="round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t>2. compiler identifies</a:t>
            </a:r>
            <a:br>
              <a:rPr lang="en-US" dirty="0"/>
            </a:br>
            <a:r>
              <a:rPr lang="en-US" dirty="0"/>
              <a:t>MS-BFS pattern…</a:t>
            </a:r>
          </a:p>
        </p:txBody>
      </p:sp>
    </p:spTree>
    <p:extLst>
      <p:ext uri="{BB962C8B-B14F-4D97-AF65-F5344CB8AC3E}">
        <p14:creationId xmlns:p14="http://schemas.microsoft.com/office/powerpoint/2010/main" val="1603552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Example: MS-BFS Optimization</a:t>
            </a:r>
          </a:p>
        </p:txBody>
      </p:sp>
      <p:sp>
        <p:nvSpPr>
          <p:cNvPr id="3" name="Inhaltsplatzhalter 2"/>
          <p:cNvSpPr>
            <a:spLocks noGrp="1"/>
          </p:cNvSpPr>
          <p:nvPr>
            <p:ph idx="1"/>
          </p:nvPr>
        </p:nvSpPr>
        <p:spPr/>
        <p:txBody>
          <a:bodyPr/>
          <a:lstStyle/>
          <a:p>
            <a:pPr marL="60325" indent="0">
              <a:buNone/>
            </a:pPr>
            <a:endParaRPr lang="en-US" sz="1600" b="1" dirty="0">
              <a:latin typeface="Consolas" panose="020B0609020204030204" pitchFamily="49" charset="0"/>
              <a:cs typeface="Consolas" panose="020B0609020204030204" pitchFamily="49" charset="0"/>
            </a:endParaRPr>
          </a:p>
          <a:p>
            <a:pPr marL="60325" indent="0">
              <a:buNone/>
            </a:pPr>
            <a:endParaRPr lang="en-US" sz="1600" b="1" dirty="0">
              <a:latin typeface="Consolas" panose="020B0609020204030204" pitchFamily="49" charset="0"/>
              <a:cs typeface="Consolas" panose="020B0609020204030204" pitchFamily="49" charset="0"/>
            </a:endParaRPr>
          </a:p>
          <a:p>
            <a:pPr marL="60325" indent="0">
              <a:buNone/>
            </a:pPr>
            <a:endParaRPr lang="en-US" sz="1600" b="1" dirty="0">
              <a:latin typeface="Consolas" panose="020B0609020204030204" pitchFamily="49" charset="0"/>
              <a:cs typeface="Consolas" panose="020B0609020204030204" pitchFamily="49" charset="0"/>
            </a:endParaRPr>
          </a:p>
          <a:p>
            <a:pPr marL="60325" indent="0">
              <a:buNone/>
            </a:pPr>
            <a:r>
              <a:rPr lang="en-US" sz="1600" b="1" dirty="0" err="1">
                <a:solidFill>
                  <a:schemeClr val="accent1"/>
                </a:solidFill>
                <a:latin typeface="Consolas" panose="020B0609020204030204" pitchFamily="49" charset="0"/>
                <a:cs typeface="Consolas" panose="020B0609020204030204" pitchFamily="49" charset="0"/>
              </a:rPr>
              <a:t>batchForeach</a:t>
            </a:r>
            <a:r>
              <a:rPr lang="en-US" sz="1600" dirty="0">
                <a:solidFill>
                  <a:schemeClr val="accent1"/>
                </a:solidFill>
                <a:latin typeface="Consolas" panose="020B0609020204030204" pitchFamily="49" charset="0"/>
                <a:cs typeface="Consolas" panose="020B0609020204030204" pitchFamily="49" charset="0"/>
              </a:rPr>
              <a:t>(s: </a:t>
            </a:r>
            <a:r>
              <a:rPr lang="en-US" sz="1600" dirty="0" err="1">
                <a:solidFill>
                  <a:schemeClr val="accent1"/>
                </a:solidFill>
                <a:latin typeface="Consolas" panose="020B0609020204030204" pitchFamily="49" charset="0"/>
                <a:cs typeface="Consolas" panose="020B0609020204030204" pitchFamily="49" charset="0"/>
              </a:rPr>
              <a:t>G.nodes</a:t>
            </a:r>
            <a:r>
              <a:rPr lang="en-US" sz="1600" dirty="0">
                <a:solidFill>
                  <a:schemeClr val="accent1"/>
                </a:solidFill>
                <a:latin typeface="Consolas" panose="020B0609020204030204" pitchFamily="49" charset="0"/>
                <a:cs typeface="Consolas" panose="020B0609020204030204" pitchFamily="49" charset="0"/>
              </a:rPr>
              <a:t>) {</a:t>
            </a:r>
          </a:p>
          <a:p>
            <a:pPr marL="60325" indent="0">
              <a:buNone/>
            </a:pPr>
            <a:r>
              <a:rPr lang="en-US" sz="1600" dirty="0">
                <a:latin typeface="Consolas" panose="020B0609020204030204" pitchFamily="49" charset="0"/>
                <a:cs typeface="Consolas" panose="020B0609020204030204" pitchFamily="49" charset="0"/>
              </a:rPr>
              <a:t>  </a:t>
            </a:r>
            <a:r>
              <a:rPr lang="en-US" sz="1600" b="1" dirty="0">
                <a:latin typeface="Consolas" panose="020B0609020204030204" pitchFamily="49" charset="0"/>
                <a:cs typeface="Consolas" panose="020B0609020204030204" pitchFamily="49" charset="0"/>
              </a:rPr>
              <a:t>long</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foundNodes</a:t>
            </a:r>
            <a:r>
              <a:rPr lang="en-US" sz="1600" dirty="0">
                <a:latin typeface="Consolas" panose="020B0609020204030204" pitchFamily="49" charset="0"/>
                <a:cs typeface="Consolas" panose="020B0609020204030204" pitchFamily="49" charset="0"/>
              </a:rPr>
              <a:t> = 0;</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r>
              <a:rPr lang="en-US" sz="1600" b="1" dirty="0">
                <a:latin typeface="Consolas" panose="020B0609020204030204" pitchFamily="49" charset="0"/>
                <a:cs typeface="Consolas" panose="020B0609020204030204" pitchFamily="49" charset="0"/>
              </a:rPr>
              <a:t>long</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levelSum</a:t>
            </a:r>
            <a:r>
              <a:rPr lang="en-US" sz="1600" dirty="0">
                <a:latin typeface="Consolas" panose="020B0609020204030204" pitchFamily="49" charset="0"/>
                <a:cs typeface="Consolas" panose="020B0609020204030204" pitchFamily="49" charset="0"/>
              </a:rPr>
              <a:t> = 0;</a:t>
            </a:r>
          </a:p>
          <a:p>
            <a:pPr marL="60325" indent="0">
              <a:buNone/>
            </a:pPr>
            <a:r>
              <a:rPr lang="en-US" sz="1600" dirty="0">
                <a:solidFill>
                  <a:schemeClr val="accent1"/>
                </a:solidFill>
                <a:latin typeface="Consolas" panose="020B0609020204030204" pitchFamily="49" charset="0"/>
                <a:cs typeface="Consolas" panose="020B0609020204030204" pitchFamily="49" charset="0"/>
              </a:rPr>
              <a:t>  </a:t>
            </a:r>
            <a:r>
              <a:rPr lang="en-US" sz="1600" b="1" dirty="0" err="1">
                <a:solidFill>
                  <a:schemeClr val="accent1"/>
                </a:solidFill>
                <a:latin typeface="Consolas" panose="020B0609020204030204" pitchFamily="49" charset="0"/>
                <a:cs typeface="Consolas" panose="020B0609020204030204" pitchFamily="49" charset="0"/>
              </a:rPr>
              <a:t>inBatchBFS</a:t>
            </a:r>
            <a:r>
              <a:rPr lang="en-US" sz="1600" dirty="0">
                <a:solidFill>
                  <a:schemeClr val="accent1"/>
                </a:solidFill>
                <a:latin typeface="Consolas" panose="020B0609020204030204" pitchFamily="49" charset="0"/>
                <a:cs typeface="Consolas" panose="020B0609020204030204" pitchFamily="49" charset="0"/>
              </a:rPr>
              <a:t>(v: </a:t>
            </a:r>
            <a:r>
              <a:rPr lang="en-US" sz="1600" dirty="0" err="1">
                <a:solidFill>
                  <a:schemeClr val="accent1"/>
                </a:solidFill>
                <a:latin typeface="Consolas" panose="020B0609020204030204" pitchFamily="49" charset="0"/>
                <a:cs typeface="Consolas" panose="020B0609020204030204" pitchFamily="49" charset="0"/>
              </a:rPr>
              <a:t>G.nodes</a:t>
            </a:r>
            <a:r>
              <a:rPr lang="en-US" sz="1600" dirty="0">
                <a:solidFill>
                  <a:schemeClr val="accent1"/>
                </a:solidFill>
                <a:latin typeface="Consolas" panose="020B0609020204030204" pitchFamily="49" charset="0"/>
                <a:cs typeface="Consolas" panose="020B0609020204030204" pitchFamily="49" charset="0"/>
              </a:rPr>
              <a:t> </a:t>
            </a:r>
            <a:r>
              <a:rPr lang="en-US" sz="1600" b="1" dirty="0">
                <a:solidFill>
                  <a:schemeClr val="accent1"/>
                </a:solidFill>
                <a:latin typeface="Consolas" panose="020B0609020204030204" pitchFamily="49" charset="0"/>
                <a:cs typeface="Consolas" panose="020B0609020204030204" pitchFamily="49" charset="0"/>
              </a:rPr>
              <a:t>from</a:t>
            </a:r>
            <a:r>
              <a:rPr lang="en-US" sz="1600" dirty="0">
                <a:solidFill>
                  <a:schemeClr val="accent1"/>
                </a:solidFill>
                <a:latin typeface="Consolas" panose="020B0609020204030204" pitchFamily="49" charset="0"/>
                <a:cs typeface="Consolas" panose="020B0609020204030204" pitchFamily="49" charset="0"/>
              </a:rPr>
              <a:t> s | index) {</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foundNodes</a:t>
            </a:r>
            <a:r>
              <a:rPr lang="en-US" sz="1600" dirty="0">
                <a:latin typeface="Consolas" panose="020B0609020204030204" pitchFamily="49" charset="0"/>
                <a:cs typeface="Consolas" panose="020B0609020204030204" pitchFamily="49" charset="0"/>
              </a:rPr>
              <a: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levelSum</a:t>
            </a:r>
            <a:r>
              <a:rPr lang="en-US" sz="1600" dirty="0">
                <a:latin typeface="Consolas" panose="020B0609020204030204" pitchFamily="49" charset="0"/>
                <a:cs typeface="Consolas" panose="020B0609020204030204" pitchFamily="49" charset="0"/>
              </a:rPr>
              <a:t> += </a:t>
            </a:r>
            <a:r>
              <a:rPr lang="en-US" sz="1600" dirty="0" err="1">
                <a:latin typeface="Consolas" panose="020B0609020204030204" pitchFamily="49" charset="0"/>
                <a:cs typeface="Consolas" panose="020B0609020204030204" pitchFamily="49" charset="0"/>
              </a:rPr>
              <a:t>currentBFSLevel</a:t>
            </a:r>
            <a:r>
              <a:rPr lang="en-US" sz="1600" dirty="0">
                <a:latin typeface="Consolas" panose="020B0609020204030204" pitchFamily="49" charset="0"/>
                <a:cs typeface="Consolas" panose="020B0609020204030204" pitchFamily="49" charset="0"/>
              </a:rPr>
              <a: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p>
          <a:p>
            <a:pPr marL="60325" indent="0">
              <a:buNone/>
            </a:pPr>
            <a:r>
              <a:rPr lang="en-US" sz="1600" dirty="0">
                <a:latin typeface="Consolas" panose="020B0609020204030204" pitchFamily="49" charset="0"/>
                <a:cs typeface="Consolas" panose="020B0609020204030204" pitchFamily="49" charset="0"/>
              </a:rPr>
              <a:t>}</a:t>
            </a:r>
          </a:p>
        </p:txBody>
      </p:sp>
      <p:sp>
        <p:nvSpPr>
          <p:cNvPr id="4" name="Abgerundetes Rechteck 3"/>
          <p:cNvSpPr/>
          <p:nvPr/>
        </p:nvSpPr>
        <p:spPr>
          <a:xfrm>
            <a:off x="7008812" y="2743200"/>
            <a:ext cx="2971800" cy="1295400"/>
          </a:xfrm>
          <a:prstGeom prst="round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t>3. …and transforms the</a:t>
            </a:r>
            <a:br>
              <a:rPr lang="en-US" dirty="0"/>
            </a:br>
            <a:r>
              <a:rPr lang="en-US" dirty="0"/>
              <a:t>code to do MS-BFS</a:t>
            </a:r>
          </a:p>
        </p:txBody>
      </p:sp>
    </p:spTree>
    <p:extLst>
      <p:ext uri="{BB962C8B-B14F-4D97-AF65-F5344CB8AC3E}">
        <p14:creationId xmlns:p14="http://schemas.microsoft.com/office/powerpoint/2010/main" val="3191222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Example: MS-BFS Optimization</a:t>
            </a:r>
          </a:p>
        </p:txBody>
      </p:sp>
      <p:sp>
        <p:nvSpPr>
          <p:cNvPr id="3" name="Inhaltsplatzhalter 2"/>
          <p:cNvSpPr>
            <a:spLocks noGrp="1"/>
          </p:cNvSpPr>
          <p:nvPr>
            <p:ph idx="1"/>
          </p:nvPr>
        </p:nvSpPr>
        <p:spPr/>
        <p:txBody>
          <a:bodyPr/>
          <a:lstStyle/>
          <a:p>
            <a:pPr marL="60325" indent="0">
              <a:buNone/>
            </a:pPr>
            <a:endParaRPr lang="en-US" sz="1600" b="1" dirty="0">
              <a:latin typeface="Consolas" panose="020B0609020204030204" pitchFamily="49" charset="0"/>
              <a:cs typeface="Consolas" panose="020B0609020204030204" pitchFamily="49" charset="0"/>
            </a:endParaRPr>
          </a:p>
          <a:p>
            <a:pPr marL="60325" indent="0">
              <a:buNone/>
            </a:pPr>
            <a:endParaRPr lang="en-US" sz="1600" b="1" dirty="0">
              <a:latin typeface="Consolas" panose="020B0609020204030204" pitchFamily="49" charset="0"/>
              <a:cs typeface="Consolas" panose="020B0609020204030204" pitchFamily="49" charset="0"/>
            </a:endParaRPr>
          </a:p>
          <a:p>
            <a:pPr marL="60325" indent="0">
              <a:buNone/>
            </a:pPr>
            <a:endParaRPr lang="en-US" sz="1600" b="1" dirty="0">
              <a:latin typeface="Consolas" panose="020B0609020204030204" pitchFamily="49" charset="0"/>
              <a:cs typeface="Consolas" panose="020B0609020204030204" pitchFamily="49" charset="0"/>
            </a:endParaRPr>
          </a:p>
          <a:p>
            <a:pPr marL="60325" indent="0">
              <a:buNone/>
            </a:pPr>
            <a:r>
              <a:rPr lang="en-US" sz="1600" b="1" dirty="0" err="1">
                <a:latin typeface="Consolas" panose="020B0609020204030204" pitchFamily="49" charset="0"/>
                <a:cs typeface="Consolas" panose="020B0609020204030204" pitchFamily="49" charset="0"/>
              </a:rPr>
              <a:t>batchForeach</a:t>
            </a:r>
            <a:r>
              <a:rPr lang="en-US" sz="1600" dirty="0">
                <a:latin typeface="Consolas" panose="020B0609020204030204" pitchFamily="49" charset="0"/>
                <a:cs typeface="Consolas" panose="020B0609020204030204" pitchFamily="49" charset="0"/>
              </a:rPr>
              <a:t>(s: </a:t>
            </a:r>
            <a:r>
              <a:rPr lang="en-US" sz="1600" dirty="0" err="1">
                <a:latin typeface="Consolas" panose="020B0609020204030204" pitchFamily="49" charset="0"/>
                <a:cs typeface="Consolas" panose="020B0609020204030204" pitchFamily="49" charset="0"/>
              </a:rPr>
              <a:t>G.nodes</a:t>
            </a:r>
            <a:r>
              <a:rPr lang="en-US" sz="1600" dirty="0">
                <a:latin typeface="Consolas" panose="020B0609020204030204" pitchFamily="49" charset="0"/>
                <a:cs typeface="Consolas" panose="020B0609020204030204" pitchFamily="49" charset="0"/>
              </a:rPr>
              <a:t>) {</a:t>
            </a:r>
          </a:p>
          <a:p>
            <a:pPr marL="60325" indent="0">
              <a:buNone/>
            </a:pPr>
            <a:r>
              <a:rPr lang="en-US" sz="1600" dirty="0">
                <a:latin typeface="Consolas" panose="020B0609020204030204" pitchFamily="49" charset="0"/>
                <a:cs typeface="Consolas" panose="020B0609020204030204" pitchFamily="49" charset="0"/>
              </a:rPr>
              <a:t>  </a:t>
            </a:r>
            <a:r>
              <a:rPr lang="en-US" sz="1600" b="1" dirty="0">
                <a:solidFill>
                  <a:schemeClr val="accent1"/>
                </a:solidFill>
                <a:latin typeface="Consolas" panose="020B0609020204030204" pitchFamily="49" charset="0"/>
                <a:cs typeface="Consolas" panose="020B0609020204030204" pitchFamily="49" charset="0"/>
              </a:rPr>
              <a:t>long</a:t>
            </a:r>
            <a:r>
              <a:rPr lang="en-US" sz="1600" dirty="0">
                <a:solidFill>
                  <a:schemeClr val="accent1"/>
                </a:solidFill>
                <a:latin typeface="Consolas" panose="020B0609020204030204" pitchFamily="49" charset="0"/>
                <a:cs typeface="Consolas" panose="020B0609020204030204" pitchFamily="49" charset="0"/>
              </a:rPr>
              <a:t> </a:t>
            </a:r>
            <a:r>
              <a:rPr lang="en-US" sz="1600" dirty="0" err="1">
                <a:solidFill>
                  <a:schemeClr val="accent1"/>
                </a:solidFill>
                <a:latin typeface="Consolas" panose="020B0609020204030204" pitchFamily="49" charset="0"/>
                <a:cs typeface="Consolas" panose="020B0609020204030204" pitchFamily="49" charset="0"/>
              </a:rPr>
              <a:t>foundNodes</a:t>
            </a:r>
            <a:r>
              <a:rPr lang="en-US" sz="1600" dirty="0">
                <a:solidFill>
                  <a:schemeClr val="accent1"/>
                </a:solidFill>
                <a:latin typeface="Consolas" panose="020B0609020204030204" pitchFamily="49" charset="0"/>
                <a:cs typeface="Consolas" panose="020B0609020204030204" pitchFamily="49" charset="0"/>
              </a:rPr>
              <a:t> = 0;</a:t>
            </a:r>
            <a:br>
              <a:rPr lang="en-US" sz="1600" dirty="0">
                <a:solidFill>
                  <a:schemeClr val="accent1"/>
                </a:solidFill>
                <a:latin typeface="Consolas" panose="020B0609020204030204" pitchFamily="49" charset="0"/>
                <a:cs typeface="Consolas" panose="020B0609020204030204" pitchFamily="49" charset="0"/>
              </a:rPr>
            </a:br>
            <a:r>
              <a:rPr lang="en-US" sz="1600" dirty="0">
                <a:solidFill>
                  <a:schemeClr val="accent1"/>
                </a:solidFill>
                <a:latin typeface="Consolas" panose="020B0609020204030204" pitchFamily="49" charset="0"/>
                <a:cs typeface="Consolas" panose="020B0609020204030204" pitchFamily="49" charset="0"/>
              </a:rPr>
              <a:t>  </a:t>
            </a:r>
            <a:r>
              <a:rPr lang="en-US" sz="1600" b="1" dirty="0">
                <a:solidFill>
                  <a:schemeClr val="accent1"/>
                </a:solidFill>
                <a:latin typeface="Consolas" panose="020B0609020204030204" pitchFamily="49" charset="0"/>
                <a:cs typeface="Consolas" panose="020B0609020204030204" pitchFamily="49" charset="0"/>
              </a:rPr>
              <a:t>long</a:t>
            </a:r>
            <a:r>
              <a:rPr lang="en-US" sz="1600" dirty="0">
                <a:solidFill>
                  <a:schemeClr val="accent1"/>
                </a:solidFill>
                <a:latin typeface="Consolas" panose="020B0609020204030204" pitchFamily="49" charset="0"/>
                <a:cs typeface="Consolas" panose="020B0609020204030204" pitchFamily="49" charset="0"/>
              </a:rPr>
              <a:t> </a:t>
            </a:r>
            <a:r>
              <a:rPr lang="en-US" sz="1600" dirty="0" err="1">
                <a:solidFill>
                  <a:schemeClr val="accent1"/>
                </a:solidFill>
                <a:latin typeface="Consolas" panose="020B0609020204030204" pitchFamily="49" charset="0"/>
                <a:cs typeface="Consolas" panose="020B0609020204030204" pitchFamily="49" charset="0"/>
              </a:rPr>
              <a:t>levelSum</a:t>
            </a:r>
            <a:r>
              <a:rPr lang="en-US" sz="1600" dirty="0">
                <a:solidFill>
                  <a:schemeClr val="accent1"/>
                </a:solidFill>
                <a:latin typeface="Consolas" panose="020B0609020204030204" pitchFamily="49" charset="0"/>
                <a:cs typeface="Consolas" panose="020B0609020204030204" pitchFamily="49" charset="0"/>
              </a:rPr>
              <a:t> = 0;</a:t>
            </a:r>
          </a:p>
          <a:p>
            <a:pPr marL="60325" indent="0">
              <a:buNone/>
            </a:pPr>
            <a:r>
              <a:rPr lang="en-US" sz="1600" dirty="0">
                <a:latin typeface="Consolas" panose="020B0609020204030204" pitchFamily="49" charset="0"/>
                <a:cs typeface="Consolas" panose="020B0609020204030204" pitchFamily="49" charset="0"/>
              </a:rPr>
              <a:t>  </a:t>
            </a:r>
            <a:r>
              <a:rPr lang="en-US" sz="1600" b="1" dirty="0" err="1">
                <a:latin typeface="Consolas" panose="020B0609020204030204" pitchFamily="49" charset="0"/>
                <a:cs typeface="Consolas" panose="020B0609020204030204" pitchFamily="49" charset="0"/>
              </a:rPr>
              <a:t>inBatchBFS</a:t>
            </a:r>
            <a:r>
              <a:rPr lang="en-US" sz="1600" dirty="0">
                <a:latin typeface="Consolas" panose="020B0609020204030204" pitchFamily="49" charset="0"/>
                <a:cs typeface="Consolas" panose="020B0609020204030204" pitchFamily="49" charset="0"/>
              </a:rPr>
              <a:t>(v: </a:t>
            </a:r>
            <a:r>
              <a:rPr lang="en-US" sz="1600" dirty="0" err="1">
                <a:latin typeface="Consolas" panose="020B0609020204030204" pitchFamily="49" charset="0"/>
                <a:cs typeface="Consolas" panose="020B0609020204030204" pitchFamily="49" charset="0"/>
              </a:rPr>
              <a:t>G.nodes</a:t>
            </a:r>
            <a:r>
              <a:rPr lang="en-US" sz="1600" dirty="0">
                <a:latin typeface="Consolas" panose="020B0609020204030204" pitchFamily="49" charset="0"/>
                <a:cs typeface="Consolas" panose="020B0609020204030204" pitchFamily="49" charset="0"/>
              </a:rPr>
              <a:t> </a:t>
            </a:r>
            <a:r>
              <a:rPr lang="en-US" sz="1600" b="1" dirty="0">
                <a:latin typeface="Consolas" panose="020B0609020204030204" pitchFamily="49" charset="0"/>
                <a:cs typeface="Consolas" panose="020B0609020204030204" pitchFamily="49" charset="0"/>
              </a:rPr>
              <a:t>from</a:t>
            </a:r>
            <a:r>
              <a:rPr lang="en-US" sz="1600" dirty="0">
                <a:latin typeface="Consolas" panose="020B0609020204030204" pitchFamily="49" charset="0"/>
                <a:cs typeface="Consolas" panose="020B0609020204030204" pitchFamily="49" charset="0"/>
              </a:rPr>
              <a:t> s | index) {</a:t>
            </a:r>
            <a:br>
              <a:rPr lang="en-US" sz="1600" dirty="0">
                <a:latin typeface="Consolas" panose="020B0609020204030204" pitchFamily="49" charset="0"/>
                <a:cs typeface="Consolas" panose="020B0609020204030204" pitchFamily="49" charset="0"/>
              </a:rPr>
            </a:br>
            <a:r>
              <a:rPr lang="en-US" sz="1600" dirty="0">
                <a:solidFill>
                  <a:schemeClr val="accent1"/>
                </a:solidFill>
                <a:latin typeface="Consolas" panose="020B0609020204030204" pitchFamily="49" charset="0"/>
                <a:cs typeface="Consolas" panose="020B0609020204030204" pitchFamily="49" charset="0"/>
              </a:rPr>
              <a:t>    </a:t>
            </a:r>
            <a:r>
              <a:rPr lang="en-US" sz="1600" dirty="0" err="1">
                <a:solidFill>
                  <a:schemeClr val="accent1"/>
                </a:solidFill>
                <a:latin typeface="Consolas" panose="020B0609020204030204" pitchFamily="49" charset="0"/>
                <a:cs typeface="Consolas" panose="020B0609020204030204" pitchFamily="49" charset="0"/>
              </a:rPr>
              <a:t>foundNodes</a:t>
            </a:r>
            <a:r>
              <a:rPr lang="en-US" sz="1600" dirty="0">
                <a:solidFill>
                  <a:schemeClr val="accent1"/>
                </a:solidFill>
                <a:latin typeface="Consolas" panose="020B0609020204030204" pitchFamily="49" charset="0"/>
                <a:cs typeface="Consolas" panose="020B0609020204030204" pitchFamily="49" charset="0"/>
              </a:rPr>
              <a:t>++;</a:t>
            </a:r>
            <a:br>
              <a:rPr lang="en-US" sz="1600" dirty="0">
                <a:solidFill>
                  <a:schemeClr val="accent1"/>
                </a:solidFill>
                <a:latin typeface="Consolas" panose="020B0609020204030204" pitchFamily="49" charset="0"/>
                <a:cs typeface="Consolas" panose="020B0609020204030204" pitchFamily="49" charset="0"/>
              </a:rPr>
            </a:br>
            <a:r>
              <a:rPr lang="en-US" sz="1600" dirty="0">
                <a:solidFill>
                  <a:schemeClr val="accent1"/>
                </a:solidFill>
                <a:latin typeface="Consolas" panose="020B0609020204030204" pitchFamily="49" charset="0"/>
                <a:cs typeface="Consolas" panose="020B0609020204030204" pitchFamily="49" charset="0"/>
              </a:rPr>
              <a:t>    </a:t>
            </a:r>
            <a:r>
              <a:rPr lang="en-US" sz="1600" dirty="0" err="1">
                <a:solidFill>
                  <a:schemeClr val="accent1"/>
                </a:solidFill>
                <a:latin typeface="Consolas" panose="020B0609020204030204" pitchFamily="49" charset="0"/>
                <a:cs typeface="Consolas" panose="020B0609020204030204" pitchFamily="49" charset="0"/>
              </a:rPr>
              <a:t>levelSum</a:t>
            </a:r>
            <a:r>
              <a:rPr lang="en-US" sz="1600" dirty="0">
                <a:solidFill>
                  <a:schemeClr val="accent1"/>
                </a:solidFill>
                <a:latin typeface="Consolas" panose="020B0609020204030204" pitchFamily="49" charset="0"/>
                <a:cs typeface="Consolas" panose="020B0609020204030204" pitchFamily="49" charset="0"/>
              </a:rPr>
              <a:t> += </a:t>
            </a:r>
            <a:r>
              <a:rPr lang="en-US" sz="1600" dirty="0" err="1">
                <a:solidFill>
                  <a:schemeClr val="accent1"/>
                </a:solidFill>
                <a:latin typeface="Consolas" panose="020B0609020204030204" pitchFamily="49" charset="0"/>
                <a:cs typeface="Consolas" panose="020B0609020204030204" pitchFamily="49" charset="0"/>
              </a:rPr>
              <a:t>currentBFSLevel</a:t>
            </a:r>
            <a:r>
              <a:rPr lang="en-US" sz="1600" dirty="0">
                <a:solidFill>
                  <a:schemeClr val="accent1"/>
                </a:solidFill>
                <a:latin typeface="Consolas" panose="020B0609020204030204" pitchFamily="49" charset="0"/>
                <a:cs typeface="Consolas" panose="020B0609020204030204" pitchFamily="49" charset="0"/>
              </a:rPr>
              <a: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p>
          <a:p>
            <a:pPr marL="60325" indent="0">
              <a:buNone/>
            </a:pPr>
            <a:r>
              <a:rPr lang="en-US" sz="1600" dirty="0">
                <a:latin typeface="Consolas" panose="020B0609020204030204" pitchFamily="49" charset="0"/>
                <a:cs typeface="Consolas" panose="020B0609020204030204" pitchFamily="49" charset="0"/>
              </a:rPr>
              <a:t>}</a:t>
            </a:r>
          </a:p>
        </p:txBody>
      </p:sp>
      <p:sp>
        <p:nvSpPr>
          <p:cNvPr id="4" name="Abgerundetes Rechteck 3"/>
          <p:cNvSpPr/>
          <p:nvPr/>
        </p:nvSpPr>
        <p:spPr>
          <a:xfrm>
            <a:off x="7008812" y="2743200"/>
            <a:ext cx="2971800" cy="1295400"/>
          </a:xfrm>
          <a:prstGeom prst="round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t>4. then identifies</a:t>
            </a:r>
            <a:br>
              <a:rPr lang="en-US" dirty="0"/>
            </a:br>
            <a:r>
              <a:rPr lang="en-US" dirty="0"/>
              <a:t>batch-local variables…</a:t>
            </a:r>
          </a:p>
        </p:txBody>
      </p:sp>
    </p:spTree>
    <p:extLst>
      <p:ext uri="{BB962C8B-B14F-4D97-AF65-F5344CB8AC3E}">
        <p14:creationId xmlns:p14="http://schemas.microsoft.com/office/powerpoint/2010/main" val="1900803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Example: MS-BFS Optimization</a:t>
            </a:r>
          </a:p>
        </p:txBody>
      </p:sp>
      <p:sp>
        <p:nvSpPr>
          <p:cNvPr id="3" name="Inhaltsplatzhalter 2"/>
          <p:cNvSpPr>
            <a:spLocks noGrp="1"/>
          </p:cNvSpPr>
          <p:nvPr>
            <p:ph idx="1"/>
          </p:nvPr>
        </p:nvSpPr>
        <p:spPr/>
        <p:txBody>
          <a:bodyPr/>
          <a:lstStyle/>
          <a:p>
            <a:pPr marL="60325" indent="0">
              <a:buNone/>
            </a:pPr>
            <a:endParaRPr lang="en-US" sz="1600" b="1" dirty="0">
              <a:latin typeface="Consolas" panose="020B0609020204030204" pitchFamily="49" charset="0"/>
              <a:cs typeface="Consolas" panose="020B0609020204030204" pitchFamily="49" charset="0"/>
            </a:endParaRPr>
          </a:p>
          <a:p>
            <a:pPr marL="60325" indent="0">
              <a:buNone/>
            </a:pPr>
            <a:endParaRPr lang="en-US" sz="1600" b="1" dirty="0">
              <a:latin typeface="Consolas" panose="020B0609020204030204" pitchFamily="49" charset="0"/>
              <a:cs typeface="Consolas" panose="020B0609020204030204" pitchFamily="49" charset="0"/>
            </a:endParaRPr>
          </a:p>
          <a:p>
            <a:pPr marL="60325" indent="0">
              <a:buNone/>
            </a:pPr>
            <a:r>
              <a:rPr lang="en-US" sz="1600" b="1" dirty="0" err="1">
                <a:latin typeface="Consolas" panose="020B0609020204030204" pitchFamily="49" charset="0"/>
                <a:cs typeface="Consolas" panose="020B0609020204030204" pitchFamily="49" charset="0"/>
              </a:rPr>
              <a:t>batchForeach</a:t>
            </a:r>
            <a:r>
              <a:rPr lang="en-US" sz="1600" dirty="0">
                <a:latin typeface="Consolas" panose="020B0609020204030204" pitchFamily="49" charset="0"/>
                <a:cs typeface="Consolas" panose="020B0609020204030204" pitchFamily="49" charset="0"/>
              </a:rPr>
              <a:t>(s: </a:t>
            </a:r>
            <a:r>
              <a:rPr lang="en-US" sz="1600" dirty="0" err="1">
                <a:latin typeface="Consolas" panose="020B0609020204030204" pitchFamily="49" charset="0"/>
                <a:cs typeface="Consolas" panose="020B0609020204030204" pitchFamily="49" charset="0"/>
              </a:rPr>
              <a:t>G.nodes</a:t>
            </a:r>
            <a:r>
              <a:rPr lang="en-US" sz="1600" dirty="0">
                <a:latin typeface="Consolas" panose="020B0609020204030204" pitchFamily="49" charset="0"/>
                <a:cs typeface="Consolas" panose="020B0609020204030204" pitchFamily="49" charset="0"/>
              </a:rPr>
              <a:t>) {</a:t>
            </a:r>
          </a:p>
          <a:p>
            <a:pPr marL="60325" indent="0">
              <a:buNone/>
            </a:pPr>
            <a:r>
              <a:rPr lang="en-US" sz="1600" dirty="0">
                <a:latin typeface="Consolas" panose="020B0609020204030204" pitchFamily="49" charset="0"/>
                <a:cs typeface="Consolas" panose="020B0609020204030204" pitchFamily="49" charset="0"/>
              </a:rPr>
              <a:t>  </a:t>
            </a:r>
            <a:r>
              <a:rPr lang="en-US" sz="1600" b="1" dirty="0">
                <a:solidFill>
                  <a:schemeClr val="accent1"/>
                </a:solidFill>
                <a:latin typeface="Consolas" panose="020B0609020204030204" pitchFamily="49" charset="0"/>
                <a:cs typeface="Consolas" panose="020B0609020204030204" pitchFamily="49" charset="0"/>
              </a:rPr>
              <a:t>long</a:t>
            </a:r>
            <a:r>
              <a:rPr lang="en-US" sz="1600" dirty="0">
                <a:solidFill>
                  <a:schemeClr val="accent1"/>
                </a:solidFill>
                <a:latin typeface="Consolas" panose="020B0609020204030204" pitchFamily="49" charset="0"/>
                <a:cs typeface="Consolas" panose="020B0609020204030204" pitchFamily="49" charset="0"/>
              </a:rPr>
              <a:t>[] </a:t>
            </a:r>
            <a:r>
              <a:rPr lang="en-US" sz="1600" dirty="0" err="1">
                <a:solidFill>
                  <a:schemeClr val="accent1"/>
                </a:solidFill>
                <a:latin typeface="Consolas" panose="020B0609020204030204" pitchFamily="49" charset="0"/>
                <a:cs typeface="Consolas" panose="020B0609020204030204" pitchFamily="49" charset="0"/>
              </a:rPr>
              <a:t>foundNodes</a:t>
            </a:r>
            <a:r>
              <a:rPr lang="en-US" sz="1600" dirty="0">
                <a:solidFill>
                  <a:schemeClr val="accent1"/>
                </a:solidFill>
                <a:latin typeface="Consolas" panose="020B0609020204030204" pitchFamily="49" charset="0"/>
                <a:cs typeface="Consolas" panose="020B0609020204030204" pitchFamily="49" charset="0"/>
              </a:rPr>
              <a:t> = </a:t>
            </a:r>
            <a:r>
              <a:rPr lang="en-US" sz="1600" b="1" dirty="0">
                <a:solidFill>
                  <a:schemeClr val="accent1"/>
                </a:solidFill>
                <a:latin typeface="Consolas" panose="020B0609020204030204" pitchFamily="49" charset="0"/>
                <a:cs typeface="Consolas" panose="020B0609020204030204" pitchFamily="49" charset="0"/>
              </a:rPr>
              <a:t>new long</a:t>
            </a:r>
            <a:r>
              <a:rPr lang="en-US" sz="1600" dirty="0">
                <a:solidFill>
                  <a:schemeClr val="accent1"/>
                </a:solidFill>
                <a:latin typeface="Consolas" panose="020B0609020204030204" pitchFamily="49" charset="0"/>
                <a:cs typeface="Consolas" panose="020B0609020204030204" pitchFamily="49" charset="0"/>
              </a:rPr>
              <a:t>[</a:t>
            </a:r>
            <a:r>
              <a:rPr lang="en-US" sz="1600" dirty="0" err="1">
                <a:solidFill>
                  <a:schemeClr val="accent1"/>
                </a:solidFill>
                <a:latin typeface="Consolas" panose="020B0609020204030204" pitchFamily="49" charset="0"/>
                <a:cs typeface="Consolas" panose="020B0609020204030204" pitchFamily="49" charset="0"/>
              </a:rPr>
              <a:t>batchSize</a:t>
            </a:r>
            <a:r>
              <a:rPr lang="en-US" sz="1600" dirty="0">
                <a:solidFill>
                  <a:schemeClr val="accent1"/>
                </a:solidFill>
                <a:latin typeface="Consolas" panose="020B0609020204030204" pitchFamily="49" charset="0"/>
                <a:cs typeface="Consolas" panose="020B0609020204030204" pitchFamily="49" charset="0"/>
              </a:rPr>
              <a:t>];</a:t>
            </a:r>
            <a:br>
              <a:rPr lang="en-US" sz="1600" dirty="0">
                <a:solidFill>
                  <a:schemeClr val="accent1"/>
                </a:solidFill>
                <a:latin typeface="Consolas" panose="020B0609020204030204" pitchFamily="49" charset="0"/>
                <a:cs typeface="Consolas" panose="020B0609020204030204" pitchFamily="49" charset="0"/>
              </a:rPr>
            </a:br>
            <a:r>
              <a:rPr lang="en-US" sz="1600" dirty="0">
                <a:solidFill>
                  <a:schemeClr val="accent1"/>
                </a:solidFill>
                <a:latin typeface="Consolas" panose="020B0609020204030204" pitchFamily="49" charset="0"/>
                <a:cs typeface="Consolas" panose="020B0609020204030204" pitchFamily="49" charset="0"/>
              </a:rPr>
              <a:t>  </a:t>
            </a:r>
            <a:r>
              <a:rPr lang="en-US" sz="1600" b="1" dirty="0">
                <a:solidFill>
                  <a:schemeClr val="accent1"/>
                </a:solidFill>
                <a:latin typeface="Consolas" panose="020B0609020204030204" pitchFamily="49" charset="0"/>
                <a:cs typeface="Consolas" panose="020B0609020204030204" pitchFamily="49" charset="0"/>
              </a:rPr>
              <a:t>long</a:t>
            </a:r>
            <a:r>
              <a:rPr lang="en-US" sz="1600" dirty="0">
                <a:solidFill>
                  <a:schemeClr val="accent1"/>
                </a:solidFill>
                <a:latin typeface="Consolas" panose="020B0609020204030204" pitchFamily="49" charset="0"/>
                <a:cs typeface="Consolas" panose="020B0609020204030204" pitchFamily="49" charset="0"/>
              </a:rPr>
              <a:t>[] </a:t>
            </a:r>
            <a:r>
              <a:rPr lang="en-US" sz="1600" dirty="0" err="1">
                <a:solidFill>
                  <a:schemeClr val="accent1"/>
                </a:solidFill>
                <a:latin typeface="Consolas" panose="020B0609020204030204" pitchFamily="49" charset="0"/>
                <a:cs typeface="Consolas" panose="020B0609020204030204" pitchFamily="49" charset="0"/>
              </a:rPr>
              <a:t>levelSum</a:t>
            </a:r>
            <a:r>
              <a:rPr lang="en-US" sz="1600" dirty="0">
                <a:solidFill>
                  <a:schemeClr val="accent1"/>
                </a:solidFill>
                <a:latin typeface="Consolas" panose="020B0609020204030204" pitchFamily="49" charset="0"/>
                <a:cs typeface="Consolas" panose="020B0609020204030204" pitchFamily="49" charset="0"/>
              </a:rPr>
              <a:t> = </a:t>
            </a:r>
            <a:r>
              <a:rPr lang="en-US" sz="1600" b="1" dirty="0">
                <a:solidFill>
                  <a:schemeClr val="accent1"/>
                </a:solidFill>
                <a:latin typeface="Consolas" panose="020B0609020204030204" pitchFamily="49" charset="0"/>
                <a:cs typeface="Consolas" panose="020B0609020204030204" pitchFamily="49" charset="0"/>
              </a:rPr>
              <a:t>new long</a:t>
            </a:r>
            <a:r>
              <a:rPr lang="en-US" sz="1600" dirty="0">
                <a:solidFill>
                  <a:schemeClr val="accent1"/>
                </a:solidFill>
                <a:latin typeface="Consolas" panose="020B0609020204030204" pitchFamily="49" charset="0"/>
                <a:cs typeface="Consolas" panose="020B0609020204030204" pitchFamily="49" charset="0"/>
              </a:rPr>
              <a:t>[</a:t>
            </a:r>
            <a:r>
              <a:rPr lang="en-US" sz="1600" dirty="0" err="1">
                <a:solidFill>
                  <a:schemeClr val="accent1"/>
                </a:solidFill>
                <a:latin typeface="Consolas" panose="020B0609020204030204" pitchFamily="49" charset="0"/>
                <a:cs typeface="Consolas" panose="020B0609020204030204" pitchFamily="49" charset="0"/>
              </a:rPr>
              <a:t>batchSize</a:t>
            </a:r>
            <a:r>
              <a:rPr lang="en-US" sz="1600" dirty="0">
                <a:solidFill>
                  <a:schemeClr val="accent1"/>
                </a:solidFill>
                <a:latin typeface="Consolas" panose="020B0609020204030204" pitchFamily="49" charset="0"/>
                <a:cs typeface="Consolas" panose="020B0609020204030204" pitchFamily="49" charset="0"/>
              </a:rPr>
              <a:t>];</a:t>
            </a:r>
          </a:p>
          <a:p>
            <a:pPr marL="60325" indent="0">
              <a:buNone/>
            </a:pPr>
            <a:r>
              <a:rPr lang="en-US" sz="1600" dirty="0">
                <a:solidFill>
                  <a:schemeClr val="accent1"/>
                </a:solidFill>
                <a:latin typeface="Consolas" panose="020B0609020204030204" pitchFamily="49" charset="0"/>
                <a:cs typeface="Consolas" panose="020B0609020204030204" pitchFamily="49" charset="0"/>
              </a:rPr>
              <a:t>  </a:t>
            </a:r>
            <a:r>
              <a:rPr lang="en-US" sz="1600" b="1" dirty="0">
                <a:solidFill>
                  <a:schemeClr val="accent1"/>
                </a:solidFill>
                <a:latin typeface="Consolas" panose="020B0609020204030204" pitchFamily="49" charset="0"/>
                <a:cs typeface="Consolas" panose="020B0609020204030204" pitchFamily="49" charset="0"/>
              </a:rPr>
              <a:t>for(</a:t>
            </a:r>
            <a:r>
              <a:rPr lang="en-US" sz="1600" b="1" dirty="0" err="1">
                <a:solidFill>
                  <a:schemeClr val="accent1"/>
                </a:solidFill>
                <a:latin typeface="Consolas" panose="020B0609020204030204" pitchFamily="49" charset="0"/>
                <a:cs typeface="Consolas" panose="020B0609020204030204" pitchFamily="49" charset="0"/>
              </a:rPr>
              <a:t>int</a:t>
            </a:r>
            <a:r>
              <a:rPr lang="en-US" sz="1600" b="1" dirty="0">
                <a:solidFill>
                  <a:schemeClr val="accent1"/>
                </a:solidFill>
                <a:latin typeface="Consolas" panose="020B0609020204030204" pitchFamily="49" charset="0"/>
                <a:cs typeface="Consolas" panose="020B0609020204030204" pitchFamily="49" charset="0"/>
              </a:rPr>
              <a:t> </a:t>
            </a:r>
            <a:r>
              <a:rPr lang="en-US" sz="1600" dirty="0" err="1">
                <a:solidFill>
                  <a:schemeClr val="accent1"/>
                </a:solidFill>
                <a:latin typeface="Consolas" panose="020B0609020204030204" pitchFamily="49" charset="0"/>
                <a:cs typeface="Consolas" panose="020B0609020204030204" pitchFamily="49" charset="0"/>
              </a:rPr>
              <a:t>i</a:t>
            </a:r>
            <a:r>
              <a:rPr lang="en-US" sz="1600" dirty="0">
                <a:solidFill>
                  <a:schemeClr val="accent1"/>
                </a:solidFill>
                <a:latin typeface="Consolas" panose="020B0609020204030204" pitchFamily="49" charset="0"/>
                <a:cs typeface="Consolas" panose="020B0609020204030204" pitchFamily="49" charset="0"/>
              </a:rPr>
              <a:t> = 0; </a:t>
            </a:r>
            <a:r>
              <a:rPr lang="en-US" sz="1600" dirty="0" err="1">
                <a:solidFill>
                  <a:schemeClr val="accent1"/>
                </a:solidFill>
                <a:latin typeface="Consolas" panose="020B0609020204030204" pitchFamily="49" charset="0"/>
                <a:cs typeface="Consolas" panose="020B0609020204030204" pitchFamily="49" charset="0"/>
              </a:rPr>
              <a:t>i</a:t>
            </a:r>
            <a:r>
              <a:rPr lang="en-US" sz="1600" dirty="0">
                <a:solidFill>
                  <a:schemeClr val="accent1"/>
                </a:solidFill>
                <a:latin typeface="Consolas" panose="020B0609020204030204" pitchFamily="49" charset="0"/>
                <a:cs typeface="Consolas" panose="020B0609020204030204" pitchFamily="49" charset="0"/>
              </a:rPr>
              <a:t> &lt; </a:t>
            </a:r>
            <a:r>
              <a:rPr lang="en-US" sz="1600" dirty="0" err="1">
                <a:solidFill>
                  <a:schemeClr val="accent1"/>
                </a:solidFill>
                <a:latin typeface="Consolas" panose="020B0609020204030204" pitchFamily="49" charset="0"/>
                <a:cs typeface="Consolas" panose="020B0609020204030204" pitchFamily="49" charset="0"/>
              </a:rPr>
              <a:t>batchSize</a:t>
            </a:r>
            <a:r>
              <a:rPr lang="en-US" sz="1600" dirty="0">
                <a:solidFill>
                  <a:schemeClr val="accent1"/>
                </a:solidFill>
                <a:latin typeface="Consolas" panose="020B0609020204030204" pitchFamily="49" charset="0"/>
                <a:cs typeface="Consolas" panose="020B0609020204030204" pitchFamily="49" charset="0"/>
              </a:rPr>
              <a:t>; </a:t>
            </a:r>
            <a:r>
              <a:rPr lang="en-US" sz="1600" dirty="0" err="1">
                <a:solidFill>
                  <a:schemeClr val="accent1"/>
                </a:solidFill>
                <a:latin typeface="Consolas" panose="020B0609020204030204" pitchFamily="49" charset="0"/>
                <a:cs typeface="Consolas" panose="020B0609020204030204" pitchFamily="49" charset="0"/>
              </a:rPr>
              <a:t>i</a:t>
            </a:r>
            <a:r>
              <a:rPr lang="en-US" sz="1600" dirty="0">
                <a:solidFill>
                  <a:schemeClr val="accent1"/>
                </a:solidFill>
                <a:latin typeface="Consolas" panose="020B0609020204030204" pitchFamily="49" charset="0"/>
                <a:cs typeface="Consolas" panose="020B0609020204030204" pitchFamily="49" charset="0"/>
              </a:rPr>
              <a:t>++) {</a:t>
            </a:r>
            <a:br>
              <a:rPr lang="en-US" sz="1600" dirty="0">
                <a:solidFill>
                  <a:schemeClr val="accent1"/>
                </a:solidFill>
                <a:latin typeface="Consolas" panose="020B0609020204030204" pitchFamily="49" charset="0"/>
                <a:cs typeface="Consolas" panose="020B0609020204030204" pitchFamily="49" charset="0"/>
              </a:rPr>
            </a:br>
            <a:r>
              <a:rPr lang="en-US" sz="1600" dirty="0">
                <a:solidFill>
                  <a:schemeClr val="accent1"/>
                </a:solidFill>
                <a:latin typeface="Consolas" panose="020B0609020204030204" pitchFamily="49" charset="0"/>
                <a:cs typeface="Consolas" panose="020B0609020204030204" pitchFamily="49" charset="0"/>
              </a:rPr>
              <a:t>    </a:t>
            </a:r>
            <a:r>
              <a:rPr lang="en-US" sz="1600" dirty="0" err="1">
                <a:solidFill>
                  <a:schemeClr val="accent1"/>
                </a:solidFill>
                <a:latin typeface="Consolas" panose="020B0609020204030204" pitchFamily="49" charset="0"/>
                <a:cs typeface="Consolas" panose="020B0609020204030204" pitchFamily="49" charset="0"/>
              </a:rPr>
              <a:t>foundNodes</a:t>
            </a:r>
            <a:r>
              <a:rPr lang="en-US" sz="1600" dirty="0">
                <a:solidFill>
                  <a:schemeClr val="accent1"/>
                </a:solidFill>
                <a:latin typeface="Consolas" panose="020B0609020204030204" pitchFamily="49" charset="0"/>
                <a:cs typeface="Consolas" panose="020B0609020204030204" pitchFamily="49" charset="0"/>
              </a:rPr>
              <a:t>[</a:t>
            </a:r>
            <a:r>
              <a:rPr lang="en-US" sz="1600" dirty="0" err="1">
                <a:solidFill>
                  <a:schemeClr val="accent1"/>
                </a:solidFill>
                <a:latin typeface="Consolas" panose="020B0609020204030204" pitchFamily="49" charset="0"/>
                <a:cs typeface="Consolas" panose="020B0609020204030204" pitchFamily="49" charset="0"/>
              </a:rPr>
              <a:t>i</a:t>
            </a:r>
            <a:r>
              <a:rPr lang="en-US" sz="1600" dirty="0">
                <a:solidFill>
                  <a:schemeClr val="accent1"/>
                </a:solidFill>
                <a:latin typeface="Consolas" panose="020B0609020204030204" pitchFamily="49" charset="0"/>
                <a:cs typeface="Consolas" panose="020B0609020204030204" pitchFamily="49" charset="0"/>
              </a:rPr>
              <a:t>] = 0;</a:t>
            </a:r>
            <a:br>
              <a:rPr lang="en-US" sz="1600" dirty="0">
                <a:solidFill>
                  <a:schemeClr val="accent1"/>
                </a:solidFill>
                <a:latin typeface="Consolas" panose="020B0609020204030204" pitchFamily="49" charset="0"/>
                <a:cs typeface="Consolas" panose="020B0609020204030204" pitchFamily="49" charset="0"/>
              </a:rPr>
            </a:br>
            <a:r>
              <a:rPr lang="en-US" sz="1600" dirty="0">
                <a:solidFill>
                  <a:schemeClr val="accent1"/>
                </a:solidFill>
                <a:latin typeface="Consolas" panose="020B0609020204030204" pitchFamily="49" charset="0"/>
                <a:cs typeface="Consolas" panose="020B0609020204030204" pitchFamily="49" charset="0"/>
              </a:rPr>
              <a:t>    </a:t>
            </a:r>
            <a:r>
              <a:rPr lang="en-US" sz="1600" dirty="0" err="1">
                <a:solidFill>
                  <a:schemeClr val="accent1"/>
                </a:solidFill>
                <a:latin typeface="Consolas" panose="020B0609020204030204" pitchFamily="49" charset="0"/>
                <a:cs typeface="Consolas" panose="020B0609020204030204" pitchFamily="49" charset="0"/>
              </a:rPr>
              <a:t>levelSum</a:t>
            </a:r>
            <a:r>
              <a:rPr lang="en-US" sz="1600" dirty="0">
                <a:solidFill>
                  <a:schemeClr val="accent1"/>
                </a:solidFill>
                <a:latin typeface="Consolas" panose="020B0609020204030204" pitchFamily="49" charset="0"/>
                <a:cs typeface="Consolas" panose="020B0609020204030204" pitchFamily="49" charset="0"/>
              </a:rPr>
              <a:t>[</a:t>
            </a:r>
            <a:r>
              <a:rPr lang="en-US" sz="1600" dirty="0" err="1">
                <a:solidFill>
                  <a:schemeClr val="accent1"/>
                </a:solidFill>
                <a:latin typeface="Consolas" panose="020B0609020204030204" pitchFamily="49" charset="0"/>
                <a:cs typeface="Consolas" panose="020B0609020204030204" pitchFamily="49" charset="0"/>
              </a:rPr>
              <a:t>i</a:t>
            </a:r>
            <a:r>
              <a:rPr lang="en-US" sz="1600" dirty="0">
                <a:solidFill>
                  <a:schemeClr val="accent1"/>
                </a:solidFill>
                <a:latin typeface="Consolas" panose="020B0609020204030204" pitchFamily="49" charset="0"/>
                <a:cs typeface="Consolas" panose="020B0609020204030204" pitchFamily="49" charset="0"/>
              </a:rPr>
              <a:t>] = 0;</a:t>
            </a:r>
            <a:br>
              <a:rPr lang="en-US" sz="1600" dirty="0">
                <a:solidFill>
                  <a:schemeClr val="accent1"/>
                </a:solidFill>
                <a:latin typeface="Consolas" panose="020B0609020204030204" pitchFamily="49" charset="0"/>
                <a:cs typeface="Consolas" panose="020B0609020204030204" pitchFamily="49" charset="0"/>
              </a:rPr>
            </a:br>
            <a:r>
              <a:rPr lang="en-US" sz="1600" dirty="0">
                <a:solidFill>
                  <a:schemeClr val="accent1"/>
                </a:solidFill>
                <a:latin typeface="Consolas" panose="020B0609020204030204" pitchFamily="49" charset="0"/>
                <a:cs typeface="Consolas" panose="020B0609020204030204" pitchFamily="49" charset="0"/>
              </a:rPr>
              <a:t>  }</a:t>
            </a:r>
          </a:p>
          <a:p>
            <a:pPr marL="60325" indent="0">
              <a:buNone/>
            </a:pPr>
            <a:r>
              <a:rPr lang="en-US" sz="1600" dirty="0">
                <a:latin typeface="Consolas" panose="020B0609020204030204" pitchFamily="49" charset="0"/>
                <a:cs typeface="Consolas" panose="020B0609020204030204" pitchFamily="49" charset="0"/>
              </a:rPr>
              <a:t>  </a:t>
            </a:r>
            <a:r>
              <a:rPr lang="en-US" sz="1600" b="1" dirty="0" err="1">
                <a:latin typeface="Consolas" panose="020B0609020204030204" pitchFamily="49" charset="0"/>
                <a:cs typeface="Consolas" panose="020B0609020204030204" pitchFamily="49" charset="0"/>
              </a:rPr>
              <a:t>inBatchBFS</a:t>
            </a:r>
            <a:r>
              <a:rPr lang="en-US" sz="1600" dirty="0">
                <a:latin typeface="Consolas" panose="020B0609020204030204" pitchFamily="49" charset="0"/>
                <a:cs typeface="Consolas" panose="020B0609020204030204" pitchFamily="49" charset="0"/>
              </a:rPr>
              <a:t>(v: </a:t>
            </a:r>
            <a:r>
              <a:rPr lang="en-US" sz="1600" dirty="0" err="1">
                <a:latin typeface="Consolas" panose="020B0609020204030204" pitchFamily="49" charset="0"/>
                <a:cs typeface="Consolas" panose="020B0609020204030204" pitchFamily="49" charset="0"/>
              </a:rPr>
              <a:t>G.nodes</a:t>
            </a:r>
            <a:r>
              <a:rPr lang="en-US" sz="1600" dirty="0">
                <a:latin typeface="Consolas" panose="020B0609020204030204" pitchFamily="49" charset="0"/>
                <a:cs typeface="Consolas" panose="020B0609020204030204" pitchFamily="49" charset="0"/>
              </a:rPr>
              <a:t> </a:t>
            </a:r>
            <a:r>
              <a:rPr lang="en-US" sz="1600" b="1" dirty="0">
                <a:latin typeface="Consolas" panose="020B0609020204030204" pitchFamily="49" charset="0"/>
                <a:cs typeface="Consolas" panose="020B0609020204030204" pitchFamily="49" charset="0"/>
              </a:rPr>
              <a:t>from</a:t>
            </a:r>
            <a:r>
              <a:rPr lang="en-US" sz="1600" dirty="0">
                <a:latin typeface="Consolas" panose="020B0609020204030204" pitchFamily="49" charset="0"/>
                <a:cs typeface="Consolas" panose="020B0609020204030204" pitchFamily="49" charset="0"/>
              </a:rPr>
              <a:t> s | index) {</a:t>
            </a:r>
            <a:br>
              <a:rPr lang="en-US" sz="1600" dirty="0">
                <a:latin typeface="Consolas" panose="020B0609020204030204" pitchFamily="49" charset="0"/>
                <a:cs typeface="Consolas" panose="020B0609020204030204" pitchFamily="49" charset="0"/>
              </a:rPr>
            </a:br>
            <a:r>
              <a:rPr lang="en-US" sz="1600" dirty="0">
                <a:solidFill>
                  <a:schemeClr val="accent1"/>
                </a:solidFill>
                <a:latin typeface="Consolas" panose="020B0609020204030204" pitchFamily="49" charset="0"/>
                <a:cs typeface="Consolas" panose="020B0609020204030204" pitchFamily="49" charset="0"/>
              </a:rPr>
              <a:t>    </a:t>
            </a:r>
            <a:r>
              <a:rPr lang="en-US" sz="1600" dirty="0" err="1">
                <a:solidFill>
                  <a:schemeClr val="accent1"/>
                </a:solidFill>
                <a:latin typeface="Consolas" panose="020B0609020204030204" pitchFamily="49" charset="0"/>
                <a:cs typeface="Consolas" panose="020B0609020204030204" pitchFamily="49" charset="0"/>
              </a:rPr>
              <a:t>foundNodes</a:t>
            </a:r>
            <a:r>
              <a:rPr lang="en-US" sz="1600" dirty="0">
                <a:solidFill>
                  <a:schemeClr val="accent1"/>
                </a:solidFill>
                <a:latin typeface="Consolas" panose="020B0609020204030204" pitchFamily="49" charset="0"/>
                <a:cs typeface="Consolas" panose="020B0609020204030204" pitchFamily="49" charset="0"/>
              </a:rPr>
              <a:t>[index]++;</a:t>
            </a:r>
            <a:br>
              <a:rPr lang="en-US" sz="1600" dirty="0">
                <a:solidFill>
                  <a:schemeClr val="accent1"/>
                </a:solidFill>
                <a:latin typeface="Consolas" panose="020B0609020204030204" pitchFamily="49" charset="0"/>
                <a:cs typeface="Consolas" panose="020B0609020204030204" pitchFamily="49" charset="0"/>
              </a:rPr>
            </a:br>
            <a:r>
              <a:rPr lang="en-US" sz="1600" dirty="0">
                <a:solidFill>
                  <a:schemeClr val="accent1"/>
                </a:solidFill>
                <a:latin typeface="Consolas" panose="020B0609020204030204" pitchFamily="49" charset="0"/>
                <a:cs typeface="Consolas" panose="020B0609020204030204" pitchFamily="49" charset="0"/>
              </a:rPr>
              <a:t>    </a:t>
            </a:r>
            <a:r>
              <a:rPr lang="en-US" sz="1600" dirty="0" err="1">
                <a:solidFill>
                  <a:schemeClr val="accent1"/>
                </a:solidFill>
                <a:latin typeface="Consolas" panose="020B0609020204030204" pitchFamily="49" charset="0"/>
                <a:cs typeface="Consolas" panose="020B0609020204030204" pitchFamily="49" charset="0"/>
              </a:rPr>
              <a:t>levelSum</a:t>
            </a:r>
            <a:r>
              <a:rPr lang="en-US" sz="1600" dirty="0">
                <a:solidFill>
                  <a:schemeClr val="accent1"/>
                </a:solidFill>
                <a:latin typeface="Consolas" panose="020B0609020204030204" pitchFamily="49" charset="0"/>
                <a:cs typeface="Consolas" panose="020B0609020204030204" pitchFamily="49" charset="0"/>
              </a:rPr>
              <a:t>[index] += </a:t>
            </a:r>
            <a:r>
              <a:rPr lang="en-US" sz="1600" dirty="0" err="1">
                <a:solidFill>
                  <a:schemeClr val="accent1"/>
                </a:solidFill>
                <a:latin typeface="Consolas" panose="020B0609020204030204" pitchFamily="49" charset="0"/>
                <a:cs typeface="Consolas" panose="020B0609020204030204" pitchFamily="49" charset="0"/>
              </a:rPr>
              <a:t>currentBFSLevel</a:t>
            </a:r>
            <a:r>
              <a:rPr lang="en-US" sz="1600" dirty="0">
                <a:solidFill>
                  <a:schemeClr val="accent1"/>
                </a:solidFill>
                <a:latin typeface="Consolas" panose="020B0609020204030204" pitchFamily="49" charset="0"/>
                <a:cs typeface="Consolas" panose="020B0609020204030204" pitchFamily="49" charset="0"/>
              </a:rPr>
              <a: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p>
          <a:p>
            <a:pPr marL="60325" indent="0">
              <a:buNone/>
            </a:pPr>
            <a:r>
              <a:rPr lang="en-US" sz="1600" dirty="0">
                <a:latin typeface="Consolas" panose="020B0609020204030204" pitchFamily="49" charset="0"/>
                <a:cs typeface="Consolas" panose="020B0609020204030204" pitchFamily="49" charset="0"/>
              </a:rPr>
              <a:t>}</a:t>
            </a:r>
          </a:p>
        </p:txBody>
      </p:sp>
      <p:sp>
        <p:nvSpPr>
          <p:cNvPr id="4" name="Abgerundetes Rechteck 3"/>
          <p:cNvSpPr/>
          <p:nvPr/>
        </p:nvSpPr>
        <p:spPr>
          <a:xfrm>
            <a:off x="7008812" y="2743200"/>
            <a:ext cx="2971800" cy="1295400"/>
          </a:xfrm>
          <a:prstGeom prst="round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t>5. …and creates one instance per iteration</a:t>
            </a:r>
            <a:br>
              <a:rPr lang="en-US" dirty="0"/>
            </a:br>
            <a:r>
              <a:rPr lang="en-US" dirty="0"/>
              <a:t>in the batch</a:t>
            </a:r>
          </a:p>
        </p:txBody>
      </p:sp>
    </p:spTree>
    <p:extLst>
      <p:ext uri="{BB962C8B-B14F-4D97-AF65-F5344CB8AC3E}">
        <p14:creationId xmlns:p14="http://schemas.microsoft.com/office/powerpoint/2010/main" val="67932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Example: MS-BFS Optimization</a:t>
            </a:r>
          </a:p>
        </p:txBody>
      </p:sp>
      <p:sp>
        <p:nvSpPr>
          <p:cNvPr id="3" name="Inhaltsplatzhalter 2"/>
          <p:cNvSpPr>
            <a:spLocks noGrp="1"/>
          </p:cNvSpPr>
          <p:nvPr>
            <p:ph idx="1"/>
          </p:nvPr>
        </p:nvSpPr>
        <p:spPr/>
        <p:txBody>
          <a:bodyPr/>
          <a:lstStyle/>
          <a:p>
            <a:r>
              <a:rPr lang="en-US" sz="2000" dirty="0"/>
              <a:t>MS-BFS greatly improves the performance</a:t>
            </a:r>
          </a:p>
          <a:p>
            <a:r>
              <a:rPr lang="en-US" sz="2000" dirty="0"/>
              <a:t>but creating copies of each variable can have huge impact on memory consumption (e.g. node/edge properties)</a:t>
            </a:r>
          </a:p>
          <a:p>
            <a:r>
              <a:rPr lang="en-US" sz="2000" dirty="0"/>
              <a:t>system might run out of memory for larger graph instances</a:t>
            </a:r>
          </a:p>
          <a:p>
            <a:pPr>
              <a:buFont typeface="Wingdings"/>
              <a:buChar char="è"/>
            </a:pPr>
            <a:r>
              <a:rPr lang="en-US" sz="2000" dirty="0"/>
              <a:t>using static analysis the compiler determines memory consumption per thread per BFS iteration</a:t>
            </a:r>
          </a:p>
          <a:p>
            <a:pPr>
              <a:buFont typeface="Wingdings"/>
              <a:buChar char="è"/>
            </a:pPr>
            <a:r>
              <a:rPr lang="en-US" sz="2000" dirty="0"/>
              <a:t>compiler generates code that reduces batch-size so that all data fits into memory</a:t>
            </a:r>
          </a:p>
        </p:txBody>
      </p:sp>
    </p:spTree>
    <p:extLst>
      <p:ext uri="{BB962C8B-B14F-4D97-AF65-F5344CB8AC3E}">
        <p14:creationId xmlns:p14="http://schemas.microsoft.com/office/powerpoint/2010/main" val="22527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Example: MS-BFS Optimization</a:t>
            </a:r>
          </a:p>
        </p:txBody>
      </p:sp>
      <p:sp>
        <p:nvSpPr>
          <p:cNvPr id="3" name="Inhaltsplatzhalter 2"/>
          <p:cNvSpPr>
            <a:spLocks noGrp="1"/>
          </p:cNvSpPr>
          <p:nvPr>
            <p:ph idx="1"/>
          </p:nvPr>
        </p:nvSpPr>
        <p:spPr/>
        <p:txBody>
          <a:bodyPr/>
          <a:lstStyle/>
          <a:p>
            <a:pPr marL="0" indent="0">
              <a:buNone/>
            </a:pPr>
            <a:r>
              <a:rPr lang="en-US" sz="2000" dirty="0"/>
              <a:t>Conclusion:</a:t>
            </a:r>
          </a:p>
          <a:p>
            <a:r>
              <a:rPr lang="en-US" sz="2000" dirty="0"/>
              <a:t>MS-BFS greatly improves the performance</a:t>
            </a:r>
          </a:p>
          <a:p>
            <a:r>
              <a:rPr lang="en-US" sz="2000" dirty="0"/>
              <a:t>auto-transformation fully transparent to the user</a:t>
            </a:r>
          </a:p>
          <a:p>
            <a:r>
              <a:rPr lang="en-US" sz="2000" dirty="0"/>
              <a:t>transparent memory handling</a:t>
            </a:r>
          </a:p>
          <a:p>
            <a:pPr marL="0" indent="0">
              <a:buNone/>
            </a:pPr>
            <a:r>
              <a:rPr lang="en-US" sz="2000" dirty="0">
                <a:sym typeface="Wingdings" panose="05000000000000000000" pitchFamily="2" charset="2"/>
              </a:rPr>
              <a:t> </a:t>
            </a:r>
            <a:r>
              <a:rPr lang="en-US" sz="2000" dirty="0"/>
              <a:t>Green-Marl code focuses only on the actual problem, everything else </a:t>
            </a:r>
            <a:r>
              <a:rPr lang="en-US" sz="2000"/>
              <a:t>is handled </a:t>
            </a:r>
            <a:r>
              <a:rPr lang="en-US" sz="2000" dirty="0"/>
              <a:t>by the compiler</a:t>
            </a:r>
          </a:p>
        </p:txBody>
      </p:sp>
    </p:spTree>
    <p:extLst>
      <p:ext uri="{BB962C8B-B14F-4D97-AF65-F5344CB8AC3E}">
        <p14:creationId xmlns:p14="http://schemas.microsoft.com/office/powerpoint/2010/main" val="221883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850079D-5F2A-DE49-B6AC-DA2BF9005329}"/>
              </a:ext>
            </a:extLst>
          </p:cNvPr>
          <p:cNvSpPr>
            <a:spLocks noGrp="1"/>
          </p:cNvSpPr>
          <p:nvPr>
            <p:ph type="ftr" sz="quarter" idx="11"/>
          </p:nvPr>
        </p:nvSpPr>
        <p:spPr/>
        <p:txBody>
          <a:bodyPr/>
          <a:lstStyle/>
          <a:p>
            <a:r>
              <a:rPr lang="en-US"/>
              <a:t>Confidential – Oracle Internal/Restricted/Highly Restricted</a:t>
            </a:r>
          </a:p>
        </p:txBody>
      </p:sp>
      <p:sp>
        <p:nvSpPr>
          <p:cNvPr id="3" name="Slide Number Placeholder 2">
            <a:extLst>
              <a:ext uri="{FF2B5EF4-FFF2-40B4-BE49-F238E27FC236}">
                <a16:creationId xmlns:a16="http://schemas.microsoft.com/office/drawing/2014/main" id="{086E3356-AC4E-B94B-9BA0-378D09C98E83}"/>
              </a:ext>
            </a:extLst>
          </p:cNvPr>
          <p:cNvSpPr>
            <a:spLocks noGrp="1"/>
          </p:cNvSpPr>
          <p:nvPr>
            <p:ph type="sldNum" sz="quarter" idx="12"/>
          </p:nvPr>
        </p:nvSpPr>
        <p:spPr/>
        <p:txBody>
          <a:bodyPr/>
          <a:lstStyle/>
          <a:p>
            <a:fld id="{C51EAA63-D034-42AE-91FA-B13B9518C7BE}" type="slidenum">
              <a:rPr lang="en-US" smtClean="0"/>
              <a:t>36</a:t>
            </a:fld>
            <a:endParaRPr lang="en-US"/>
          </a:p>
        </p:txBody>
      </p:sp>
      <p:sp>
        <p:nvSpPr>
          <p:cNvPr id="11" name="Title 10">
            <a:extLst>
              <a:ext uri="{FF2B5EF4-FFF2-40B4-BE49-F238E27FC236}">
                <a16:creationId xmlns:a16="http://schemas.microsoft.com/office/drawing/2014/main" id="{37E07633-A945-314E-897D-7443A4F9344A}"/>
              </a:ext>
            </a:extLst>
          </p:cNvPr>
          <p:cNvSpPr>
            <a:spLocks noGrp="1"/>
          </p:cNvSpPr>
          <p:nvPr>
            <p:ph type="title"/>
          </p:nvPr>
        </p:nvSpPr>
        <p:spPr/>
        <p:txBody>
          <a:bodyPr/>
          <a:lstStyle/>
          <a:p>
            <a:r>
              <a:rPr lang="en-US" dirty="0"/>
              <a:t>Extensible Compiler Architecture</a:t>
            </a:r>
          </a:p>
        </p:txBody>
      </p:sp>
      <p:sp>
        <p:nvSpPr>
          <p:cNvPr id="8" name="Snip Single Corner Rectangle 7">
            <a:extLst>
              <a:ext uri="{FF2B5EF4-FFF2-40B4-BE49-F238E27FC236}">
                <a16:creationId xmlns:a16="http://schemas.microsoft.com/office/drawing/2014/main" id="{D6B4B032-202F-D445-BA1B-F28F936D62BA}"/>
              </a:ext>
            </a:extLst>
          </p:cNvPr>
          <p:cNvSpPr/>
          <p:nvPr/>
        </p:nvSpPr>
        <p:spPr bwMode="gray">
          <a:xfrm>
            <a:off x="10433519" y="2015100"/>
            <a:ext cx="1223493" cy="889001"/>
          </a:xfrm>
          <a:prstGeom prst="snip1Rect">
            <a:avLst/>
          </a:prstGeom>
          <a:solidFill>
            <a:schemeClr val="tx1">
              <a:lumMod val="20000"/>
              <a:lumOff val="80000"/>
            </a:schemeClr>
          </a:solidFill>
          <a:ln w="1587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Java</a:t>
            </a:r>
          </a:p>
        </p:txBody>
      </p:sp>
      <p:sp>
        <p:nvSpPr>
          <p:cNvPr id="9" name="Snip Single Corner Rectangle 8">
            <a:extLst>
              <a:ext uri="{FF2B5EF4-FFF2-40B4-BE49-F238E27FC236}">
                <a16:creationId xmlns:a16="http://schemas.microsoft.com/office/drawing/2014/main" id="{144A69EB-822B-AF45-8D81-E83ADA1EE780}"/>
              </a:ext>
            </a:extLst>
          </p:cNvPr>
          <p:cNvSpPr/>
          <p:nvPr/>
        </p:nvSpPr>
        <p:spPr bwMode="gray">
          <a:xfrm>
            <a:off x="10433519" y="3128377"/>
            <a:ext cx="1223493" cy="889001"/>
          </a:xfrm>
          <a:prstGeom prst="snip1Rect">
            <a:avLst/>
          </a:prstGeom>
          <a:solidFill>
            <a:schemeClr val="tx1">
              <a:lumMod val="20000"/>
              <a:lumOff val="80000"/>
            </a:schemeClr>
          </a:solidFill>
          <a:ln w="1587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C++</a:t>
            </a:r>
          </a:p>
        </p:txBody>
      </p:sp>
      <p:sp>
        <p:nvSpPr>
          <p:cNvPr id="13" name="Rounded Rectangle 12">
            <a:extLst>
              <a:ext uri="{FF2B5EF4-FFF2-40B4-BE49-F238E27FC236}">
                <a16:creationId xmlns:a16="http://schemas.microsoft.com/office/drawing/2014/main" id="{26EEA55C-89BD-5D47-859F-25A74248CE92}"/>
              </a:ext>
            </a:extLst>
          </p:cNvPr>
          <p:cNvSpPr/>
          <p:nvPr/>
        </p:nvSpPr>
        <p:spPr bwMode="gray">
          <a:xfrm>
            <a:off x="8203842" y="1607713"/>
            <a:ext cx="1970468" cy="4636221"/>
          </a:xfrm>
          <a:prstGeom prst="roundRect">
            <a:avLst/>
          </a:prstGeom>
          <a:solidFill>
            <a:schemeClr val="bg1"/>
          </a:solidFill>
          <a:ln w="15875">
            <a:solidFill>
              <a:schemeClr val="accent5">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dirty="0">
                <a:solidFill>
                  <a:schemeClr val="tx2"/>
                </a:solidFill>
              </a:rPr>
              <a:t>Backends</a:t>
            </a:r>
          </a:p>
        </p:txBody>
      </p:sp>
      <p:sp>
        <p:nvSpPr>
          <p:cNvPr id="17" name="Rectangle 16">
            <a:extLst>
              <a:ext uri="{FF2B5EF4-FFF2-40B4-BE49-F238E27FC236}">
                <a16:creationId xmlns:a16="http://schemas.microsoft.com/office/drawing/2014/main" id="{CBA97374-43FA-F043-AC9E-61D7961618F7}"/>
              </a:ext>
            </a:extLst>
          </p:cNvPr>
          <p:cNvSpPr/>
          <p:nvPr/>
        </p:nvSpPr>
        <p:spPr bwMode="gray">
          <a:xfrm>
            <a:off x="8577326" y="2153769"/>
            <a:ext cx="1223493" cy="611662"/>
          </a:xfrm>
          <a:prstGeom prst="rect">
            <a:avLst/>
          </a:prstGeom>
          <a:solidFill>
            <a:schemeClr val="accent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PGX.SM</a:t>
            </a:r>
          </a:p>
        </p:txBody>
      </p:sp>
      <p:sp>
        <p:nvSpPr>
          <p:cNvPr id="18" name="Rectangle 17">
            <a:extLst>
              <a:ext uri="{FF2B5EF4-FFF2-40B4-BE49-F238E27FC236}">
                <a16:creationId xmlns:a16="http://schemas.microsoft.com/office/drawing/2014/main" id="{11DB9A59-DC1C-8B45-9F77-41AD30551A7A}"/>
              </a:ext>
            </a:extLst>
          </p:cNvPr>
          <p:cNvSpPr/>
          <p:nvPr/>
        </p:nvSpPr>
        <p:spPr bwMode="gray">
          <a:xfrm>
            <a:off x="8577328" y="3267046"/>
            <a:ext cx="1223493" cy="611662"/>
          </a:xfrm>
          <a:prstGeom prst="rect">
            <a:avLst/>
          </a:prstGeom>
          <a:solidFill>
            <a:schemeClr val="accent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PGX.DIST</a:t>
            </a:r>
          </a:p>
        </p:txBody>
      </p:sp>
      <p:sp>
        <p:nvSpPr>
          <p:cNvPr id="21" name="Rounded Rectangular Callout 20">
            <a:extLst>
              <a:ext uri="{FF2B5EF4-FFF2-40B4-BE49-F238E27FC236}">
                <a16:creationId xmlns:a16="http://schemas.microsoft.com/office/drawing/2014/main" id="{24340625-35F6-954D-BD79-1DD004C70BFB}"/>
              </a:ext>
            </a:extLst>
          </p:cNvPr>
          <p:cNvSpPr/>
          <p:nvPr/>
        </p:nvSpPr>
        <p:spPr bwMode="gray">
          <a:xfrm>
            <a:off x="9388698" y="614065"/>
            <a:ext cx="2268313" cy="723117"/>
          </a:xfrm>
          <a:prstGeom prst="wedgeRoundRectCallout">
            <a:avLst>
              <a:gd name="adj1" fmla="val -43090"/>
              <a:gd name="adj2" fmla="val 80542"/>
              <a:gd name="adj3" fmla="val 16667"/>
            </a:avLst>
          </a:prstGeom>
          <a:solidFill>
            <a:schemeClr val="bg1"/>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lnSpc>
                <a:spcPct val="90000"/>
              </a:lnSpc>
              <a:buFont typeface="Arial" panose="020B0604020202020204" pitchFamily="34" charset="0"/>
              <a:buChar char="•"/>
            </a:pPr>
            <a:r>
              <a:rPr lang="en-US" dirty="0">
                <a:solidFill>
                  <a:schemeClr val="tx1"/>
                </a:solidFill>
              </a:rPr>
              <a:t>Optimizations</a:t>
            </a:r>
          </a:p>
          <a:p>
            <a:pPr marL="285750" indent="-285750">
              <a:lnSpc>
                <a:spcPct val="90000"/>
              </a:lnSpc>
              <a:buFont typeface="Arial" panose="020B0604020202020204" pitchFamily="34" charset="0"/>
              <a:buChar char="•"/>
            </a:pPr>
            <a:r>
              <a:rPr lang="en-US" dirty="0">
                <a:solidFill>
                  <a:schemeClr val="tx1"/>
                </a:solidFill>
              </a:rPr>
              <a:t>Code generation</a:t>
            </a:r>
          </a:p>
        </p:txBody>
      </p:sp>
      <p:sp>
        <p:nvSpPr>
          <p:cNvPr id="27" name="Rounded Rectangle 26">
            <a:extLst>
              <a:ext uri="{FF2B5EF4-FFF2-40B4-BE49-F238E27FC236}">
                <a16:creationId xmlns:a16="http://schemas.microsoft.com/office/drawing/2014/main" id="{440AEB65-7560-6445-AE50-21BA40011664}"/>
              </a:ext>
            </a:extLst>
          </p:cNvPr>
          <p:cNvSpPr/>
          <p:nvPr/>
        </p:nvSpPr>
        <p:spPr bwMode="gray">
          <a:xfrm>
            <a:off x="2014510" y="2653052"/>
            <a:ext cx="1970468" cy="2701880"/>
          </a:xfrm>
          <a:prstGeom prst="roundRect">
            <a:avLst/>
          </a:prstGeom>
          <a:solidFill>
            <a:schemeClr val="bg1"/>
          </a:solidFill>
          <a:ln w="15875">
            <a:solidFill>
              <a:schemeClr val="accent5">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dirty="0">
                <a:solidFill>
                  <a:schemeClr val="tx2"/>
                </a:solidFill>
              </a:rPr>
              <a:t>Frontends</a:t>
            </a:r>
          </a:p>
        </p:txBody>
      </p:sp>
      <p:sp>
        <p:nvSpPr>
          <p:cNvPr id="32" name="Rectangle 31">
            <a:extLst>
              <a:ext uri="{FF2B5EF4-FFF2-40B4-BE49-F238E27FC236}">
                <a16:creationId xmlns:a16="http://schemas.microsoft.com/office/drawing/2014/main" id="{EA1F3216-765D-5F41-9B8A-DEAE077BE702}"/>
              </a:ext>
            </a:extLst>
          </p:cNvPr>
          <p:cNvSpPr/>
          <p:nvPr/>
        </p:nvSpPr>
        <p:spPr bwMode="gray">
          <a:xfrm>
            <a:off x="5466866" y="3780913"/>
            <a:ext cx="1223493" cy="611662"/>
          </a:xfrm>
          <a:prstGeom prst="rect">
            <a:avLst/>
          </a:prstGeom>
          <a:solidFill>
            <a:schemeClr val="accent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Static Analysis</a:t>
            </a:r>
          </a:p>
        </p:txBody>
      </p:sp>
      <p:sp>
        <p:nvSpPr>
          <p:cNvPr id="33" name="Rounded Rectangular Callout 32">
            <a:extLst>
              <a:ext uri="{FF2B5EF4-FFF2-40B4-BE49-F238E27FC236}">
                <a16:creationId xmlns:a16="http://schemas.microsoft.com/office/drawing/2014/main" id="{F05AFED4-DD40-BC4C-AEDC-B5033ED6137B}"/>
              </a:ext>
            </a:extLst>
          </p:cNvPr>
          <p:cNvSpPr/>
          <p:nvPr/>
        </p:nvSpPr>
        <p:spPr bwMode="gray">
          <a:xfrm>
            <a:off x="4669663" y="2378046"/>
            <a:ext cx="2849494" cy="889000"/>
          </a:xfrm>
          <a:prstGeom prst="wedgeRoundRectCallout">
            <a:avLst>
              <a:gd name="adj1" fmla="val -9192"/>
              <a:gd name="adj2" fmla="val 97927"/>
              <a:gd name="adj3" fmla="val 16667"/>
            </a:avLst>
          </a:prstGeom>
          <a:solidFill>
            <a:schemeClr val="bg1"/>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lnSpc>
                <a:spcPct val="90000"/>
              </a:lnSpc>
              <a:buFont typeface="Arial" panose="020B0604020202020204" pitchFamily="34" charset="0"/>
              <a:buChar char="•"/>
            </a:pPr>
            <a:r>
              <a:rPr lang="en-US" dirty="0">
                <a:solidFill>
                  <a:schemeClr val="tx1"/>
                </a:solidFill>
              </a:rPr>
              <a:t>Normalizations</a:t>
            </a:r>
          </a:p>
          <a:p>
            <a:pPr marL="285750" indent="-285750">
              <a:lnSpc>
                <a:spcPct val="90000"/>
              </a:lnSpc>
              <a:buFont typeface="Arial" panose="020B0604020202020204" pitchFamily="34" charset="0"/>
              <a:buChar char="•"/>
            </a:pPr>
            <a:r>
              <a:rPr lang="en-US" dirty="0">
                <a:solidFill>
                  <a:schemeClr val="tx1"/>
                </a:solidFill>
              </a:rPr>
              <a:t>Name and type analysis</a:t>
            </a:r>
          </a:p>
          <a:p>
            <a:pPr marL="285750" indent="-285750">
              <a:lnSpc>
                <a:spcPct val="90000"/>
              </a:lnSpc>
              <a:buFont typeface="Arial" panose="020B0604020202020204" pitchFamily="34" charset="0"/>
              <a:buChar char="•"/>
            </a:pPr>
            <a:r>
              <a:rPr lang="en-US" dirty="0">
                <a:solidFill>
                  <a:schemeClr val="tx1"/>
                </a:solidFill>
              </a:rPr>
              <a:t>Shared Optimizations</a:t>
            </a:r>
          </a:p>
        </p:txBody>
      </p:sp>
      <p:sp>
        <p:nvSpPr>
          <p:cNvPr id="34" name="Extract 33">
            <a:extLst>
              <a:ext uri="{FF2B5EF4-FFF2-40B4-BE49-F238E27FC236}">
                <a16:creationId xmlns:a16="http://schemas.microsoft.com/office/drawing/2014/main" id="{0DA2BF2D-A56D-3443-8E9C-24499EDDF72A}"/>
              </a:ext>
            </a:extLst>
          </p:cNvPr>
          <p:cNvSpPr/>
          <p:nvPr/>
        </p:nvSpPr>
        <p:spPr bwMode="gray">
          <a:xfrm>
            <a:off x="4259170" y="3648842"/>
            <a:ext cx="933504" cy="933504"/>
          </a:xfrm>
          <a:prstGeom prst="flowChartExtract">
            <a:avLst/>
          </a:prstGeom>
          <a:solidFill>
            <a:schemeClr val="tx1">
              <a:lumMod val="20000"/>
              <a:lumOff val="80000"/>
            </a:schemeClr>
          </a:solidFill>
          <a:ln w="1587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US" sz="1400" dirty="0">
                <a:solidFill>
                  <a:schemeClr val="tx1"/>
                </a:solidFill>
              </a:rPr>
              <a:t>AST</a:t>
            </a:r>
          </a:p>
        </p:txBody>
      </p:sp>
      <p:sp>
        <p:nvSpPr>
          <p:cNvPr id="35" name="Extract 34">
            <a:extLst>
              <a:ext uri="{FF2B5EF4-FFF2-40B4-BE49-F238E27FC236}">
                <a16:creationId xmlns:a16="http://schemas.microsoft.com/office/drawing/2014/main" id="{1725EF4D-77B9-F340-9367-CBDA95CEF237}"/>
              </a:ext>
            </a:extLst>
          </p:cNvPr>
          <p:cNvSpPr/>
          <p:nvPr/>
        </p:nvSpPr>
        <p:spPr bwMode="gray">
          <a:xfrm>
            <a:off x="6965365" y="3648842"/>
            <a:ext cx="933504" cy="933504"/>
          </a:xfrm>
          <a:prstGeom prst="flowChartExtract">
            <a:avLst/>
          </a:prstGeom>
          <a:solidFill>
            <a:schemeClr val="tx1">
              <a:lumMod val="20000"/>
              <a:lumOff val="80000"/>
            </a:schemeClr>
          </a:solidFill>
          <a:ln w="1587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US" sz="1400" dirty="0">
                <a:solidFill>
                  <a:schemeClr val="tx1"/>
                </a:solidFill>
              </a:rPr>
              <a:t>AST</a:t>
            </a:r>
          </a:p>
        </p:txBody>
      </p:sp>
      <p:cxnSp>
        <p:nvCxnSpPr>
          <p:cNvPr id="41" name="Straight Arrow Connector 40">
            <a:extLst>
              <a:ext uri="{FF2B5EF4-FFF2-40B4-BE49-F238E27FC236}">
                <a16:creationId xmlns:a16="http://schemas.microsoft.com/office/drawing/2014/main" id="{46271087-1495-724D-9AB2-4535E208967F}"/>
              </a:ext>
            </a:extLst>
          </p:cNvPr>
          <p:cNvCxnSpPr>
            <a:cxnSpLocks/>
            <a:endCxn id="8" idx="2"/>
          </p:cNvCxnSpPr>
          <p:nvPr/>
        </p:nvCxnSpPr>
        <p:spPr>
          <a:xfrm>
            <a:off x="9795300" y="2459601"/>
            <a:ext cx="638219" cy="0"/>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4" name="Straight Arrow Connector 43">
            <a:extLst>
              <a:ext uri="{FF2B5EF4-FFF2-40B4-BE49-F238E27FC236}">
                <a16:creationId xmlns:a16="http://schemas.microsoft.com/office/drawing/2014/main" id="{45863A18-6CE1-2D41-9E27-51A458CC2BFC}"/>
              </a:ext>
            </a:extLst>
          </p:cNvPr>
          <p:cNvCxnSpPr>
            <a:cxnSpLocks/>
            <a:stCxn id="18" idx="3"/>
            <a:endCxn id="9" idx="2"/>
          </p:cNvCxnSpPr>
          <p:nvPr/>
        </p:nvCxnSpPr>
        <p:spPr>
          <a:xfrm>
            <a:off x="9800821" y="3572877"/>
            <a:ext cx="632698" cy="1"/>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Straight Arrow Connector 52">
            <a:extLst>
              <a:ext uri="{FF2B5EF4-FFF2-40B4-BE49-F238E27FC236}">
                <a16:creationId xmlns:a16="http://schemas.microsoft.com/office/drawing/2014/main" id="{C49BEA17-B632-174D-AAA7-87C2900E0318}"/>
              </a:ext>
            </a:extLst>
          </p:cNvPr>
          <p:cNvCxnSpPr>
            <a:cxnSpLocks/>
            <a:stCxn id="32" idx="3"/>
          </p:cNvCxnSpPr>
          <p:nvPr/>
        </p:nvCxnSpPr>
        <p:spPr>
          <a:xfrm>
            <a:off x="6690359" y="4086744"/>
            <a:ext cx="304972" cy="0"/>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6" name="Straight Arrow Connector 55">
            <a:extLst>
              <a:ext uri="{FF2B5EF4-FFF2-40B4-BE49-F238E27FC236}">
                <a16:creationId xmlns:a16="http://schemas.microsoft.com/office/drawing/2014/main" id="{E5064AC1-4D24-EC4B-98F9-1A3DDC5E06ED}"/>
              </a:ext>
            </a:extLst>
          </p:cNvPr>
          <p:cNvCxnSpPr>
            <a:cxnSpLocks/>
            <a:endCxn id="32" idx="1"/>
          </p:cNvCxnSpPr>
          <p:nvPr/>
        </p:nvCxnSpPr>
        <p:spPr>
          <a:xfrm>
            <a:off x="5161894" y="4086744"/>
            <a:ext cx="304972" cy="0"/>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8" name="Curved Connector 58">
            <a:extLst>
              <a:ext uri="{FF2B5EF4-FFF2-40B4-BE49-F238E27FC236}">
                <a16:creationId xmlns:a16="http://schemas.microsoft.com/office/drawing/2014/main" id="{960BB6D9-85EB-0E4E-A45F-6202DB2DD521}"/>
              </a:ext>
            </a:extLst>
          </p:cNvPr>
          <p:cNvCxnSpPr>
            <a:cxnSpLocks/>
            <a:endCxn id="18" idx="1"/>
          </p:cNvCxnSpPr>
          <p:nvPr/>
        </p:nvCxnSpPr>
        <p:spPr>
          <a:xfrm flipV="1">
            <a:off x="7949215" y="3572877"/>
            <a:ext cx="628113" cy="288398"/>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Curved Connector 58">
            <a:extLst>
              <a:ext uri="{FF2B5EF4-FFF2-40B4-BE49-F238E27FC236}">
                <a16:creationId xmlns:a16="http://schemas.microsoft.com/office/drawing/2014/main" id="{8C07970B-41DD-0545-BD2D-25DDC2FE3DFB}"/>
              </a:ext>
            </a:extLst>
          </p:cNvPr>
          <p:cNvCxnSpPr>
            <a:cxnSpLocks/>
            <a:endCxn id="17" idx="1"/>
          </p:cNvCxnSpPr>
          <p:nvPr/>
        </p:nvCxnSpPr>
        <p:spPr>
          <a:xfrm flipV="1">
            <a:off x="7686187" y="2459600"/>
            <a:ext cx="891139" cy="1257476"/>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ounded Rectangular Callout 86">
            <a:extLst>
              <a:ext uri="{FF2B5EF4-FFF2-40B4-BE49-F238E27FC236}">
                <a16:creationId xmlns:a16="http://schemas.microsoft.com/office/drawing/2014/main" id="{5C67CE7B-F529-144A-800D-775B4A59C045}"/>
              </a:ext>
            </a:extLst>
          </p:cNvPr>
          <p:cNvSpPr/>
          <p:nvPr/>
        </p:nvSpPr>
        <p:spPr bwMode="gray">
          <a:xfrm>
            <a:off x="531808" y="1645047"/>
            <a:ext cx="2393585" cy="723117"/>
          </a:xfrm>
          <a:prstGeom prst="wedgeRoundRectCallout">
            <a:avLst>
              <a:gd name="adj1" fmla="val 50070"/>
              <a:gd name="adj2" fmla="val 89447"/>
              <a:gd name="adj3" fmla="val 16667"/>
            </a:avLst>
          </a:prstGeom>
          <a:solidFill>
            <a:schemeClr val="bg1"/>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dirty="0">
                <a:solidFill>
                  <a:schemeClr val="tx1"/>
                </a:solidFill>
              </a:rPr>
              <a:t>Can be combined with one or more backends</a:t>
            </a:r>
          </a:p>
        </p:txBody>
      </p:sp>
      <p:sp>
        <p:nvSpPr>
          <p:cNvPr id="43" name="Snip Single Corner Rectangle 42">
            <a:extLst>
              <a:ext uri="{FF2B5EF4-FFF2-40B4-BE49-F238E27FC236}">
                <a16:creationId xmlns:a16="http://schemas.microsoft.com/office/drawing/2014/main" id="{30ACA9C1-11EC-5A42-BE06-D64001ADAD77}"/>
              </a:ext>
            </a:extLst>
          </p:cNvPr>
          <p:cNvSpPr/>
          <p:nvPr/>
        </p:nvSpPr>
        <p:spPr bwMode="gray">
          <a:xfrm>
            <a:off x="531808" y="3128377"/>
            <a:ext cx="1223493" cy="889001"/>
          </a:xfrm>
          <a:prstGeom prst="snip1Rect">
            <a:avLst/>
          </a:prstGeom>
          <a:solidFill>
            <a:schemeClr val="tx1">
              <a:lumMod val="20000"/>
              <a:lumOff val="80000"/>
            </a:schemeClr>
          </a:solidFill>
          <a:ln w="1587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Green-Marl</a:t>
            </a:r>
          </a:p>
        </p:txBody>
      </p:sp>
      <p:sp>
        <p:nvSpPr>
          <p:cNvPr id="45" name="Rectangle 44">
            <a:extLst>
              <a:ext uri="{FF2B5EF4-FFF2-40B4-BE49-F238E27FC236}">
                <a16:creationId xmlns:a16="http://schemas.microsoft.com/office/drawing/2014/main" id="{4A5A9051-F3E7-EA40-8BE8-4F3F7740D480}"/>
              </a:ext>
            </a:extLst>
          </p:cNvPr>
          <p:cNvSpPr/>
          <p:nvPr/>
        </p:nvSpPr>
        <p:spPr bwMode="gray">
          <a:xfrm>
            <a:off x="2387997" y="3128377"/>
            <a:ext cx="1223493" cy="889001"/>
          </a:xfrm>
          <a:prstGeom prst="rect">
            <a:avLst/>
          </a:prstGeom>
          <a:solidFill>
            <a:schemeClr val="accent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DSL</a:t>
            </a:r>
          </a:p>
          <a:p>
            <a:pPr algn="ctr">
              <a:lnSpc>
                <a:spcPct val="90000"/>
              </a:lnSpc>
            </a:pPr>
            <a:r>
              <a:rPr lang="en-US" dirty="0">
                <a:solidFill>
                  <a:schemeClr val="bg1"/>
                </a:solidFill>
              </a:rPr>
              <a:t>parser</a:t>
            </a:r>
          </a:p>
        </p:txBody>
      </p:sp>
      <p:cxnSp>
        <p:nvCxnSpPr>
          <p:cNvPr id="46" name="Straight Arrow Connector 45">
            <a:extLst>
              <a:ext uri="{FF2B5EF4-FFF2-40B4-BE49-F238E27FC236}">
                <a16:creationId xmlns:a16="http://schemas.microsoft.com/office/drawing/2014/main" id="{397D2918-661F-9B4A-BA02-132D7A9B1067}"/>
              </a:ext>
            </a:extLst>
          </p:cNvPr>
          <p:cNvCxnSpPr>
            <a:stCxn id="43" idx="0"/>
            <a:endCxn id="45" idx="1"/>
          </p:cNvCxnSpPr>
          <p:nvPr/>
        </p:nvCxnSpPr>
        <p:spPr>
          <a:xfrm>
            <a:off x="1755301" y="3572878"/>
            <a:ext cx="632696" cy="0"/>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8" name="Curved Connector 58">
            <a:extLst>
              <a:ext uri="{FF2B5EF4-FFF2-40B4-BE49-F238E27FC236}">
                <a16:creationId xmlns:a16="http://schemas.microsoft.com/office/drawing/2014/main" id="{B0DEBD07-0B14-1940-975C-1B5996AD2C62}"/>
              </a:ext>
            </a:extLst>
          </p:cNvPr>
          <p:cNvCxnSpPr>
            <a:cxnSpLocks/>
          </p:cNvCxnSpPr>
          <p:nvPr/>
        </p:nvCxnSpPr>
        <p:spPr>
          <a:xfrm>
            <a:off x="3611489" y="3572877"/>
            <a:ext cx="647681" cy="352946"/>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458332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850079D-5F2A-DE49-B6AC-DA2BF9005329}"/>
              </a:ext>
            </a:extLst>
          </p:cNvPr>
          <p:cNvSpPr>
            <a:spLocks noGrp="1"/>
          </p:cNvSpPr>
          <p:nvPr>
            <p:ph type="ftr" sz="quarter" idx="11"/>
          </p:nvPr>
        </p:nvSpPr>
        <p:spPr/>
        <p:txBody>
          <a:bodyPr/>
          <a:lstStyle/>
          <a:p>
            <a:r>
              <a:rPr lang="en-US"/>
              <a:t>Confidential – Oracle Internal/Restricted/Highly Restricted</a:t>
            </a:r>
          </a:p>
        </p:txBody>
      </p:sp>
      <p:sp>
        <p:nvSpPr>
          <p:cNvPr id="3" name="Slide Number Placeholder 2">
            <a:extLst>
              <a:ext uri="{FF2B5EF4-FFF2-40B4-BE49-F238E27FC236}">
                <a16:creationId xmlns:a16="http://schemas.microsoft.com/office/drawing/2014/main" id="{086E3356-AC4E-B94B-9BA0-378D09C98E83}"/>
              </a:ext>
            </a:extLst>
          </p:cNvPr>
          <p:cNvSpPr>
            <a:spLocks noGrp="1"/>
          </p:cNvSpPr>
          <p:nvPr>
            <p:ph type="sldNum" sz="quarter" idx="12"/>
          </p:nvPr>
        </p:nvSpPr>
        <p:spPr/>
        <p:txBody>
          <a:bodyPr/>
          <a:lstStyle/>
          <a:p>
            <a:fld id="{C51EAA63-D034-42AE-91FA-B13B9518C7BE}" type="slidenum">
              <a:rPr lang="en-US" smtClean="0"/>
              <a:t>37</a:t>
            </a:fld>
            <a:endParaRPr lang="en-US"/>
          </a:p>
        </p:txBody>
      </p:sp>
      <p:sp>
        <p:nvSpPr>
          <p:cNvPr id="11" name="Title 10">
            <a:extLst>
              <a:ext uri="{FF2B5EF4-FFF2-40B4-BE49-F238E27FC236}">
                <a16:creationId xmlns:a16="http://schemas.microsoft.com/office/drawing/2014/main" id="{37E07633-A945-314E-897D-7443A4F9344A}"/>
              </a:ext>
            </a:extLst>
          </p:cNvPr>
          <p:cNvSpPr>
            <a:spLocks noGrp="1"/>
          </p:cNvSpPr>
          <p:nvPr>
            <p:ph type="title"/>
          </p:nvPr>
        </p:nvSpPr>
        <p:spPr/>
        <p:txBody>
          <a:bodyPr/>
          <a:lstStyle/>
          <a:p>
            <a:r>
              <a:rPr lang="en-US" dirty="0"/>
              <a:t>Extensible Compiler Architecture</a:t>
            </a:r>
          </a:p>
        </p:txBody>
      </p:sp>
      <p:sp>
        <p:nvSpPr>
          <p:cNvPr id="8" name="Snip Single Corner Rectangle 7">
            <a:extLst>
              <a:ext uri="{FF2B5EF4-FFF2-40B4-BE49-F238E27FC236}">
                <a16:creationId xmlns:a16="http://schemas.microsoft.com/office/drawing/2014/main" id="{D6B4B032-202F-D445-BA1B-F28F936D62BA}"/>
              </a:ext>
            </a:extLst>
          </p:cNvPr>
          <p:cNvSpPr/>
          <p:nvPr/>
        </p:nvSpPr>
        <p:spPr bwMode="gray">
          <a:xfrm>
            <a:off x="10433519" y="2015100"/>
            <a:ext cx="1223493" cy="889001"/>
          </a:xfrm>
          <a:prstGeom prst="snip1Rect">
            <a:avLst/>
          </a:prstGeom>
          <a:solidFill>
            <a:schemeClr val="tx1">
              <a:lumMod val="20000"/>
              <a:lumOff val="80000"/>
            </a:schemeClr>
          </a:solidFill>
          <a:ln w="1587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Java</a:t>
            </a:r>
          </a:p>
        </p:txBody>
      </p:sp>
      <p:sp>
        <p:nvSpPr>
          <p:cNvPr id="9" name="Snip Single Corner Rectangle 8">
            <a:extLst>
              <a:ext uri="{FF2B5EF4-FFF2-40B4-BE49-F238E27FC236}">
                <a16:creationId xmlns:a16="http://schemas.microsoft.com/office/drawing/2014/main" id="{144A69EB-822B-AF45-8D81-E83ADA1EE780}"/>
              </a:ext>
            </a:extLst>
          </p:cNvPr>
          <p:cNvSpPr/>
          <p:nvPr/>
        </p:nvSpPr>
        <p:spPr bwMode="gray">
          <a:xfrm>
            <a:off x="10433519" y="3128377"/>
            <a:ext cx="1223493" cy="889001"/>
          </a:xfrm>
          <a:prstGeom prst="snip1Rect">
            <a:avLst/>
          </a:prstGeom>
          <a:solidFill>
            <a:schemeClr val="tx1">
              <a:lumMod val="20000"/>
              <a:lumOff val="80000"/>
            </a:schemeClr>
          </a:solidFill>
          <a:ln w="1587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C++</a:t>
            </a:r>
          </a:p>
        </p:txBody>
      </p:sp>
      <p:sp>
        <p:nvSpPr>
          <p:cNvPr id="10" name="Snip Single Corner Rectangle 9">
            <a:extLst>
              <a:ext uri="{FF2B5EF4-FFF2-40B4-BE49-F238E27FC236}">
                <a16:creationId xmlns:a16="http://schemas.microsoft.com/office/drawing/2014/main" id="{6AAECD7A-C52A-D14F-8A88-3BF7E417A447}"/>
              </a:ext>
            </a:extLst>
          </p:cNvPr>
          <p:cNvSpPr/>
          <p:nvPr/>
        </p:nvSpPr>
        <p:spPr bwMode="gray">
          <a:xfrm>
            <a:off x="10433519" y="4241654"/>
            <a:ext cx="1223493" cy="889001"/>
          </a:xfrm>
          <a:prstGeom prst="snip1Rect">
            <a:avLst/>
          </a:prstGeom>
          <a:solidFill>
            <a:schemeClr val="tx1">
              <a:lumMod val="20000"/>
              <a:lumOff val="80000"/>
            </a:schemeClr>
          </a:solidFill>
          <a:ln w="1587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PL/SQL</a:t>
            </a:r>
          </a:p>
        </p:txBody>
      </p:sp>
      <p:sp>
        <p:nvSpPr>
          <p:cNvPr id="12" name="Snip Single Corner Rectangle 11">
            <a:extLst>
              <a:ext uri="{FF2B5EF4-FFF2-40B4-BE49-F238E27FC236}">
                <a16:creationId xmlns:a16="http://schemas.microsoft.com/office/drawing/2014/main" id="{894C31A0-B462-B44B-BF6C-9B474845A8F0}"/>
              </a:ext>
            </a:extLst>
          </p:cNvPr>
          <p:cNvSpPr/>
          <p:nvPr/>
        </p:nvSpPr>
        <p:spPr bwMode="gray">
          <a:xfrm>
            <a:off x="10433519" y="5354932"/>
            <a:ext cx="1223493" cy="889002"/>
          </a:xfrm>
          <a:prstGeom prst="snip1Rect">
            <a:avLst/>
          </a:prstGeom>
          <a:solidFill>
            <a:schemeClr val="tx1">
              <a:lumMod val="20000"/>
              <a:lumOff val="80000"/>
            </a:schemeClr>
          </a:solidFill>
          <a:ln w="1587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C</a:t>
            </a:r>
          </a:p>
        </p:txBody>
      </p:sp>
      <p:sp>
        <p:nvSpPr>
          <p:cNvPr id="13" name="Rounded Rectangle 12">
            <a:extLst>
              <a:ext uri="{FF2B5EF4-FFF2-40B4-BE49-F238E27FC236}">
                <a16:creationId xmlns:a16="http://schemas.microsoft.com/office/drawing/2014/main" id="{26EEA55C-89BD-5D47-859F-25A74248CE92}"/>
              </a:ext>
            </a:extLst>
          </p:cNvPr>
          <p:cNvSpPr/>
          <p:nvPr/>
        </p:nvSpPr>
        <p:spPr bwMode="gray">
          <a:xfrm>
            <a:off x="8203842" y="1607713"/>
            <a:ext cx="1970468" cy="4636221"/>
          </a:xfrm>
          <a:prstGeom prst="roundRect">
            <a:avLst/>
          </a:prstGeom>
          <a:solidFill>
            <a:schemeClr val="bg1"/>
          </a:solidFill>
          <a:ln w="15875">
            <a:solidFill>
              <a:schemeClr val="accent5">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dirty="0">
                <a:solidFill>
                  <a:schemeClr val="tx2"/>
                </a:solidFill>
              </a:rPr>
              <a:t>Backends</a:t>
            </a:r>
          </a:p>
        </p:txBody>
      </p:sp>
      <p:sp>
        <p:nvSpPr>
          <p:cNvPr id="17" name="Rectangle 16">
            <a:extLst>
              <a:ext uri="{FF2B5EF4-FFF2-40B4-BE49-F238E27FC236}">
                <a16:creationId xmlns:a16="http://schemas.microsoft.com/office/drawing/2014/main" id="{CBA97374-43FA-F043-AC9E-61D7961618F7}"/>
              </a:ext>
            </a:extLst>
          </p:cNvPr>
          <p:cNvSpPr/>
          <p:nvPr/>
        </p:nvSpPr>
        <p:spPr bwMode="gray">
          <a:xfrm>
            <a:off x="8577326" y="2153769"/>
            <a:ext cx="1223493" cy="611662"/>
          </a:xfrm>
          <a:prstGeom prst="rect">
            <a:avLst/>
          </a:prstGeom>
          <a:solidFill>
            <a:schemeClr val="accent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PGX.SM</a:t>
            </a:r>
          </a:p>
        </p:txBody>
      </p:sp>
      <p:sp>
        <p:nvSpPr>
          <p:cNvPr id="18" name="Rectangle 17">
            <a:extLst>
              <a:ext uri="{FF2B5EF4-FFF2-40B4-BE49-F238E27FC236}">
                <a16:creationId xmlns:a16="http://schemas.microsoft.com/office/drawing/2014/main" id="{11DB9A59-DC1C-8B45-9F77-41AD30551A7A}"/>
              </a:ext>
            </a:extLst>
          </p:cNvPr>
          <p:cNvSpPr/>
          <p:nvPr/>
        </p:nvSpPr>
        <p:spPr bwMode="gray">
          <a:xfrm>
            <a:off x="8577328" y="3267046"/>
            <a:ext cx="1223493" cy="611662"/>
          </a:xfrm>
          <a:prstGeom prst="rect">
            <a:avLst/>
          </a:prstGeom>
          <a:solidFill>
            <a:schemeClr val="accent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PGX.DIST</a:t>
            </a:r>
          </a:p>
        </p:txBody>
      </p:sp>
      <p:sp>
        <p:nvSpPr>
          <p:cNvPr id="19" name="Rectangle 18">
            <a:extLst>
              <a:ext uri="{FF2B5EF4-FFF2-40B4-BE49-F238E27FC236}">
                <a16:creationId xmlns:a16="http://schemas.microsoft.com/office/drawing/2014/main" id="{88FB69FA-DA4A-C048-9B4E-6B0A498AC6D7}"/>
              </a:ext>
            </a:extLst>
          </p:cNvPr>
          <p:cNvSpPr/>
          <p:nvPr/>
        </p:nvSpPr>
        <p:spPr bwMode="gray">
          <a:xfrm>
            <a:off x="8577327" y="4380323"/>
            <a:ext cx="1223493" cy="611662"/>
          </a:xfrm>
          <a:prstGeom prst="rect">
            <a:avLst/>
          </a:prstGeom>
          <a:solidFill>
            <a:schemeClr val="accent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Oracle DB</a:t>
            </a:r>
          </a:p>
        </p:txBody>
      </p:sp>
      <p:sp>
        <p:nvSpPr>
          <p:cNvPr id="20" name="Rectangle 19">
            <a:extLst>
              <a:ext uri="{FF2B5EF4-FFF2-40B4-BE49-F238E27FC236}">
                <a16:creationId xmlns:a16="http://schemas.microsoft.com/office/drawing/2014/main" id="{14BD7103-B9C2-054A-AB0A-CEA87121CC25}"/>
              </a:ext>
            </a:extLst>
          </p:cNvPr>
          <p:cNvSpPr/>
          <p:nvPr/>
        </p:nvSpPr>
        <p:spPr bwMode="gray">
          <a:xfrm>
            <a:off x="8577325" y="5493602"/>
            <a:ext cx="1223493" cy="611662"/>
          </a:xfrm>
          <a:prstGeom prst="rect">
            <a:avLst/>
          </a:prstGeom>
          <a:solidFill>
            <a:schemeClr val="accent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IMC</a:t>
            </a:r>
          </a:p>
        </p:txBody>
      </p:sp>
      <p:sp>
        <p:nvSpPr>
          <p:cNvPr id="21" name="Rounded Rectangular Callout 20">
            <a:extLst>
              <a:ext uri="{FF2B5EF4-FFF2-40B4-BE49-F238E27FC236}">
                <a16:creationId xmlns:a16="http://schemas.microsoft.com/office/drawing/2014/main" id="{24340625-35F6-954D-BD79-1DD004C70BFB}"/>
              </a:ext>
            </a:extLst>
          </p:cNvPr>
          <p:cNvSpPr/>
          <p:nvPr/>
        </p:nvSpPr>
        <p:spPr bwMode="gray">
          <a:xfrm>
            <a:off x="9388698" y="614065"/>
            <a:ext cx="2268313" cy="723117"/>
          </a:xfrm>
          <a:prstGeom prst="wedgeRoundRectCallout">
            <a:avLst>
              <a:gd name="adj1" fmla="val -43090"/>
              <a:gd name="adj2" fmla="val 80542"/>
              <a:gd name="adj3" fmla="val 16667"/>
            </a:avLst>
          </a:prstGeom>
          <a:solidFill>
            <a:schemeClr val="bg1"/>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lnSpc>
                <a:spcPct val="90000"/>
              </a:lnSpc>
              <a:buFont typeface="Arial" panose="020B0604020202020204" pitchFamily="34" charset="0"/>
              <a:buChar char="•"/>
            </a:pPr>
            <a:r>
              <a:rPr lang="en-US" dirty="0">
                <a:solidFill>
                  <a:schemeClr val="tx1"/>
                </a:solidFill>
              </a:rPr>
              <a:t>Optimizations</a:t>
            </a:r>
          </a:p>
          <a:p>
            <a:pPr marL="285750" indent="-285750">
              <a:lnSpc>
                <a:spcPct val="90000"/>
              </a:lnSpc>
              <a:buFont typeface="Arial" panose="020B0604020202020204" pitchFamily="34" charset="0"/>
              <a:buChar char="•"/>
            </a:pPr>
            <a:r>
              <a:rPr lang="en-US" dirty="0">
                <a:solidFill>
                  <a:schemeClr val="tx1"/>
                </a:solidFill>
              </a:rPr>
              <a:t>Code generation</a:t>
            </a:r>
          </a:p>
        </p:txBody>
      </p:sp>
      <p:sp>
        <p:nvSpPr>
          <p:cNvPr id="22" name="Explosion 1 21">
            <a:extLst>
              <a:ext uri="{FF2B5EF4-FFF2-40B4-BE49-F238E27FC236}">
                <a16:creationId xmlns:a16="http://schemas.microsoft.com/office/drawing/2014/main" id="{F1E36F01-042A-8F48-9B61-F40089718A3C}"/>
              </a:ext>
            </a:extLst>
          </p:cNvPr>
          <p:cNvSpPr/>
          <p:nvPr/>
        </p:nvSpPr>
        <p:spPr bwMode="gray">
          <a:xfrm>
            <a:off x="9530572" y="4115594"/>
            <a:ext cx="529457" cy="529457"/>
          </a:xfrm>
          <a:prstGeom prst="irregularSeal1">
            <a:avLst/>
          </a:prstGeom>
          <a:solidFill>
            <a:schemeClr val="accent3"/>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23" name="Explosion 1 22">
            <a:extLst>
              <a:ext uri="{FF2B5EF4-FFF2-40B4-BE49-F238E27FC236}">
                <a16:creationId xmlns:a16="http://schemas.microsoft.com/office/drawing/2014/main" id="{30607770-CF15-D643-8D26-CE5CDF4F4184}"/>
              </a:ext>
            </a:extLst>
          </p:cNvPr>
          <p:cNvSpPr/>
          <p:nvPr/>
        </p:nvSpPr>
        <p:spPr bwMode="gray">
          <a:xfrm>
            <a:off x="9530572" y="5228871"/>
            <a:ext cx="529457" cy="529457"/>
          </a:xfrm>
          <a:prstGeom prst="irregularSeal1">
            <a:avLst/>
          </a:prstGeom>
          <a:solidFill>
            <a:schemeClr val="accent3"/>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27" name="Rounded Rectangle 26">
            <a:extLst>
              <a:ext uri="{FF2B5EF4-FFF2-40B4-BE49-F238E27FC236}">
                <a16:creationId xmlns:a16="http://schemas.microsoft.com/office/drawing/2014/main" id="{440AEB65-7560-6445-AE50-21BA40011664}"/>
              </a:ext>
            </a:extLst>
          </p:cNvPr>
          <p:cNvSpPr/>
          <p:nvPr/>
        </p:nvSpPr>
        <p:spPr bwMode="gray">
          <a:xfrm>
            <a:off x="2014510" y="2653052"/>
            <a:ext cx="1970468" cy="2701880"/>
          </a:xfrm>
          <a:prstGeom prst="roundRect">
            <a:avLst/>
          </a:prstGeom>
          <a:solidFill>
            <a:schemeClr val="bg1"/>
          </a:solidFill>
          <a:ln w="15875">
            <a:solidFill>
              <a:schemeClr val="accent5">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dirty="0">
                <a:solidFill>
                  <a:schemeClr val="tx2"/>
                </a:solidFill>
              </a:rPr>
              <a:t>Frontends</a:t>
            </a:r>
          </a:p>
        </p:txBody>
      </p:sp>
      <p:sp>
        <p:nvSpPr>
          <p:cNvPr id="28" name="Snip Single Corner Rectangle 27">
            <a:extLst>
              <a:ext uri="{FF2B5EF4-FFF2-40B4-BE49-F238E27FC236}">
                <a16:creationId xmlns:a16="http://schemas.microsoft.com/office/drawing/2014/main" id="{E4C25CF7-5DD5-DC4F-BF41-1A213B582546}"/>
              </a:ext>
            </a:extLst>
          </p:cNvPr>
          <p:cNvSpPr/>
          <p:nvPr/>
        </p:nvSpPr>
        <p:spPr bwMode="gray">
          <a:xfrm>
            <a:off x="531808" y="3128377"/>
            <a:ext cx="1223493" cy="889001"/>
          </a:xfrm>
          <a:prstGeom prst="snip1Rect">
            <a:avLst/>
          </a:prstGeom>
          <a:solidFill>
            <a:schemeClr val="tx1">
              <a:lumMod val="20000"/>
              <a:lumOff val="80000"/>
            </a:schemeClr>
          </a:solidFill>
          <a:ln w="1587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Green-Marl</a:t>
            </a:r>
          </a:p>
        </p:txBody>
      </p:sp>
      <p:sp>
        <p:nvSpPr>
          <p:cNvPr id="29" name="Snip Single Corner Rectangle 28">
            <a:extLst>
              <a:ext uri="{FF2B5EF4-FFF2-40B4-BE49-F238E27FC236}">
                <a16:creationId xmlns:a16="http://schemas.microsoft.com/office/drawing/2014/main" id="{4FC0BBB9-485C-BB4C-9C60-57A462BC555C}"/>
              </a:ext>
            </a:extLst>
          </p:cNvPr>
          <p:cNvSpPr/>
          <p:nvPr/>
        </p:nvSpPr>
        <p:spPr bwMode="gray">
          <a:xfrm>
            <a:off x="531808" y="4241654"/>
            <a:ext cx="1223493" cy="889001"/>
          </a:xfrm>
          <a:prstGeom prst="snip1Rect">
            <a:avLst/>
          </a:prstGeom>
          <a:solidFill>
            <a:schemeClr val="tx1">
              <a:lumMod val="20000"/>
              <a:lumOff val="80000"/>
            </a:schemeClr>
          </a:solidFill>
          <a:ln w="1587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PGX Algorithm</a:t>
            </a:r>
          </a:p>
        </p:txBody>
      </p:sp>
      <p:sp>
        <p:nvSpPr>
          <p:cNvPr id="30" name="Rectangle 29">
            <a:extLst>
              <a:ext uri="{FF2B5EF4-FFF2-40B4-BE49-F238E27FC236}">
                <a16:creationId xmlns:a16="http://schemas.microsoft.com/office/drawing/2014/main" id="{43BEE29A-B598-AE43-A59C-B0232461A17E}"/>
              </a:ext>
            </a:extLst>
          </p:cNvPr>
          <p:cNvSpPr/>
          <p:nvPr/>
        </p:nvSpPr>
        <p:spPr bwMode="gray">
          <a:xfrm>
            <a:off x="2387997" y="3128377"/>
            <a:ext cx="1223493" cy="889001"/>
          </a:xfrm>
          <a:prstGeom prst="rect">
            <a:avLst/>
          </a:prstGeom>
          <a:solidFill>
            <a:schemeClr val="accent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DSL</a:t>
            </a:r>
          </a:p>
          <a:p>
            <a:pPr algn="ctr">
              <a:lnSpc>
                <a:spcPct val="90000"/>
              </a:lnSpc>
            </a:pPr>
            <a:r>
              <a:rPr lang="en-US" dirty="0">
                <a:solidFill>
                  <a:schemeClr val="bg1"/>
                </a:solidFill>
              </a:rPr>
              <a:t>parser</a:t>
            </a:r>
          </a:p>
        </p:txBody>
      </p:sp>
      <p:sp>
        <p:nvSpPr>
          <p:cNvPr id="31" name="Rectangle 30">
            <a:extLst>
              <a:ext uri="{FF2B5EF4-FFF2-40B4-BE49-F238E27FC236}">
                <a16:creationId xmlns:a16="http://schemas.microsoft.com/office/drawing/2014/main" id="{12C4936F-9593-C741-9F27-E18DC6A878F8}"/>
              </a:ext>
            </a:extLst>
          </p:cNvPr>
          <p:cNvSpPr/>
          <p:nvPr/>
        </p:nvSpPr>
        <p:spPr bwMode="gray">
          <a:xfrm>
            <a:off x="2387996" y="4241654"/>
            <a:ext cx="1223493" cy="889000"/>
          </a:xfrm>
          <a:prstGeom prst="rect">
            <a:avLst/>
          </a:prstGeom>
          <a:solidFill>
            <a:schemeClr val="accent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err="1">
                <a:solidFill>
                  <a:schemeClr val="bg1"/>
                </a:solidFill>
              </a:rPr>
              <a:t>javac</a:t>
            </a:r>
            <a:r>
              <a:rPr lang="en-US" dirty="0">
                <a:solidFill>
                  <a:schemeClr val="bg1"/>
                </a:solidFill>
              </a:rPr>
              <a:t> +</a:t>
            </a:r>
          </a:p>
          <a:p>
            <a:pPr algn="ctr">
              <a:lnSpc>
                <a:spcPct val="90000"/>
              </a:lnSpc>
            </a:pPr>
            <a:r>
              <a:rPr lang="en-US" dirty="0">
                <a:solidFill>
                  <a:schemeClr val="bg1"/>
                </a:solidFill>
              </a:rPr>
              <a:t>PGX plugin</a:t>
            </a:r>
          </a:p>
        </p:txBody>
      </p:sp>
      <p:sp>
        <p:nvSpPr>
          <p:cNvPr id="32" name="Rectangle 31">
            <a:extLst>
              <a:ext uri="{FF2B5EF4-FFF2-40B4-BE49-F238E27FC236}">
                <a16:creationId xmlns:a16="http://schemas.microsoft.com/office/drawing/2014/main" id="{EA1F3216-765D-5F41-9B8A-DEAE077BE702}"/>
              </a:ext>
            </a:extLst>
          </p:cNvPr>
          <p:cNvSpPr/>
          <p:nvPr/>
        </p:nvSpPr>
        <p:spPr bwMode="gray">
          <a:xfrm>
            <a:off x="5466866" y="3780913"/>
            <a:ext cx="1223493" cy="611662"/>
          </a:xfrm>
          <a:prstGeom prst="rect">
            <a:avLst/>
          </a:prstGeom>
          <a:solidFill>
            <a:schemeClr val="accent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Static Analysis</a:t>
            </a:r>
          </a:p>
        </p:txBody>
      </p:sp>
      <p:sp>
        <p:nvSpPr>
          <p:cNvPr id="33" name="Rounded Rectangular Callout 32">
            <a:extLst>
              <a:ext uri="{FF2B5EF4-FFF2-40B4-BE49-F238E27FC236}">
                <a16:creationId xmlns:a16="http://schemas.microsoft.com/office/drawing/2014/main" id="{F05AFED4-DD40-BC4C-AEDC-B5033ED6137B}"/>
              </a:ext>
            </a:extLst>
          </p:cNvPr>
          <p:cNvSpPr/>
          <p:nvPr/>
        </p:nvSpPr>
        <p:spPr bwMode="gray">
          <a:xfrm>
            <a:off x="4669663" y="2378046"/>
            <a:ext cx="2849494" cy="889000"/>
          </a:xfrm>
          <a:prstGeom prst="wedgeRoundRectCallout">
            <a:avLst>
              <a:gd name="adj1" fmla="val -9192"/>
              <a:gd name="adj2" fmla="val 97927"/>
              <a:gd name="adj3" fmla="val 16667"/>
            </a:avLst>
          </a:prstGeom>
          <a:solidFill>
            <a:schemeClr val="bg1"/>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lnSpc>
                <a:spcPct val="90000"/>
              </a:lnSpc>
              <a:buFont typeface="Arial" panose="020B0604020202020204" pitchFamily="34" charset="0"/>
              <a:buChar char="•"/>
            </a:pPr>
            <a:r>
              <a:rPr lang="en-US" dirty="0">
                <a:solidFill>
                  <a:schemeClr val="tx1"/>
                </a:solidFill>
              </a:rPr>
              <a:t>Normalizations</a:t>
            </a:r>
          </a:p>
          <a:p>
            <a:pPr marL="285750" indent="-285750">
              <a:lnSpc>
                <a:spcPct val="90000"/>
              </a:lnSpc>
              <a:buFont typeface="Arial" panose="020B0604020202020204" pitchFamily="34" charset="0"/>
              <a:buChar char="•"/>
            </a:pPr>
            <a:r>
              <a:rPr lang="en-US" dirty="0">
                <a:solidFill>
                  <a:schemeClr val="tx1"/>
                </a:solidFill>
              </a:rPr>
              <a:t>Name and type analysis</a:t>
            </a:r>
          </a:p>
          <a:p>
            <a:pPr marL="285750" indent="-285750">
              <a:lnSpc>
                <a:spcPct val="90000"/>
              </a:lnSpc>
              <a:buFont typeface="Arial" panose="020B0604020202020204" pitchFamily="34" charset="0"/>
              <a:buChar char="•"/>
            </a:pPr>
            <a:r>
              <a:rPr lang="en-US" dirty="0">
                <a:solidFill>
                  <a:schemeClr val="tx1"/>
                </a:solidFill>
              </a:rPr>
              <a:t>Shared Optimizations</a:t>
            </a:r>
          </a:p>
        </p:txBody>
      </p:sp>
      <p:sp>
        <p:nvSpPr>
          <p:cNvPr id="34" name="Extract 33">
            <a:extLst>
              <a:ext uri="{FF2B5EF4-FFF2-40B4-BE49-F238E27FC236}">
                <a16:creationId xmlns:a16="http://schemas.microsoft.com/office/drawing/2014/main" id="{0DA2BF2D-A56D-3443-8E9C-24499EDDF72A}"/>
              </a:ext>
            </a:extLst>
          </p:cNvPr>
          <p:cNvSpPr/>
          <p:nvPr/>
        </p:nvSpPr>
        <p:spPr bwMode="gray">
          <a:xfrm>
            <a:off x="4259170" y="3648842"/>
            <a:ext cx="933504" cy="933504"/>
          </a:xfrm>
          <a:prstGeom prst="flowChartExtract">
            <a:avLst/>
          </a:prstGeom>
          <a:solidFill>
            <a:schemeClr val="tx1">
              <a:lumMod val="20000"/>
              <a:lumOff val="80000"/>
            </a:schemeClr>
          </a:solidFill>
          <a:ln w="1587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US" sz="1400" dirty="0">
                <a:solidFill>
                  <a:schemeClr val="tx1"/>
                </a:solidFill>
              </a:rPr>
              <a:t>AST</a:t>
            </a:r>
          </a:p>
        </p:txBody>
      </p:sp>
      <p:sp>
        <p:nvSpPr>
          <p:cNvPr id="35" name="Extract 34">
            <a:extLst>
              <a:ext uri="{FF2B5EF4-FFF2-40B4-BE49-F238E27FC236}">
                <a16:creationId xmlns:a16="http://schemas.microsoft.com/office/drawing/2014/main" id="{1725EF4D-77B9-F340-9367-CBDA95CEF237}"/>
              </a:ext>
            </a:extLst>
          </p:cNvPr>
          <p:cNvSpPr/>
          <p:nvPr/>
        </p:nvSpPr>
        <p:spPr bwMode="gray">
          <a:xfrm>
            <a:off x="6965365" y="3648842"/>
            <a:ext cx="933504" cy="933504"/>
          </a:xfrm>
          <a:prstGeom prst="flowChartExtract">
            <a:avLst/>
          </a:prstGeom>
          <a:solidFill>
            <a:schemeClr val="tx1">
              <a:lumMod val="20000"/>
              <a:lumOff val="80000"/>
            </a:schemeClr>
          </a:solidFill>
          <a:ln w="1587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US" sz="1400" dirty="0">
                <a:solidFill>
                  <a:schemeClr val="tx1"/>
                </a:solidFill>
              </a:rPr>
              <a:t>AST</a:t>
            </a:r>
          </a:p>
        </p:txBody>
      </p:sp>
      <p:cxnSp>
        <p:nvCxnSpPr>
          <p:cNvPr id="37" name="Straight Arrow Connector 36">
            <a:extLst>
              <a:ext uri="{FF2B5EF4-FFF2-40B4-BE49-F238E27FC236}">
                <a16:creationId xmlns:a16="http://schemas.microsoft.com/office/drawing/2014/main" id="{3E38FADC-6A5E-784B-9BF3-F93F6B6B0D77}"/>
              </a:ext>
            </a:extLst>
          </p:cNvPr>
          <p:cNvCxnSpPr>
            <a:stCxn id="28" idx="0"/>
            <a:endCxn id="30" idx="1"/>
          </p:cNvCxnSpPr>
          <p:nvPr/>
        </p:nvCxnSpPr>
        <p:spPr>
          <a:xfrm>
            <a:off x="1755301" y="3572878"/>
            <a:ext cx="632696" cy="0"/>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8" name="Straight Arrow Connector 37">
            <a:extLst>
              <a:ext uri="{FF2B5EF4-FFF2-40B4-BE49-F238E27FC236}">
                <a16:creationId xmlns:a16="http://schemas.microsoft.com/office/drawing/2014/main" id="{4257405C-341F-2B4D-A241-8385CD1611DA}"/>
              </a:ext>
            </a:extLst>
          </p:cNvPr>
          <p:cNvCxnSpPr>
            <a:cxnSpLocks/>
            <a:stCxn id="29" idx="0"/>
            <a:endCxn id="31" idx="1"/>
          </p:cNvCxnSpPr>
          <p:nvPr/>
        </p:nvCxnSpPr>
        <p:spPr>
          <a:xfrm flipV="1">
            <a:off x="1755301" y="4686154"/>
            <a:ext cx="632695" cy="1"/>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 name="Straight Arrow Connector 40">
            <a:extLst>
              <a:ext uri="{FF2B5EF4-FFF2-40B4-BE49-F238E27FC236}">
                <a16:creationId xmlns:a16="http://schemas.microsoft.com/office/drawing/2014/main" id="{46271087-1495-724D-9AB2-4535E208967F}"/>
              </a:ext>
            </a:extLst>
          </p:cNvPr>
          <p:cNvCxnSpPr>
            <a:cxnSpLocks/>
            <a:endCxn id="8" idx="2"/>
          </p:cNvCxnSpPr>
          <p:nvPr/>
        </p:nvCxnSpPr>
        <p:spPr>
          <a:xfrm>
            <a:off x="9795300" y="2459601"/>
            <a:ext cx="638219" cy="0"/>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4" name="Straight Arrow Connector 43">
            <a:extLst>
              <a:ext uri="{FF2B5EF4-FFF2-40B4-BE49-F238E27FC236}">
                <a16:creationId xmlns:a16="http://schemas.microsoft.com/office/drawing/2014/main" id="{45863A18-6CE1-2D41-9E27-51A458CC2BFC}"/>
              </a:ext>
            </a:extLst>
          </p:cNvPr>
          <p:cNvCxnSpPr>
            <a:cxnSpLocks/>
            <a:stCxn id="18" idx="3"/>
            <a:endCxn id="9" idx="2"/>
          </p:cNvCxnSpPr>
          <p:nvPr/>
        </p:nvCxnSpPr>
        <p:spPr>
          <a:xfrm>
            <a:off x="9800821" y="3572877"/>
            <a:ext cx="632698" cy="1"/>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 name="Straight Arrow Connector 46">
            <a:extLst>
              <a:ext uri="{FF2B5EF4-FFF2-40B4-BE49-F238E27FC236}">
                <a16:creationId xmlns:a16="http://schemas.microsoft.com/office/drawing/2014/main" id="{13E12C83-A45C-8B41-A3B7-FE2B77CA2AEA}"/>
              </a:ext>
            </a:extLst>
          </p:cNvPr>
          <p:cNvCxnSpPr>
            <a:cxnSpLocks/>
            <a:stCxn id="19" idx="3"/>
            <a:endCxn id="10" idx="2"/>
          </p:cNvCxnSpPr>
          <p:nvPr/>
        </p:nvCxnSpPr>
        <p:spPr>
          <a:xfrm>
            <a:off x="9800820" y="4686154"/>
            <a:ext cx="632699" cy="1"/>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57496330-7886-D645-A076-77C427F5CE39}"/>
              </a:ext>
            </a:extLst>
          </p:cNvPr>
          <p:cNvCxnSpPr>
            <a:cxnSpLocks/>
            <a:stCxn id="20" idx="3"/>
            <a:endCxn id="12" idx="2"/>
          </p:cNvCxnSpPr>
          <p:nvPr/>
        </p:nvCxnSpPr>
        <p:spPr>
          <a:xfrm>
            <a:off x="9800818" y="5799433"/>
            <a:ext cx="632701" cy="0"/>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Straight Arrow Connector 52">
            <a:extLst>
              <a:ext uri="{FF2B5EF4-FFF2-40B4-BE49-F238E27FC236}">
                <a16:creationId xmlns:a16="http://schemas.microsoft.com/office/drawing/2014/main" id="{C49BEA17-B632-174D-AAA7-87C2900E0318}"/>
              </a:ext>
            </a:extLst>
          </p:cNvPr>
          <p:cNvCxnSpPr>
            <a:cxnSpLocks/>
            <a:stCxn id="32" idx="3"/>
          </p:cNvCxnSpPr>
          <p:nvPr/>
        </p:nvCxnSpPr>
        <p:spPr>
          <a:xfrm>
            <a:off x="6690359" y="4086744"/>
            <a:ext cx="304972" cy="0"/>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6" name="Straight Arrow Connector 55">
            <a:extLst>
              <a:ext uri="{FF2B5EF4-FFF2-40B4-BE49-F238E27FC236}">
                <a16:creationId xmlns:a16="http://schemas.microsoft.com/office/drawing/2014/main" id="{E5064AC1-4D24-EC4B-98F9-1A3DDC5E06ED}"/>
              </a:ext>
            </a:extLst>
          </p:cNvPr>
          <p:cNvCxnSpPr>
            <a:cxnSpLocks/>
            <a:endCxn id="32" idx="1"/>
          </p:cNvCxnSpPr>
          <p:nvPr/>
        </p:nvCxnSpPr>
        <p:spPr>
          <a:xfrm>
            <a:off x="5161894" y="4086744"/>
            <a:ext cx="304972" cy="0"/>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9" name="Curved Connector 58">
            <a:extLst>
              <a:ext uri="{FF2B5EF4-FFF2-40B4-BE49-F238E27FC236}">
                <a16:creationId xmlns:a16="http://schemas.microsoft.com/office/drawing/2014/main" id="{F6E77A7C-DF46-604B-88D6-E57B612CAEAC}"/>
              </a:ext>
            </a:extLst>
          </p:cNvPr>
          <p:cNvCxnSpPr>
            <a:cxnSpLocks/>
          </p:cNvCxnSpPr>
          <p:nvPr/>
        </p:nvCxnSpPr>
        <p:spPr>
          <a:xfrm>
            <a:off x="3611489" y="3572877"/>
            <a:ext cx="647681" cy="352946"/>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4" name="Curved Connector 58">
            <a:extLst>
              <a:ext uri="{FF2B5EF4-FFF2-40B4-BE49-F238E27FC236}">
                <a16:creationId xmlns:a16="http://schemas.microsoft.com/office/drawing/2014/main" id="{64D319BA-22A6-D145-921E-7427B6026E09}"/>
              </a:ext>
            </a:extLst>
          </p:cNvPr>
          <p:cNvCxnSpPr>
            <a:cxnSpLocks/>
            <a:stCxn id="31" idx="3"/>
          </p:cNvCxnSpPr>
          <p:nvPr/>
        </p:nvCxnSpPr>
        <p:spPr>
          <a:xfrm flipV="1">
            <a:off x="3611489" y="4392575"/>
            <a:ext cx="647681" cy="293579"/>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Curved Connector 58">
            <a:extLst>
              <a:ext uri="{FF2B5EF4-FFF2-40B4-BE49-F238E27FC236}">
                <a16:creationId xmlns:a16="http://schemas.microsoft.com/office/drawing/2014/main" id="{01BEC524-042F-E240-8FAC-26CB6807B065}"/>
              </a:ext>
            </a:extLst>
          </p:cNvPr>
          <p:cNvCxnSpPr>
            <a:cxnSpLocks/>
            <a:endCxn id="19" idx="1"/>
          </p:cNvCxnSpPr>
          <p:nvPr/>
        </p:nvCxnSpPr>
        <p:spPr>
          <a:xfrm>
            <a:off x="7923803" y="4362891"/>
            <a:ext cx="653524" cy="323263"/>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8" name="Curved Connector 58">
            <a:extLst>
              <a:ext uri="{FF2B5EF4-FFF2-40B4-BE49-F238E27FC236}">
                <a16:creationId xmlns:a16="http://schemas.microsoft.com/office/drawing/2014/main" id="{960BB6D9-85EB-0E4E-A45F-6202DB2DD521}"/>
              </a:ext>
            </a:extLst>
          </p:cNvPr>
          <p:cNvCxnSpPr>
            <a:cxnSpLocks/>
            <a:endCxn id="18" idx="1"/>
          </p:cNvCxnSpPr>
          <p:nvPr/>
        </p:nvCxnSpPr>
        <p:spPr>
          <a:xfrm flipV="1">
            <a:off x="7949215" y="3572877"/>
            <a:ext cx="628113" cy="288398"/>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Curved Connector 58">
            <a:extLst>
              <a:ext uri="{FF2B5EF4-FFF2-40B4-BE49-F238E27FC236}">
                <a16:creationId xmlns:a16="http://schemas.microsoft.com/office/drawing/2014/main" id="{8C07970B-41DD-0545-BD2D-25DDC2FE3DFB}"/>
              </a:ext>
            </a:extLst>
          </p:cNvPr>
          <p:cNvCxnSpPr>
            <a:cxnSpLocks/>
            <a:endCxn id="17" idx="1"/>
          </p:cNvCxnSpPr>
          <p:nvPr/>
        </p:nvCxnSpPr>
        <p:spPr>
          <a:xfrm flipV="1">
            <a:off x="7686187" y="2459600"/>
            <a:ext cx="891139" cy="1257476"/>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Curved Connector 58">
            <a:extLst>
              <a:ext uri="{FF2B5EF4-FFF2-40B4-BE49-F238E27FC236}">
                <a16:creationId xmlns:a16="http://schemas.microsoft.com/office/drawing/2014/main" id="{0C3F1966-D637-F14D-A71B-AE07F037F534}"/>
              </a:ext>
            </a:extLst>
          </p:cNvPr>
          <p:cNvCxnSpPr>
            <a:cxnSpLocks/>
            <a:endCxn id="20" idx="1"/>
          </p:cNvCxnSpPr>
          <p:nvPr/>
        </p:nvCxnSpPr>
        <p:spPr>
          <a:xfrm>
            <a:off x="7694454" y="4830353"/>
            <a:ext cx="882871" cy="969080"/>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ounded Rectangular Callout 86">
            <a:extLst>
              <a:ext uri="{FF2B5EF4-FFF2-40B4-BE49-F238E27FC236}">
                <a16:creationId xmlns:a16="http://schemas.microsoft.com/office/drawing/2014/main" id="{5C67CE7B-F529-144A-800D-775B4A59C045}"/>
              </a:ext>
            </a:extLst>
          </p:cNvPr>
          <p:cNvSpPr/>
          <p:nvPr/>
        </p:nvSpPr>
        <p:spPr bwMode="gray">
          <a:xfrm>
            <a:off x="531808" y="1645047"/>
            <a:ext cx="2393585" cy="723117"/>
          </a:xfrm>
          <a:prstGeom prst="wedgeRoundRectCallout">
            <a:avLst>
              <a:gd name="adj1" fmla="val 50070"/>
              <a:gd name="adj2" fmla="val 89447"/>
              <a:gd name="adj3" fmla="val 16667"/>
            </a:avLst>
          </a:prstGeom>
          <a:solidFill>
            <a:schemeClr val="bg1"/>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dirty="0">
                <a:solidFill>
                  <a:schemeClr val="tx1"/>
                </a:solidFill>
              </a:rPr>
              <a:t>Can be combined with one or more backends</a:t>
            </a:r>
          </a:p>
        </p:txBody>
      </p:sp>
      <p:sp>
        <p:nvSpPr>
          <p:cNvPr id="42" name="Explosion 1 41">
            <a:extLst>
              <a:ext uri="{FF2B5EF4-FFF2-40B4-BE49-F238E27FC236}">
                <a16:creationId xmlns:a16="http://schemas.microsoft.com/office/drawing/2014/main" id="{DA4DBF94-35F9-3E48-B674-A005806106A0}"/>
              </a:ext>
            </a:extLst>
          </p:cNvPr>
          <p:cNvSpPr/>
          <p:nvPr/>
        </p:nvSpPr>
        <p:spPr bwMode="gray">
          <a:xfrm>
            <a:off x="3278351" y="4034051"/>
            <a:ext cx="529457" cy="529457"/>
          </a:xfrm>
          <a:prstGeom prst="irregularSeal1">
            <a:avLst/>
          </a:prstGeom>
          <a:solidFill>
            <a:schemeClr val="accent3"/>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Tree>
    <p:extLst>
      <p:ext uri="{BB962C8B-B14F-4D97-AF65-F5344CB8AC3E}">
        <p14:creationId xmlns:p14="http://schemas.microsoft.com/office/powerpoint/2010/main" val="2016348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531151" y="396240"/>
            <a:ext cx="11126522" cy="5547361"/>
          </a:xfrm>
        </p:spPr>
        <p:txBody>
          <a:bodyPr/>
          <a:lstStyle/>
          <a:p>
            <a:pPr marL="60325" indent="0">
              <a:buNone/>
            </a:pPr>
            <a:r>
              <a:rPr lang="en-US" sz="1400" dirty="0">
                <a:solidFill>
                  <a:schemeClr val="accent5"/>
                </a:solidFill>
                <a:latin typeface="Consolas" panose="020B0609020204030204" pitchFamily="49" charset="0"/>
                <a:cs typeface="Consolas" panose="020B0609020204030204" pitchFamily="49" charset="0"/>
              </a:rPr>
              <a:t>@</a:t>
            </a:r>
            <a:r>
              <a:rPr lang="en-US" sz="1400" b="1" dirty="0" err="1">
                <a:solidFill>
                  <a:schemeClr val="accent5"/>
                </a:solidFill>
                <a:latin typeface="Consolas" panose="020B0609020204030204" pitchFamily="49" charset="0"/>
                <a:cs typeface="Consolas" panose="020B0609020204030204" pitchFamily="49" charset="0"/>
              </a:rPr>
              <a:t>GraphAlgorithm</a:t>
            </a:r>
            <a:r>
              <a:rPr lang="en-US" sz="1400" dirty="0">
                <a:solidFill>
                  <a:schemeClr val="accent5"/>
                </a:solidFill>
                <a:latin typeface="Consolas" panose="020B0609020204030204" pitchFamily="49" charset="0"/>
                <a:cs typeface="Consolas" panose="020B0609020204030204" pitchFamily="49" charset="0"/>
              </a:rPr>
              <a:t> </a:t>
            </a:r>
            <a:r>
              <a:rPr lang="en-US" sz="1400" b="1" dirty="0">
                <a:solidFill>
                  <a:schemeClr val="accent3"/>
                </a:solidFill>
                <a:latin typeface="Consolas" panose="020B0609020204030204" pitchFamily="49" charset="0"/>
                <a:cs typeface="Consolas" panose="020B0609020204030204" pitchFamily="49" charset="0"/>
              </a:rPr>
              <a:t>public class </a:t>
            </a:r>
            <a:r>
              <a:rPr lang="en-US" sz="1400" dirty="0" err="1">
                <a:latin typeface="Consolas" panose="020B0609020204030204" pitchFamily="49" charset="0"/>
                <a:cs typeface="Consolas" panose="020B0609020204030204" pitchFamily="49" charset="0"/>
              </a:rPr>
              <a:t>BetweennessCentrality</a:t>
            </a:r>
            <a:r>
              <a:rPr lang="en-US" sz="1400" dirty="0">
                <a:latin typeface="Consolas" panose="020B0609020204030204" pitchFamily="49" charset="0"/>
                <a:cs typeface="Consolas" panose="020B0609020204030204" pitchFamily="49" charset="0"/>
              </a:rPr>
              <a:t> {</a:t>
            </a:r>
          </a:p>
          <a:p>
            <a:pPr marL="60325" indent="0">
              <a:buNone/>
            </a:pPr>
            <a:r>
              <a:rPr lang="en-US" sz="1400" dirty="0">
                <a:latin typeface="Consolas" panose="020B0609020204030204" pitchFamily="49" charset="0"/>
                <a:cs typeface="Consolas" panose="020B0609020204030204" pitchFamily="49" charset="0"/>
              </a:rPr>
              <a:t>  </a:t>
            </a:r>
            <a:r>
              <a:rPr lang="en-US" sz="1400" b="1" dirty="0">
                <a:solidFill>
                  <a:schemeClr val="accent3"/>
                </a:solidFill>
                <a:latin typeface="Consolas" panose="020B0609020204030204" pitchFamily="49" charset="0"/>
                <a:cs typeface="Consolas" panose="020B0609020204030204" pitchFamily="49" charset="0"/>
              </a:rPr>
              <a:t>public</a:t>
            </a:r>
            <a:r>
              <a:rPr lang="en-US" sz="1400" dirty="0">
                <a:solidFill>
                  <a:schemeClr val="accent3"/>
                </a:solidFill>
                <a:latin typeface="Consolas" panose="020B0609020204030204" pitchFamily="49" charset="0"/>
                <a:cs typeface="Consolas" panose="020B0609020204030204" pitchFamily="49" charset="0"/>
              </a:rPr>
              <a:t> </a:t>
            </a:r>
            <a:r>
              <a:rPr lang="en-US" sz="1400" b="1" dirty="0">
                <a:solidFill>
                  <a:schemeClr val="accent3"/>
                </a:solidFill>
                <a:latin typeface="Consolas" panose="020B0609020204030204" pitchFamily="49" charset="0"/>
                <a:cs typeface="Consolas" panose="020B0609020204030204" pitchFamily="49" charset="0"/>
              </a:rPr>
              <a:t>void</a:t>
            </a:r>
            <a:r>
              <a:rPr lang="en-US" sz="1400" dirty="0">
                <a:solidFill>
                  <a:schemeClr val="accent3"/>
                </a:solidFill>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bc_full</a:t>
            </a:r>
            <a:r>
              <a:rPr lang="en-US" sz="1400" dirty="0">
                <a:latin typeface="Consolas" panose="020B0609020204030204" pitchFamily="49" charset="0"/>
                <a:cs typeface="Consolas" panose="020B0609020204030204" pitchFamily="49" charset="0"/>
              </a:rPr>
              <a:t>(</a:t>
            </a:r>
            <a:r>
              <a:rPr lang="en-US" sz="1400" dirty="0" err="1">
                <a:solidFill>
                  <a:schemeClr val="accent6"/>
                </a:solidFill>
                <a:latin typeface="Consolas" panose="020B0609020204030204" pitchFamily="49" charset="0"/>
                <a:cs typeface="Consolas" panose="020B0609020204030204" pitchFamily="49" charset="0"/>
              </a:rPr>
              <a:t>PgxGraph</a:t>
            </a:r>
            <a:r>
              <a:rPr lang="en-US" sz="1400" dirty="0">
                <a:latin typeface="Consolas" panose="020B0609020204030204" pitchFamily="49" charset="0"/>
                <a:cs typeface="Consolas" panose="020B0609020204030204" pitchFamily="49" charset="0"/>
              </a:rPr>
              <a:t> g, </a:t>
            </a:r>
            <a:r>
              <a:rPr lang="en-US" sz="1400" b="1" dirty="0">
                <a:solidFill>
                  <a:schemeClr val="accent5"/>
                </a:solidFill>
                <a:latin typeface="Consolas" panose="020B0609020204030204" pitchFamily="49" charset="0"/>
                <a:cs typeface="Consolas" panose="020B0609020204030204" pitchFamily="49" charset="0"/>
              </a:rPr>
              <a:t>@Out </a:t>
            </a:r>
            <a:r>
              <a:rPr lang="en-US" sz="1400" dirty="0" err="1">
                <a:solidFill>
                  <a:schemeClr val="accent6"/>
                </a:solidFill>
                <a:latin typeface="Consolas" panose="020B0609020204030204" pitchFamily="49" charset="0"/>
                <a:cs typeface="Consolas" panose="020B0609020204030204" pitchFamily="49" charset="0"/>
              </a:rPr>
              <a:t>VertexProperty</a:t>
            </a:r>
            <a:r>
              <a:rPr lang="en-US" sz="1400" dirty="0">
                <a:solidFill>
                  <a:schemeClr val="accent6"/>
                </a:solidFill>
                <a:latin typeface="Consolas" panose="020B0609020204030204" pitchFamily="49" charset="0"/>
                <a:cs typeface="Consolas" panose="020B0609020204030204" pitchFamily="49" charset="0"/>
              </a:rPr>
              <a:t>&lt;Double&gt;</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bc</a:t>
            </a:r>
            <a:r>
              <a:rPr lang="en-US" sz="1400" dirty="0">
                <a:latin typeface="Consolas" panose="020B0609020204030204" pitchFamily="49" charset="0"/>
                <a:cs typeface="Consolas" panose="020B0609020204030204" pitchFamily="49" charset="0"/>
              </a:rPr>
              <a:t>) {</a:t>
            </a:r>
          </a:p>
          <a:p>
            <a:pPr marL="60325" indent="0">
              <a:buNone/>
            </a:pP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bc.</a:t>
            </a:r>
            <a:r>
              <a:rPr lang="en-US" sz="1400" dirty="0" err="1">
                <a:solidFill>
                  <a:schemeClr val="accent3"/>
                </a:solidFill>
                <a:latin typeface="Consolas" panose="020B0609020204030204" pitchFamily="49" charset="0"/>
                <a:cs typeface="Consolas" panose="020B0609020204030204" pitchFamily="49" charset="0"/>
              </a:rPr>
              <a:t>setAll</a:t>
            </a:r>
            <a:r>
              <a:rPr lang="en-US" sz="1400" dirty="0">
                <a:latin typeface="Consolas" panose="020B0609020204030204" pitchFamily="49" charset="0"/>
                <a:cs typeface="Consolas" panose="020B0609020204030204" pitchFamily="49" charset="0"/>
              </a:rPr>
              <a:t>(0d); // Initialize</a:t>
            </a:r>
          </a:p>
          <a:p>
            <a:pPr marL="60325" indent="0">
              <a:buNone/>
            </a:pP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g.getVertices</a:t>
            </a:r>
            <a:r>
              <a:rPr lang="en-US" sz="1400" dirty="0">
                <a:latin typeface="Consolas" panose="020B0609020204030204" pitchFamily="49" charset="0"/>
                <a:cs typeface="Consolas" panose="020B0609020204030204" pitchFamily="49" charset="0"/>
              </a:rPr>
              <a:t>().</a:t>
            </a:r>
            <a:r>
              <a:rPr lang="en-US" sz="1400" dirty="0" err="1">
                <a:solidFill>
                  <a:schemeClr val="accent3"/>
                </a:solidFill>
                <a:latin typeface="Consolas" panose="020B0609020204030204" pitchFamily="49" charset="0"/>
                <a:cs typeface="Consolas" panose="020B0609020204030204" pitchFamily="49" charset="0"/>
              </a:rPr>
              <a:t>forEach</a:t>
            </a:r>
            <a:r>
              <a:rPr lang="en-US" sz="1400" dirty="0">
                <a:latin typeface="Consolas" panose="020B0609020204030204" pitchFamily="49" charset="0"/>
                <a:cs typeface="Consolas" panose="020B0609020204030204" pitchFamily="49" charset="0"/>
              </a:rPr>
              <a:t>(s -&gt; {</a:t>
            </a:r>
          </a:p>
          <a:p>
            <a:pPr marL="60325" indent="0">
              <a:buNone/>
            </a:pPr>
            <a:r>
              <a:rPr lang="en-US" sz="1400" dirty="0">
                <a:latin typeface="Consolas" panose="020B0609020204030204" pitchFamily="49" charset="0"/>
                <a:cs typeface="Consolas" panose="020B0609020204030204" pitchFamily="49" charset="0"/>
              </a:rPr>
              <a:t>      </a:t>
            </a:r>
            <a:r>
              <a:rPr lang="en-US" sz="1400" dirty="0" err="1">
                <a:solidFill>
                  <a:schemeClr val="accent6"/>
                </a:solidFill>
                <a:latin typeface="Consolas" panose="020B0609020204030204" pitchFamily="49" charset="0"/>
                <a:cs typeface="Consolas" panose="020B0609020204030204" pitchFamily="49" charset="0"/>
              </a:rPr>
              <a:t>VertexProperty</a:t>
            </a:r>
            <a:r>
              <a:rPr lang="en-US" sz="1400" dirty="0">
                <a:solidFill>
                  <a:schemeClr val="accent6"/>
                </a:solidFill>
                <a:latin typeface="Consolas" panose="020B0609020204030204" pitchFamily="49" charset="0"/>
                <a:cs typeface="Consolas" panose="020B0609020204030204" pitchFamily="49" charset="0"/>
              </a:rPr>
              <a:t>&lt;Double&gt; </a:t>
            </a:r>
            <a:r>
              <a:rPr lang="en-US" sz="1400" dirty="0">
                <a:latin typeface="Consolas" panose="020B0609020204030204" pitchFamily="49" charset="0"/>
                <a:cs typeface="Consolas" panose="020B0609020204030204" pitchFamily="49" charset="0"/>
              </a:rPr>
              <a:t>sigma = </a:t>
            </a:r>
            <a:r>
              <a:rPr lang="en-US" sz="1400" dirty="0" err="1">
                <a:solidFill>
                  <a:schemeClr val="accent6"/>
                </a:solidFill>
                <a:latin typeface="Consolas" panose="020B0609020204030204" pitchFamily="49" charset="0"/>
                <a:cs typeface="Consolas" panose="020B0609020204030204" pitchFamily="49" charset="0"/>
              </a:rPr>
              <a:t>VertexProperty</a:t>
            </a:r>
            <a:r>
              <a:rPr lang="en-US" sz="1400" dirty="0" err="1">
                <a:latin typeface="Consolas" panose="020B0609020204030204" pitchFamily="49" charset="0"/>
                <a:cs typeface="Consolas" panose="020B0609020204030204" pitchFamily="49" charset="0"/>
              </a:rPr>
              <a:t>.</a:t>
            </a:r>
            <a:r>
              <a:rPr lang="en-US" sz="1400" dirty="0" err="1">
                <a:solidFill>
                  <a:schemeClr val="accent3"/>
                </a:solidFill>
                <a:latin typeface="Consolas" panose="020B0609020204030204" pitchFamily="49" charset="0"/>
                <a:cs typeface="Consolas" panose="020B0609020204030204" pitchFamily="49" charset="0"/>
              </a:rPr>
              <a:t>create</a:t>
            </a:r>
            <a:r>
              <a:rPr lang="en-US" sz="1400" dirty="0">
                <a:latin typeface="Consolas" panose="020B0609020204030204" pitchFamily="49" charset="0"/>
                <a:cs typeface="Consolas" panose="020B0609020204030204" pitchFamily="49" charset="0"/>
              </a:rPr>
              <a:t>();</a:t>
            </a:r>
          </a:p>
          <a:p>
            <a:pPr marL="60325" indent="0">
              <a:buNone/>
            </a:pPr>
            <a:r>
              <a:rPr lang="en-US" sz="1400" dirty="0">
                <a:latin typeface="Consolas" panose="020B0609020204030204" pitchFamily="49" charset="0"/>
                <a:cs typeface="Consolas" panose="020B0609020204030204" pitchFamily="49" charset="0"/>
              </a:rPr>
              <a:t>      </a:t>
            </a:r>
            <a:r>
              <a:rPr lang="en-US" sz="1400" dirty="0" err="1">
                <a:solidFill>
                  <a:schemeClr val="accent6"/>
                </a:solidFill>
                <a:latin typeface="Consolas" panose="020B0609020204030204" pitchFamily="49" charset="0"/>
                <a:cs typeface="Consolas" panose="020B0609020204030204" pitchFamily="49" charset="0"/>
              </a:rPr>
              <a:t>VertexProperty</a:t>
            </a:r>
            <a:r>
              <a:rPr lang="en-US" sz="1400" dirty="0">
                <a:solidFill>
                  <a:schemeClr val="accent6"/>
                </a:solidFill>
                <a:latin typeface="Consolas" panose="020B0609020204030204" pitchFamily="49" charset="0"/>
                <a:cs typeface="Consolas" panose="020B0609020204030204" pitchFamily="49" charset="0"/>
              </a:rPr>
              <a:t>&lt;Double&gt; </a:t>
            </a:r>
            <a:r>
              <a:rPr lang="en-US" sz="1400" dirty="0">
                <a:latin typeface="Consolas" panose="020B0609020204030204" pitchFamily="49" charset="0"/>
                <a:cs typeface="Consolas" panose="020B0609020204030204" pitchFamily="49" charset="0"/>
              </a:rPr>
              <a:t>delta = </a:t>
            </a:r>
            <a:r>
              <a:rPr lang="en-US" sz="1400" dirty="0" err="1">
                <a:solidFill>
                  <a:schemeClr val="accent6"/>
                </a:solidFill>
                <a:latin typeface="Consolas" panose="020B0609020204030204" pitchFamily="49" charset="0"/>
                <a:cs typeface="Consolas" panose="020B0609020204030204" pitchFamily="49" charset="0"/>
              </a:rPr>
              <a:t>VertexProperty</a:t>
            </a:r>
            <a:r>
              <a:rPr lang="en-US" sz="1400" dirty="0" err="1">
                <a:latin typeface="Consolas" panose="020B0609020204030204" pitchFamily="49" charset="0"/>
                <a:cs typeface="Consolas" panose="020B0609020204030204" pitchFamily="49" charset="0"/>
              </a:rPr>
              <a:t>.</a:t>
            </a:r>
            <a:r>
              <a:rPr lang="en-US" sz="1400" dirty="0" err="1">
                <a:solidFill>
                  <a:schemeClr val="accent3"/>
                </a:solidFill>
                <a:latin typeface="Consolas" panose="020B0609020204030204" pitchFamily="49" charset="0"/>
                <a:cs typeface="Consolas" panose="020B0609020204030204" pitchFamily="49" charset="0"/>
              </a:rPr>
              <a:t>create</a:t>
            </a:r>
            <a:r>
              <a:rPr lang="en-US" sz="1400" dirty="0">
                <a:latin typeface="Consolas" panose="020B0609020204030204" pitchFamily="49" charset="0"/>
                <a:cs typeface="Consolas" panose="020B0609020204030204" pitchFamily="49" charset="0"/>
              </a:rPr>
              <a:t>();</a:t>
            </a:r>
          </a:p>
          <a:p>
            <a:pPr marL="60325" indent="0">
              <a:buNone/>
            </a:pP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sigma.</a:t>
            </a:r>
            <a:r>
              <a:rPr lang="en-US" sz="1400" dirty="0" err="1">
                <a:solidFill>
                  <a:schemeClr val="accent3"/>
                </a:solidFill>
                <a:latin typeface="Consolas" panose="020B0609020204030204" pitchFamily="49" charset="0"/>
                <a:cs typeface="Consolas" panose="020B0609020204030204" pitchFamily="49" charset="0"/>
              </a:rPr>
              <a:t>setAll</a:t>
            </a:r>
            <a:r>
              <a:rPr lang="en-US" sz="1400" dirty="0">
                <a:latin typeface="Consolas" panose="020B0609020204030204" pitchFamily="49" charset="0"/>
                <a:cs typeface="Consolas" panose="020B0609020204030204" pitchFamily="49" charset="0"/>
              </a:rPr>
              <a:t>(0d); </a:t>
            </a:r>
            <a:r>
              <a:rPr lang="en-US" sz="1400" dirty="0" err="1">
                <a:latin typeface="Consolas" panose="020B0609020204030204" pitchFamily="49" charset="0"/>
                <a:cs typeface="Consolas" panose="020B0609020204030204" pitchFamily="49" charset="0"/>
              </a:rPr>
              <a:t>sigma.</a:t>
            </a:r>
            <a:r>
              <a:rPr lang="en-US" sz="1400" dirty="0" err="1">
                <a:solidFill>
                  <a:schemeClr val="accent3"/>
                </a:solidFill>
                <a:latin typeface="Consolas" panose="020B0609020204030204" pitchFamily="49" charset="0"/>
                <a:cs typeface="Consolas" panose="020B0609020204030204" pitchFamily="49" charset="0"/>
              </a:rPr>
              <a:t>set</a:t>
            </a:r>
            <a:r>
              <a:rPr lang="en-US" sz="1400" dirty="0">
                <a:latin typeface="Consolas" panose="020B0609020204030204" pitchFamily="49" charset="0"/>
                <a:cs typeface="Consolas" panose="020B0609020204030204" pitchFamily="49" charset="0"/>
              </a:rPr>
              <a:t>(s, 1d);</a:t>
            </a:r>
          </a:p>
          <a:p>
            <a:pPr marL="60325" indent="0">
              <a:buNone/>
            </a:pPr>
            <a:r>
              <a:rPr lang="en-US" sz="1400" dirty="0">
                <a:latin typeface="Consolas" panose="020B0609020204030204" pitchFamily="49" charset="0"/>
                <a:cs typeface="Consolas" panose="020B0609020204030204" pitchFamily="49" charset="0"/>
              </a:rPr>
              <a:t>      </a:t>
            </a:r>
            <a:r>
              <a:rPr lang="en-US" sz="1400" dirty="0" err="1">
                <a:solidFill>
                  <a:schemeClr val="accent3"/>
                </a:solidFill>
                <a:latin typeface="Consolas" panose="020B0609020204030204" pitchFamily="49" charset="0"/>
                <a:cs typeface="Consolas" panose="020B0609020204030204" pitchFamily="49" charset="0"/>
              </a:rPr>
              <a:t>inBFS</a:t>
            </a:r>
            <a:r>
              <a:rPr lang="en-US" sz="1400" dirty="0">
                <a:latin typeface="Consolas" panose="020B0609020204030204" pitchFamily="49" charset="0"/>
                <a:cs typeface="Consolas" panose="020B0609020204030204" pitchFamily="49" charset="0"/>
              </a:rPr>
              <a:t>(g, s)</a:t>
            </a:r>
          </a:p>
          <a:p>
            <a:pPr marL="60325" indent="0">
              <a:buNone/>
            </a:pPr>
            <a:r>
              <a:rPr lang="en-US" sz="1400" dirty="0">
                <a:latin typeface="Consolas" panose="020B0609020204030204" pitchFamily="49" charset="0"/>
                <a:cs typeface="Consolas" panose="020B0609020204030204" pitchFamily="49" charset="0"/>
              </a:rPr>
              <a:t>        .</a:t>
            </a:r>
            <a:r>
              <a:rPr lang="en-US" sz="1400" dirty="0">
                <a:solidFill>
                  <a:schemeClr val="accent3"/>
                </a:solidFill>
                <a:latin typeface="Consolas" panose="020B0609020204030204" pitchFamily="49" charset="0"/>
                <a:cs typeface="Consolas" panose="020B0609020204030204" pitchFamily="49" charset="0"/>
              </a:rPr>
              <a:t>forward</a:t>
            </a:r>
            <a:r>
              <a:rPr lang="en-US" sz="1400" dirty="0">
                <a:latin typeface="Consolas" panose="020B0609020204030204" pitchFamily="49" charset="0"/>
                <a:cs typeface="Consolas" panose="020B0609020204030204" pitchFamily="49" charset="0"/>
              </a:rPr>
              <a:t>(v -&gt; </a:t>
            </a:r>
            <a:r>
              <a:rPr lang="en-US" sz="1400" dirty="0" err="1">
                <a:latin typeface="Consolas" panose="020B0609020204030204" pitchFamily="49" charset="0"/>
                <a:cs typeface="Consolas" panose="020B0609020204030204" pitchFamily="49" charset="0"/>
              </a:rPr>
              <a:t>sigma.set</a:t>
            </a:r>
            <a:r>
              <a:rPr lang="en-US" sz="1400" dirty="0">
                <a:latin typeface="Consolas" panose="020B0609020204030204" pitchFamily="49" charset="0"/>
                <a:cs typeface="Consolas" panose="020B0609020204030204" pitchFamily="49" charset="0"/>
              </a:rPr>
              <a:t>(v, </a:t>
            </a:r>
            <a:r>
              <a:rPr lang="en-US" sz="1400" dirty="0" err="1">
                <a:latin typeface="Consolas" panose="020B0609020204030204" pitchFamily="49" charset="0"/>
                <a:cs typeface="Consolas" panose="020B0609020204030204" pitchFamily="49" charset="0"/>
              </a:rPr>
              <a:t>v.</a:t>
            </a:r>
            <a:r>
              <a:rPr lang="en-US" sz="1400" dirty="0" err="1">
                <a:solidFill>
                  <a:schemeClr val="accent3"/>
                </a:solidFill>
                <a:latin typeface="Consolas" panose="020B0609020204030204" pitchFamily="49" charset="0"/>
                <a:cs typeface="Consolas" panose="020B0609020204030204" pitchFamily="49" charset="0"/>
              </a:rPr>
              <a:t>getUpNeighbors</a:t>
            </a:r>
            <a:r>
              <a:rPr lang="en-US" sz="1400" dirty="0">
                <a:latin typeface="Consolas" panose="020B0609020204030204" pitchFamily="49" charset="0"/>
                <a:cs typeface="Consolas" panose="020B0609020204030204" pitchFamily="49" charset="0"/>
              </a:rPr>
              <a:t>().</a:t>
            </a:r>
            <a:r>
              <a:rPr lang="en-US" sz="1400" dirty="0">
                <a:solidFill>
                  <a:schemeClr val="accent3"/>
                </a:solidFill>
                <a:latin typeface="Consolas" panose="020B0609020204030204" pitchFamily="49" charset="0"/>
                <a:cs typeface="Consolas" panose="020B0609020204030204" pitchFamily="49" charset="0"/>
              </a:rPr>
              <a:t>sum</a:t>
            </a:r>
            <a:r>
              <a:rPr lang="en-US" sz="1400" dirty="0">
                <a:latin typeface="Consolas" panose="020B0609020204030204" pitchFamily="49" charset="0"/>
                <a:cs typeface="Consolas" panose="020B0609020204030204" pitchFamily="49" charset="0"/>
              </a:rPr>
              <a:t>(sigma)))</a:t>
            </a:r>
          </a:p>
          <a:p>
            <a:pPr marL="60325" indent="0">
              <a:buNone/>
            </a:pPr>
            <a:r>
              <a:rPr lang="en-US" sz="1400" dirty="0">
                <a:latin typeface="Consolas" panose="020B0609020204030204" pitchFamily="49" charset="0"/>
                <a:cs typeface="Consolas" panose="020B0609020204030204" pitchFamily="49" charset="0"/>
              </a:rPr>
              <a:t>        .</a:t>
            </a:r>
            <a:r>
              <a:rPr lang="en-US" sz="1400" dirty="0" err="1">
                <a:solidFill>
                  <a:schemeClr val="accent3"/>
                </a:solidFill>
                <a:latin typeface="Consolas" panose="020B0609020204030204" pitchFamily="49" charset="0"/>
                <a:cs typeface="Consolas" panose="020B0609020204030204" pitchFamily="49" charset="0"/>
              </a:rPr>
              <a:t>backwardFilter</a:t>
            </a:r>
            <a:r>
              <a:rPr lang="en-US" sz="1400" dirty="0">
                <a:latin typeface="Consolas" panose="020B0609020204030204" pitchFamily="49" charset="0"/>
                <a:cs typeface="Consolas" panose="020B0609020204030204" pitchFamily="49" charset="0"/>
              </a:rPr>
              <a:t>(v -&gt; v != s)</a:t>
            </a:r>
          </a:p>
          <a:p>
            <a:pPr marL="60325" indent="0">
              <a:buNone/>
            </a:pPr>
            <a:r>
              <a:rPr lang="en-US" sz="1400" dirty="0">
                <a:latin typeface="Consolas" panose="020B0609020204030204" pitchFamily="49" charset="0"/>
                <a:cs typeface="Consolas" panose="020B0609020204030204" pitchFamily="49" charset="0"/>
              </a:rPr>
              <a:t>        .</a:t>
            </a:r>
            <a:r>
              <a:rPr lang="en-US" sz="1400" dirty="0">
                <a:solidFill>
                  <a:schemeClr val="accent3"/>
                </a:solidFill>
                <a:latin typeface="Consolas" panose="020B0609020204030204" pitchFamily="49" charset="0"/>
                <a:cs typeface="Consolas" panose="020B0609020204030204" pitchFamily="49" charset="0"/>
              </a:rPr>
              <a:t>backward</a:t>
            </a:r>
            <a:r>
              <a:rPr lang="en-US" sz="1400" dirty="0">
                <a:latin typeface="Consolas" panose="020B0609020204030204" pitchFamily="49" charset="0"/>
                <a:cs typeface="Consolas" panose="020B0609020204030204" pitchFamily="49" charset="0"/>
              </a:rPr>
              <a:t>(v -&gt; {</a:t>
            </a:r>
          </a:p>
          <a:p>
            <a:pPr marL="60325" indent="0">
              <a:buNone/>
            </a:pP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delta.</a:t>
            </a:r>
            <a:r>
              <a:rPr lang="en-US" sz="1400" dirty="0" err="1">
                <a:solidFill>
                  <a:schemeClr val="accent3"/>
                </a:solidFill>
                <a:latin typeface="Consolas" panose="020B0609020204030204" pitchFamily="49" charset="0"/>
                <a:cs typeface="Consolas" panose="020B0609020204030204" pitchFamily="49" charset="0"/>
              </a:rPr>
              <a:t>set</a:t>
            </a:r>
            <a:r>
              <a:rPr lang="en-US" sz="1400" dirty="0">
                <a:latin typeface="Consolas" panose="020B0609020204030204" pitchFamily="49" charset="0"/>
                <a:cs typeface="Consolas" panose="020B0609020204030204" pitchFamily="49" charset="0"/>
              </a:rPr>
              <a:t>(v, </a:t>
            </a:r>
            <a:r>
              <a:rPr lang="en-US" sz="1400" dirty="0" err="1">
                <a:latin typeface="Consolas" panose="020B0609020204030204" pitchFamily="49" charset="0"/>
                <a:cs typeface="Consolas" panose="020B0609020204030204" pitchFamily="49" charset="0"/>
              </a:rPr>
              <a:t>v.</a:t>
            </a:r>
            <a:r>
              <a:rPr lang="en-US" sz="1400" dirty="0" err="1">
                <a:solidFill>
                  <a:schemeClr val="accent3"/>
                </a:solidFill>
                <a:latin typeface="Consolas" panose="020B0609020204030204" pitchFamily="49" charset="0"/>
                <a:cs typeface="Consolas" panose="020B0609020204030204" pitchFamily="49" charset="0"/>
              </a:rPr>
              <a:t>getDownNeighbors</a:t>
            </a:r>
            <a:r>
              <a:rPr lang="en-US" sz="1400" dirty="0">
                <a:latin typeface="Consolas" panose="020B0609020204030204" pitchFamily="49" charset="0"/>
                <a:cs typeface="Consolas" panose="020B0609020204030204" pitchFamily="49" charset="0"/>
              </a:rPr>
              <a:t>().</a:t>
            </a:r>
            <a:r>
              <a:rPr lang="en-US" sz="1400" dirty="0">
                <a:solidFill>
                  <a:schemeClr val="accent3"/>
                </a:solidFill>
                <a:latin typeface="Consolas" panose="020B0609020204030204" pitchFamily="49" charset="0"/>
                <a:cs typeface="Consolas" panose="020B0609020204030204" pitchFamily="49" charset="0"/>
              </a:rPr>
              <a:t>sum</a:t>
            </a:r>
            <a:r>
              <a:rPr lang="en-US" sz="1400" dirty="0">
                <a:latin typeface="Consolas" panose="020B0609020204030204" pitchFamily="49" charset="0"/>
                <a:cs typeface="Consolas" panose="020B0609020204030204" pitchFamily="49" charset="0"/>
              </a:rPr>
              <a:t>(w -&gt; (1 + </a:t>
            </a:r>
            <a:r>
              <a:rPr lang="en-US" sz="1400" dirty="0" err="1">
                <a:latin typeface="Consolas" panose="020B0609020204030204" pitchFamily="49" charset="0"/>
                <a:cs typeface="Consolas" panose="020B0609020204030204" pitchFamily="49" charset="0"/>
              </a:rPr>
              <a:t>delta.</a:t>
            </a:r>
            <a:r>
              <a:rPr lang="en-US" sz="1400" dirty="0" err="1">
                <a:solidFill>
                  <a:schemeClr val="accent3"/>
                </a:solidFill>
                <a:latin typeface="Consolas" panose="020B0609020204030204" pitchFamily="49" charset="0"/>
                <a:cs typeface="Consolas" panose="020B0609020204030204" pitchFamily="49" charset="0"/>
              </a:rPr>
              <a:t>get</a:t>
            </a:r>
            <a:r>
              <a:rPr lang="en-US" sz="1400" dirty="0">
                <a:latin typeface="Consolas" panose="020B0609020204030204" pitchFamily="49" charset="0"/>
                <a:cs typeface="Consolas" panose="020B0609020204030204" pitchFamily="49" charset="0"/>
              </a:rPr>
              <a:t>(w)) / </a:t>
            </a:r>
            <a:r>
              <a:rPr lang="en-US" sz="1400" dirty="0" err="1">
                <a:latin typeface="Consolas" panose="020B0609020204030204" pitchFamily="49" charset="0"/>
                <a:cs typeface="Consolas" panose="020B0609020204030204" pitchFamily="49" charset="0"/>
              </a:rPr>
              <a:t>sigma.</a:t>
            </a:r>
            <a:r>
              <a:rPr lang="en-US" sz="1400" dirty="0" err="1">
                <a:solidFill>
                  <a:schemeClr val="accent3"/>
                </a:solidFill>
                <a:latin typeface="Consolas" panose="020B0609020204030204" pitchFamily="49" charset="0"/>
                <a:cs typeface="Consolas" panose="020B0609020204030204" pitchFamily="49" charset="0"/>
              </a:rPr>
              <a:t>get</a:t>
            </a:r>
            <a:r>
              <a:rPr lang="en-US" sz="1400" dirty="0">
                <a:latin typeface="Consolas" panose="020B0609020204030204" pitchFamily="49" charset="0"/>
                <a:cs typeface="Consolas" panose="020B0609020204030204" pitchFamily="49" charset="0"/>
              </a:rPr>
              <a:t>(w)) `1* </a:t>
            </a:r>
            <a:r>
              <a:rPr lang="en-US" sz="1400" dirty="0" err="1">
                <a:latin typeface="Consolas" panose="020B0609020204030204" pitchFamily="49" charset="0"/>
                <a:cs typeface="Consolas" panose="020B0609020204030204" pitchFamily="49" charset="0"/>
              </a:rPr>
              <a:t>sigma.</a:t>
            </a:r>
            <a:r>
              <a:rPr lang="en-US" sz="1400" dirty="0" err="1">
                <a:solidFill>
                  <a:schemeClr val="accent3"/>
                </a:solidFill>
                <a:latin typeface="Consolas" panose="020B0609020204030204" pitchFamily="49" charset="0"/>
                <a:cs typeface="Consolas" panose="020B0609020204030204" pitchFamily="49" charset="0"/>
              </a:rPr>
              <a:t>get</a:t>
            </a:r>
            <a:r>
              <a:rPr lang="en-US" sz="1400" dirty="0">
                <a:latin typeface="Consolas" panose="020B0609020204030204" pitchFamily="49" charset="0"/>
                <a:cs typeface="Consolas" panose="020B0609020204030204" pitchFamily="49" charset="0"/>
              </a:rPr>
              <a:t>(v));</a:t>
            </a:r>
          </a:p>
          <a:p>
            <a:pPr marL="60325" indent="0">
              <a:buNone/>
            </a:pP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bc.</a:t>
            </a:r>
            <a:r>
              <a:rPr lang="en-US" sz="1400" dirty="0" err="1">
                <a:solidFill>
                  <a:schemeClr val="accent3"/>
                </a:solidFill>
                <a:latin typeface="Consolas" panose="020B0609020204030204" pitchFamily="49" charset="0"/>
                <a:cs typeface="Consolas" panose="020B0609020204030204" pitchFamily="49" charset="0"/>
              </a:rPr>
              <a:t>reduceAdd</a:t>
            </a:r>
            <a:r>
              <a:rPr lang="en-US" sz="1400" dirty="0">
                <a:latin typeface="Consolas" panose="020B0609020204030204" pitchFamily="49" charset="0"/>
                <a:cs typeface="Consolas" panose="020B0609020204030204" pitchFamily="49" charset="0"/>
              </a:rPr>
              <a:t>(v, </a:t>
            </a:r>
            <a:r>
              <a:rPr lang="en-US" sz="1400" dirty="0" err="1">
                <a:latin typeface="Consolas" panose="020B0609020204030204" pitchFamily="49" charset="0"/>
                <a:cs typeface="Consolas" panose="020B0609020204030204" pitchFamily="49" charset="0"/>
              </a:rPr>
              <a:t>delta.</a:t>
            </a:r>
            <a:r>
              <a:rPr lang="en-US" sz="1400" dirty="0" err="1">
                <a:solidFill>
                  <a:schemeClr val="accent3"/>
                </a:solidFill>
                <a:latin typeface="Consolas" panose="020B0609020204030204" pitchFamily="49" charset="0"/>
                <a:cs typeface="Consolas" panose="020B0609020204030204" pitchFamily="49" charset="0"/>
              </a:rPr>
              <a:t>get</a:t>
            </a:r>
            <a:r>
              <a:rPr lang="en-US" sz="1400" dirty="0">
                <a:latin typeface="Consolas" panose="020B0609020204030204" pitchFamily="49" charset="0"/>
                <a:cs typeface="Consolas" panose="020B0609020204030204" pitchFamily="49" charset="0"/>
              </a:rPr>
              <a:t>(v));</a:t>
            </a:r>
          </a:p>
          <a:p>
            <a:pPr marL="60325" indent="0">
              <a:buNone/>
            </a:pPr>
            <a:r>
              <a:rPr lang="en-US" sz="1400" dirty="0">
                <a:latin typeface="Consolas" panose="020B0609020204030204" pitchFamily="49" charset="0"/>
                <a:cs typeface="Consolas" panose="020B0609020204030204" pitchFamily="49" charset="0"/>
              </a:rPr>
              <a:t>        });</a:t>
            </a:r>
          </a:p>
          <a:p>
            <a:pPr marL="60325" indent="0">
              <a:buNone/>
            </a:pPr>
            <a:r>
              <a:rPr lang="en-US" sz="1400" dirty="0">
                <a:latin typeface="Consolas" panose="020B0609020204030204" pitchFamily="49" charset="0"/>
                <a:cs typeface="Consolas" panose="020B0609020204030204" pitchFamily="49" charset="0"/>
              </a:rPr>
              <a:t>    });</a:t>
            </a:r>
          </a:p>
          <a:p>
            <a:pPr marL="60325" indent="0">
              <a:buNone/>
            </a:pPr>
            <a:r>
              <a:rPr lang="en-US" sz="1400" dirty="0">
                <a:latin typeface="Consolas" panose="020B0609020204030204" pitchFamily="49" charset="0"/>
                <a:cs typeface="Consolas" panose="020B0609020204030204" pitchFamily="49" charset="0"/>
              </a:rPr>
              <a:t>  }</a:t>
            </a:r>
          </a:p>
          <a:p>
            <a:pPr marL="60325" indent="0">
              <a:buNone/>
            </a:pPr>
            <a:r>
              <a:rPr lang="en-US" sz="1400" dirty="0">
                <a:latin typeface="Consolas" panose="020B0609020204030204" pitchFamily="49" charset="0"/>
                <a:cs typeface="Consolas" panose="020B0609020204030204" pitchFamily="49" charset="0"/>
              </a:rPr>
              <a:t>}</a:t>
            </a:r>
          </a:p>
        </p:txBody>
      </p:sp>
      <p:sp>
        <p:nvSpPr>
          <p:cNvPr id="7" name="TextBox 6">
            <a:extLst>
              <a:ext uri="{FF2B5EF4-FFF2-40B4-BE49-F238E27FC236}">
                <a16:creationId xmlns:a16="http://schemas.microsoft.com/office/drawing/2014/main" id="{76644F12-7308-F544-8EC4-B1DABA83C35A}"/>
              </a:ext>
            </a:extLst>
          </p:cNvPr>
          <p:cNvSpPr txBox="1"/>
          <p:nvPr/>
        </p:nvSpPr>
        <p:spPr>
          <a:xfrm>
            <a:off x="1264920" y="-579120"/>
            <a:ext cx="0" cy="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1447590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1343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51EAA63-D034-42AE-91FA-B13B9518C7BE}" type="slidenum">
              <a:rPr lang="uk-UA" smtClean="0"/>
              <a:t>4</a:t>
            </a:fld>
            <a:endParaRPr lang="uk-UA"/>
          </a:p>
        </p:txBody>
      </p:sp>
      <p:sp>
        <p:nvSpPr>
          <p:cNvPr id="5" name="Text Placeholder 4"/>
          <p:cNvSpPr>
            <a:spLocks noGrp="1"/>
          </p:cNvSpPr>
          <p:nvPr>
            <p:ph type="body" sz="quarter" idx="15"/>
          </p:nvPr>
        </p:nvSpPr>
        <p:spPr/>
        <p:txBody>
          <a:bodyPr/>
          <a:lstStyle/>
          <a:p>
            <a:r>
              <a:rPr lang="en-US" dirty="0" err="1"/>
              <a:t>Martijn</a:t>
            </a:r>
            <a:r>
              <a:rPr lang="en-US" dirty="0"/>
              <a:t> </a:t>
            </a:r>
            <a:r>
              <a:rPr lang="en-US" dirty="0" err="1"/>
              <a:t>Dwars</a:t>
            </a:r>
            <a:endParaRPr lang="en-US" dirty="0"/>
          </a:p>
          <a:p>
            <a:r>
              <a:rPr lang="en-US" sz="2400" b="0" dirty="0"/>
              <a:t>Member of Technical Staff</a:t>
            </a:r>
          </a:p>
          <a:p>
            <a:r>
              <a:rPr lang="en-US" sz="2400" b="0" dirty="0"/>
              <a:t>Oracle Labs Zurich, Switzerland</a:t>
            </a:r>
          </a:p>
        </p:txBody>
      </p:sp>
      <p:sp>
        <p:nvSpPr>
          <p:cNvPr id="6" name="Title 5"/>
          <p:cNvSpPr>
            <a:spLocks noGrp="1"/>
          </p:cNvSpPr>
          <p:nvPr>
            <p:ph type="title"/>
          </p:nvPr>
        </p:nvSpPr>
        <p:spPr/>
        <p:txBody>
          <a:bodyPr/>
          <a:lstStyle/>
          <a:p>
            <a:r>
              <a:rPr lang="en-US" dirty="0"/>
              <a:t>Meet Oracle Labs</a:t>
            </a:r>
          </a:p>
        </p:txBody>
      </p:sp>
      <p:pic>
        <p:nvPicPr>
          <p:cNvPr id="2" name="Picture 1">
            <a:extLst>
              <a:ext uri="{FF2B5EF4-FFF2-40B4-BE49-F238E27FC236}">
                <a16:creationId xmlns:a16="http://schemas.microsoft.com/office/drawing/2014/main" id="{670A6A65-2CBE-A449-AEA7-EF401D009BF8}"/>
              </a:ext>
            </a:extLst>
          </p:cNvPr>
          <p:cNvPicPr>
            <a:picLocks noChangeAspect="1"/>
          </p:cNvPicPr>
          <p:nvPr/>
        </p:nvPicPr>
        <p:blipFill>
          <a:blip r:embed="rId2"/>
          <a:stretch>
            <a:fillRect/>
          </a:stretch>
        </p:blipFill>
        <p:spPr>
          <a:xfrm>
            <a:off x="2285999" y="2011678"/>
            <a:ext cx="3474721" cy="3474721"/>
          </a:xfrm>
          <a:prstGeom prst="rect">
            <a:avLst/>
          </a:prstGeom>
        </p:spPr>
      </p:pic>
      <p:pic>
        <p:nvPicPr>
          <p:cNvPr id="8" name="Picture Placeholder 7">
            <a:extLst>
              <a:ext uri="{FF2B5EF4-FFF2-40B4-BE49-F238E27FC236}">
                <a16:creationId xmlns:a16="http://schemas.microsoft.com/office/drawing/2014/main" id="{9E01AA54-CF1D-7C4F-A746-0C6AA2A45F34}"/>
              </a:ext>
            </a:extLst>
          </p:cNvPr>
          <p:cNvPicPr>
            <a:picLocks noGrp="1" noChangeAspect="1"/>
          </p:cNvPicPr>
          <p:nvPr>
            <p:ph type="pic" sz="quarter" idx="14"/>
          </p:nvPr>
        </p:nvPicPr>
        <p:blipFill>
          <a:blip r:embed="rId2"/>
          <a:srcRect l="4754" r="4754"/>
          <a:stretch>
            <a:fillRect/>
          </a:stretch>
        </p:blipFill>
        <p:spPr>
          <a:prstGeom prst="rect">
            <a:avLst/>
          </a:prstGeom>
        </p:spPr>
      </p:pic>
    </p:spTree>
    <p:extLst>
      <p:ext uri="{BB962C8B-B14F-4D97-AF65-F5344CB8AC3E}">
        <p14:creationId xmlns:p14="http://schemas.microsoft.com/office/powerpoint/2010/main" val="4019816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51EAA63-D034-42AE-91FA-B13B9518C7BE}" type="slidenum">
              <a:rPr lang="en-US" smtClean="0"/>
              <a:t>40</a:t>
            </a:fld>
            <a:endParaRPr lang="en-US"/>
          </a:p>
        </p:txBody>
      </p:sp>
      <p:sp>
        <p:nvSpPr>
          <p:cNvPr id="4" name="Title 3"/>
          <p:cNvSpPr>
            <a:spLocks noGrp="1"/>
          </p:cNvSpPr>
          <p:nvPr>
            <p:ph type="title"/>
          </p:nvPr>
        </p:nvSpPr>
        <p:spPr/>
        <p:txBody>
          <a:bodyPr/>
          <a:lstStyle/>
          <a:p>
            <a:pPr algn="ctr"/>
            <a:r>
              <a:rPr lang="en-US" dirty="0"/>
              <a:t>Property graph query languages</a:t>
            </a:r>
          </a:p>
        </p:txBody>
      </p:sp>
      <p:sp>
        <p:nvSpPr>
          <p:cNvPr id="8" name="Oval 7"/>
          <p:cNvSpPr/>
          <p:nvPr/>
        </p:nvSpPr>
        <p:spPr>
          <a:xfrm>
            <a:off x="4561490" y="2743200"/>
            <a:ext cx="3163614" cy="2270234"/>
          </a:xfrm>
          <a:prstGeom prst="ellips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Query</a:t>
            </a:r>
          </a:p>
        </p:txBody>
      </p:sp>
      <p:sp>
        <p:nvSpPr>
          <p:cNvPr id="9" name="Right Arrow 8"/>
          <p:cNvSpPr/>
          <p:nvPr/>
        </p:nvSpPr>
        <p:spPr>
          <a:xfrm rot="20196895">
            <a:off x="2499165" y="4666595"/>
            <a:ext cx="2081049" cy="336331"/>
          </a:xfrm>
          <a:prstGeom prst="rightArrow">
            <a:avLst/>
          </a:prstGeom>
          <a:solidFill>
            <a:schemeClr val="tx1">
              <a:lumMod val="20000"/>
              <a:lumOff val="8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a:solidFill>
                  <a:schemeClr val="tx1"/>
                </a:solidFill>
              </a:rPr>
              <a:t>input graph</a:t>
            </a:r>
          </a:p>
        </p:txBody>
      </p:sp>
      <p:pic>
        <p:nvPicPr>
          <p:cNvPr id="1026" name="Picture 2" descr="Image result for graph nodes edg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6415" y="4913790"/>
            <a:ext cx="1934951" cy="1289645"/>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Arrow 10"/>
          <p:cNvSpPr/>
          <p:nvPr/>
        </p:nvSpPr>
        <p:spPr>
          <a:xfrm rot="1340997">
            <a:off x="7710886" y="4650453"/>
            <a:ext cx="2081049" cy="336331"/>
          </a:xfrm>
          <a:prstGeom prst="rightArrow">
            <a:avLst/>
          </a:prstGeom>
          <a:solidFill>
            <a:schemeClr val="tx1">
              <a:lumMod val="20000"/>
              <a:lumOff val="8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a:solidFill>
                  <a:schemeClr val="tx1"/>
                </a:solidFill>
              </a:rPr>
              <a:t>output table</a:t>
            </a:r>
          </a:p>
        </p:txBody>
      </p:sp>
      <p:sp>
        <p:nvSpPr>
          <p:cNvPr id="12" name="TextBox 11"/>
          <p:cNvSpPr txBox="1"/>
          <p:nvPr/>
        </p:nvSpPr>
        <p:spPr>
          <a:xfrm>
            <a:off x="9777717" y="5275344"/>
            <a:ext cx="2159720" cy="840714"/>
          </a:xfrm>
          <a:prstGeom prst="rect">
            <a:avLst/>
          </a:prstGeom>
          <a:noFill/>
        </p:spPr>
        <p:txBody>
          <a:bodyPr wrap="square" lIns="0" tIns="0" rIns="0" bIns="0" rtlCol="0">
            <a:noAutofit/>
          </a:bodyPr>
          <a:lstStyle/>
          <a:p>
            <a:pPr>
              <a:lnSpc>
                <a:spcPct val="90000"/>
              </a:lnSpc>
            </a:pPr>
            <a:r>
              <a:rPr lang="en-US" sz="800" dirty="0">
                <a:latin typeface="Consolas" panose="020B0609020204030204" pitchFamily="49" charset="0"/>
                <a:cs typeface="Consolas" panose="020B0609020204030204" pitchFamily="49" charset="0"/>
              </a:rPr>
              <a:t>+------------+---------------------+</a:t>
            </a:r>
          </a:p>
          <a:p>
            <a:pPr>
              <a:lnSpc>
                <a:spcPct val="90000"/>
              </a:lnSpc>
            </a:pPr>
            <a:r>
              <a:rPr lang="en-US" sz="800" dirty="0">
                <a:latin typeface="Consolas" panose="020B0609020204030204" pitchFamily="49" charset="0"/>
                <a:cs typeface="Consolas" panose="020B0609020204030204" pitchFamily="49" charset="0"/>
              </a:rPr>
              <a:t>| customer   | time                |</a:t>
            </a:r>
          </a:p>
          <a:p>
            <a:pPr>
              <a:lnSpc>
                <a:spcPct val="90000"/>
              </a:lnSpc>
            </a:pPr>
            <a:r>
              <a:rPr lang="en-US" sz="800" dirty="0">
                <a:latin typeface="Consolas" panose="020B0609020204030204" pitchFamily="49" charset="0"/>
                <a:cs typeface="Consolas" panose="020B0609020204030204" pitchFamily="49" charset="0"/>
              </a:rPr>
              <a:t>+------------+---------------------+</a:t>
            </a:r>
          </a:p>
          <a:p>
            <a:pPr>
              <a:lnSpc>
                <a:spcPct val="90000"/>
              </a:lnSpc>
            </a:pPr>
            <a:r>
              <a:rPr lang="en-US" sz="800" dirty="0">
                <a:latin typeface="Consolas" panose="020B0609020204030204" pitchFamily="49" charset="0"/>
                <a:cs typeface="Consolas" panose="020B0609020204030204" pitchFamily="49" charset="0"/>
              </a:rPr>
              <a:t>| "Maria"    | 2010-12-17T02:42:32 |</a:t>
            </a:r>
          </a:p>
          <a:p>
            <a:pPr>
              <a:lnSpc>
                <a:spcPct val="90000"/>
              </a:lnSpc>
            </a:pP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Iksana</a:t>
            </a:r>
            <a:r>
              <a:rPr lang="en-US" sz="800" dirty="0">
                <a:latin typeface="Consolas" panose="020B0609020204030204" pitchFamily="49" charset="0"/>
                <a:cs typeface="Consolas" panose="020B0609020204030204" pitchFamily="49" charset="0"/>
              </a:rPr>
              <a:t>"   | 2011-01-01T20:57:21 |</a:t>
            </a:r>
          </a:p>
          <a:p>
            <a:pPr>
              <a:lnSpc>
                <a:spcPct val="90000"/>
              </a:lnSpc>
            </a:pPr>
            <a:r>
              <a:rPr lang="en-US" sz="800" dirty="0">
                <a:latin typeface="Consolas" panose="020B0609020204030204" pitchFamily="49" charset="0"/>
                <a:cs typeface="Consolas" panose="020B0609020204030204" pitchFamily="49" charset="0"/>
              </a:rPr>
              <a:t>| "Franklin" | 2012-09-29T02:49:09 |</a:t>
            </a:r>
          </a:p>
          <a:p>
            <a:pPr>
              <a:lnSpc>
                <a:spcPct val="90000"/>
              </a:lnSpc>
            </a:pPr>
            <a:r>
              <a:rPr lang="en-US" sz="800" dirty="0">
                <a:latin typeface="Consolas" panose="020B0609020204030204" pitchFamily="49" charset="0"/>
                <a:cs typeface="Consolas" panose="020B0609020204030204" pitchFamily="49" charset="0"/>
              </a:rPr>
              <a:t>+------------+---------------------+</a:t>
            </a:r>
          </a:p>
        </p:txBody>
      </p:sp>
      <p:sp>
        <p:nvSpPr>
          <p:cNvPr id="10" name="Footer Placeholder 6"/>
          <p:cNvSpPr>
            <a:spLocks noGrp="1"/>
          </p:cNvSpPr>
          <p:nvPr>
            <p:ph type="ftr" sz="quarter" idx="11"/>
          </p:nvPr>
        </p:nvSpPr>
        <p:spPr>
          <a:xfrm>
            <a:off x="8621423" y="6556248"/>
            <a:ext cx="2743200" cy="182880"/>
          </a:xfrm>
        </p:spPr>
        <p:txBody>
          <a:bodyPr/>
          <a:lstStyle/>
          <a:p>
            <a:r>
              <a:rPr lang="en-US" dirty="0"/>
              <a:t>Confidential – Oracle Internal</a:t>
            </a:r>
          </a:p>
        </p:txBody>
      </p:sp>
    </p:spTree>
    <p:extLst>
      <p:ext uri="{BB962C8B-B14F-4D97-AF65-F5344CB8AC3E}">
        <p14:creationId xmlns:p14="http://schemas.microsoft.com/office/powerpoint/2010/main" val="2091053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a:off x="557786" y="4395621"/>
            <a:ext cx="11171022" cy="2089351"/>
          </a:xfrm>
          <a:prstGeom prst="ellipse">
            <a:avLst/>
          </a:prstGeom>
          <a:solidFill>
            <a:schemeClr val="tx1">
              <a:lumMod val="60000"/>
              <a:lumOff val="40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t>Cypher</a:t>
            </a:r>
          </a:p>
        </p:txBody>
      </p:sp>
      <p:sp>
        <p:nvSpPr>
          <p:cNvPr id="3" name="Slide Number Placeholder 2"/>
          <p:cNvSpPr>
            <a:spLocks noGrp="1"/>
          </p:cNvSpPr>
          <p:nvPr>
            <p:ph type="sldNum" sz="quarter" idx="12"/>
          </p:nvPr>
        </p:nvSpPr>
        <p:spPr/>
        <p:txBody>
          <a:bodyPr/>
          <a:lstStyle/>
          <a:p>
            <a:fld id="{C51EAA63-D034-42AE-91FA-B13B9518C7BE}" type="slidenum">
              <a:rPr lang="en-US" smtClean="0"/>
              <a:t>41</a:t>
            </a:fld>
            <a:endParaRPr lang="en-US"/>
          </a:p>
        </p:txBody>
      </p:sp>
      <p:sp>
        <p:nvSpPr>
          <p:cNvPr id="4" name="Title 3"/>
          <p:cNvSpPr>
            <a:spLocks noGrp="1"/>
          </p:cNvSpPr>
          <p:nvPr>
            <p:ph type="title"/>
          </p:nvPr>
        </p:nvSpPr>
        <p:spPr/>
        <p:txBody>
          <a:bodyPr/>
          <a:lstStyle/>
          <a:p>
            <a:pPr algn="ctr"/>
            <a:r>
              <a:rPr lang="en-US" dirty="0"/>
              <a:t>Property graph query languages</a:t>
            </a:r>
          </a:p>
        </p:txBody>
      </p:sp>
      <p:sp>
        <p:nvSpPr>
          <p:cNvPr id="8" name="Oval 7"/>
          <p:cNvSpPr/>
          <p:nvPr/>
        </p:nvSpPr>
        <p:spPr>
          <a:xfrm>
            <a:off x="4561490" y="2743200"/>
            <a:ext cx="3163614" cy="2270234"/>
          </a:xfrm>
          <a:prstGeom prst="ellips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Query</a:t>
            </a:r>
          </a:p>
        </p:txBody>
      </p:sp>
      <p:sp>
        <p:nvSpPr>
          <p:cNvPr id="9" name="Right Arrow 8"/>
          <p:cNvSpPr/>
          <p:nvPr/>
        </p:nvSpPr>
        <p:spPr>
          <a:xfrm rot="20196895">
            <a:off x="2499165" y="4666595"/>
            <a:ext cx="2081049" cy="336331"/>
          </a:xfrm>
          <a:prstGeom prst="rightArrow">
            <a:avLst/>
          </a:prstGeom>
          <a:solidFill>
            <a:schemeClr val="tx1">
              <a:lumMod val="20000"/>
              <a:lumOff val="8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a:solidFill>
                  <a:schemeClr val="tx1"/>
                </a:solidFill>
              </a:rPr>
              <a:t>input graph</a:t>
            </a:r>
          </a:p>
        </p:txBody>
      </p:sp>
      <p:pic>
        <p:nvPicPr>
          <p:cNvPr id="1026" name="Picture 2" descr="Image result for graph nodes edg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6415" y="4913790"/>
            <a:ext cx="1934951" cy="1289645"/>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Arrow 10"/>
          <p:cNvSpPr/>
          <p:nvPr/>
        </p:nvSpPr>
        <p:spPr>
          <a:xfrm rot="1340997">
            <a:off x="7710886" y="4650453"/>
            <a:ext cx="2081049" cy="336331"/>
          </a:xfrm>
          <a:prstGeom prst="rightArrow">
            <a:avLst/>
          </a:prstGeom>
          <a:solidFill>
            <a:schemeClr val="tx1">
              <a:lumMod val="20000"/>
              <a:lumOff val="8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a:solidFill>
                  <a:schemeClr val="tx1"/>
                </a:solidFill>
              </a:rPr>
              <a:t>output table</a:t>
            </a:r>
          </a:p>
        </p:txBody>
      </p:sp>
      <p:sp>
        <p:nvSpPr>
          <p:cNvPr id="12" name="TextBox 11"/>
          <p:cNvSpPr txBox="1"/>
          <p:nvPr/>
        </p:nvSpPr>
        <p:spPr>
          <a:xfrm>
            <a:off x="9777717" y="5275344"/>
            <a:ext cx="2159720" cy="840714"/>
          </a:xfrm>
          <a:prstGeom prst="rect">
            <a:avLst/>
          </a:prstGeom>
          <a:noFill/>
        </p:spPr>
        <p:txBody>
          <a:bodyPr wrap="square" lIns="0" tIns="0" rIns="0" bIns="0" rtlCol="0">
            <a:noAutofit/>
          </a:bodyPr>
          <a:lstStyle/>
          <a:p>
            <a:pPr>
              <a:lnSpc>
                <a:spcPct val="90000"/>
              </a:lnSpc>
            </a:pPr>
            <a:r>
              <a:rPr lang="en-US" sz="800" dirty="0">
                <a:latin typeface="Consolas" panose="020B0609020204030204" pitchFamily="49" charset="0"/>
                <a:cs typeface="Consolas" panose="020B0609020204030204" pitchFamily="49" charset="0"/>
              </a:rPr>
              <a:t>+------------+---------------------+</a:t>
            </a:r>
          </a:p>
          <a:p>
            <a:pPr>
              <a:lnSpc>
                <a:spcPct val="90000"/>
              </a:lnSpc>
            </a:pPr>
            <a:r>
              <a:rPr lang="en-US" sz="800" dirty="0">
                <a:latin typeface="Consolas" panose="020B0609020204030204" pitchFamily="49" charset="0"/>
                <a:cs typeface="Consolas" panose="020B0609020204030204" pitchFamily="49" charset="0"/>
              </a:rPr>
              <a:t>| customer   | time                |</a:t>
            </a:r>
          </a:p>
          <a:p>
            <a:pPr>
              <a:lnSpc>
                <a:spcPct val="90000"/>
              </a:lnSpc>
            </a:pPr>
            <a:r>
              <a:rPr lang="en-US" sz="800" dirty="0">
                <a:latin typeface="Consolas" panose="020B0609020204030204" pitchFamily="49" charset="0"/>
                <a:cs typeface="Consolas" panose="020B0609020204030204" pitchFamily="49" charset="0"/>
              </a:rPr>
              <a:t>+------------+---------------------+</a:t>
            </a:r>
          </a:p>
          <a:p>
            <a:pPr>
              <a:lnSpc>
                <a:spcPct val="90000"/>
              </a:lnSpc>
            </a:pPr>
            <a:r>
              <a:rPr lang="en-US" sz="800" dirty="0">
                <a:latin typeface="Consolas" panose="020B0609020204030204" pitchFamily="49" charset="0"/>
                <a:cs typeface="Consolas" panose="020B0609020204030204" pitchFamily="49" charset="0"/>
              </a:rPr>
              <a:t>| "Maria"    | 2010-12-17T02:42:32 |</a:t>
            </a:r>
          </a:p>
          <a:p>
            <a:pPr>
              <a:lnSpc>
                <a:spcPct val="90000"/>
              </a:lnSpc>
            </a:pP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Iksana</a:t>
            </a:r>
            <a:r>
              <a:rPr lang="en-US" sz="800" dirty="0">
                <a:latin typeface="Consolas" panose="020B0609020204030204" pitchFamily="49" charset="0"/>
                <a:cs typeface="Consolas" panose="020B0609020204030204" pitchFamily="49" charset="0"/>
              </a:rPr>
              <a:t>"   | 2011-01-01T20:57:21 |</a:t>
            </a:r>
          </a:p>
          <a:p>
            <a:pPr>
              <a:lnSpc>
                <a:spcPct val="90000"/>
              </a:lnSpc>
            </a:pPr>
            <a:r>
              <a:rPr lang="en-US" sz="800" dirty="0">
                <a:latin typeface="Consolas" panose="020B0609020204030204" pitchFamily="49" charset="0"/>
                <a:cs typeface="Consolas" panose="020B0609020204030204" pitchFamily="49" charset="0"/>
              </a:rPr>
              <a:t>| "Franklin" | 2012-09-29T02:49:09 |</a:t>
            </a:r>
          </a:p>
          <a:p>
            <a:pPr>
              <a:lnSpc>
                <a:spcPct val="90000"/>
              </a:lnSpc>
            </a:pPr>
            <a:r>
              <a:rPr lang="en-US" sz="800" dirty="0">
                <a:latin typeface="Consolas" panose="020B0609020204030204" pitchFamily="49" charset="0"/>
                <a:cs typeface="Consolas" panose="020B0609020204030204" pitchFamily="49" charset="0"/>
              </a:rPr>
              <a:t>+------------+---------------------+</a:t>
            </a:r>
          </a:p>
        </p:txBody>
      </p:sp>
      <p:sp>
        <p:nvSpPr>
          <p:cNvPr id="13" name="Rounded Rectangular Callout 12"/>
          <p:cNvSpPr/>
          <p:nvPr/>
        </p:nvSpPr>
        <p:spPr>
          <a:xfrm>
            <a:off x="7388773" y="1295401"/>
            <a:ext cx="4548664" cy="2711548"/>
          </a:xfrm>
          <a:prstGeom prst="wedgeRoundRectCallout">
            <a:avLst>
              <a:gd name="adj1" fmla="val -61145"/>
              <a:gd name="adj2" fmla="val 100237"/>
              <a:gd name="adj3" fmla="val 16667"/>
            </a:avLst>
          </a:prstGeom>
          <a:solidFill>
            <a:srgbClr val="FFFF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9" tIns="0" rIns="0" bIns="0" numCol="1" spcCol="0" rtlCol="0" fromWordArt="0" anchor="ctr" anchorCtr="0" forceAA="0" compatLnSpc="1">
            <a:prstTxWarp prst="textNoShape">
              <a:avLst/>
            </a:prstTxWarp>
            <a:noAutofit/>
          </a:bodyPr>
          <a:lstStyle/>
          <a:p>
            <a:pPr>
              <a:lnSpc>
                <a:spcPct val="90000"/>
              </a:lnSpc>
            </a:pPr>
            <a:r>
              <a:rPr lang="en-US" dirty="0">
                <a:solidFill>
                  <a:schemeClr val="tx1"/>
                </a:solidFill>
              </a:rPr>
              <a:t> Issues with language semantics</a:t>
            </a:r>
          </a:p>
          <a:p>
            <a:pPr marL="285750" indent="-285750">
              <a:lnSpc>
                <a:spcPct val="90000"/>
              </a:lnSpc>
              <a:buFont typeface="Arial" panose="020B0604020202020204" pitchFamily="34" charset="0"/>
              <a:buChar char="•"/>
            </a:pPr>
            <a:r>
              <a:rPr lang="en-US" sz="1400" dirty="0">
                <a:solidFill>
                  <a:schemeClr val="tx1"/>
                </a:solidFill>
              </a:rPr>
              <a:t>Edges in query must all map to different edges in graph, making query evaluation intractable[1] and making certain queries hard to express.</a:t>
            </a:r>
          </a:p>
          <a:p>
            <a:pPr marL="285750" indent="-285750">
              <a:lnSpc>
                <a:spcPct val="90000"/>
              </a:lnSpc>
              <a:buFont typeface="Arial" panose="020B0604020202020204" pitchFamily="34" charset="0"/>
              <a:buChar char="•"/>
            </a:pPr>
            <a:r>
              <a:rPr lang="en-US" sz="1400" dirty="0">
                <a:solidFill>
                  <a:schemeClr val="tx1"/>
                </a:solidFill>
              </a:rPr>
              <a:t>GROUP BY and SELECT are merged into a single RETURN clause, making certain queries hard to express [2].</a:t>
            </a:r>
          </a:p>
          <a:p>
            <a:pPr marL="285750" indent="-285750">
              <a:lnSpc>
                <a:spcPct val="90000"/>
              </a:lnSpc>
              <a:buFont typeface="Arial" panose="020B0604020202020204" pitchFamily="34" charset="0"/>
              <a:buChar char="•"/>
            </a:pPr>
            <a:r>
              <a:rPr lang="en-US" sz="1400" dirty="0">
                <a:solidFill>
                  <a:schemeClr val="tx1"/>
                </a:solidFill>
              </a:rPr>
              <a:t>Limited regular expressions[3].</a:t>
            </a:r>
          </a:p>
          <a:p>
            <a:pPr marL="285750" indent="-285750">
              <a:lnSpc>
                <a:spcPct val="90000"/>
              </a:lnSpc>
              <a:buFont typeface="Arial" panose="020B0604020202020204" pitchFamily="34" charset="0"/>
              <a:buChar char="•"/>
            </a:pPr>
            <a:r>
              <a:rPr lang="en-US" sz="1400" dirty="0">
                <a:solidFill>
                  <a:schemeClr val="tx1"/>
                </a:solidFill>
              </a:rPr>
              <a:t>Etc.</a:t>
            </a:r>
          </a:p>
          <a:p>
            <a:pPr>
              <a:lnSpc>
                <a:spcPct val="90000"/>
              </a:lnSpc>
            </a:pPr>
            <a:br>
              <a:rPr lang="en-US" sz="1200" dirty="0">
                <a:solidFill>
                  <a:schemeClr val="tx1"/>
                </a:solidFill>
              </a:rPr>
            </a:br>
            <a:r>
              <a:rPr lang="en-US" sz="1000" dirty="0">
                <a:solidFill>
                  <a:schemeClr val="tx1"/>
                </a:solidFill>
              </a:rPr>
              <a:t>[1] http://aidanhogan.com/docs/graph_database_query_survey.pdf</a:t>
            </a:r>
            <a:br>
              <a:rPr lang="en-US" sz="1000" dirty="0">
                <a:solidFill>
                  <a:schemeClr val="tx1"/>
                </a:solidFill>
              </a:rPr>
            </a:br>
            <a:r>
              <a:rPr lang="en-US" sz="1000" dirty="0">
                <a:solidFill>
                  <a:schemeClr val="tx1"/>
                </a:solidFill>
              </a:rPr>
              <a:t>[2] https://www.opencypher.org/blog/2017/07/27/ocig1-aggregations-blog/</a:t>
            </a:r>
            <a:br>
              <a:rPr lang="en-US" sz="1000" dirty="0">
                <a:solidFill>
                  <a:schemeClr val="tx1"/>
                </a:solidFill>
              </a:rPr>
            </a:br>
            <a:r>
              <a:rPr lang="en-US" sz="1000" dirty="0">
                <a:solidFill>
                  <a:schemeClr val="tx1"/>
                </a:solidFill>
              </a:rPr>
              <a:t>[3] http://event.cwi.nl/grades/2016/07-VanRest.pdf</a:t>
            </a:r>
            <a:endParaRPr lang="en-US" sz="1400" dirty="0">
              <a:solidFill>
                <a:schemeClr val="tx1"/>
              </a:solidFill>
            </a:endParaRPr>
          </a:p>
        </p:txBody>
      </p:sp>
      <p:sp>
        <p:nvSpPr>
          <p:cNvPr id="14" name="Rounded Rectangular Callout 13"/>
          <p:cNvSpPr/>
          <p:nvPr/>
        </p:nvSpPr>
        <p:spPr>
          <a:xfrm>
            <a:off x="1040404" y="3716160"/>
            <a:ext cx="1849939" cy="487150"/>
          </a:xfrm>
          <a:prstGeom prst="wedgeRoundRectCallout">
            <a:avLst>
              <a:gd name="adj1" fmla="val 179810"/>
              <a:gd name="adj2" fmla="val 286337"/>
              <a:gd name="adj3" fmla="val 16667"/>
            </a:avLst>
          </a:prstGeom>
          <a:solidFill>
            <a:srgbClr val="FFFF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9" tIns="0" rIns="0" bIns="0" numCol="1" spcCol="0" rtlCol="0" fromWordArt="0" anchor="ctr" anchorCtr="0" forceAA="0" compatLnSpc="1">
            <a:prstTxWarp prst="textNoShape">
              <a:avLst/>
            </a:prstTxWarp>
            <a:noAutofit/>
          </a:bodyPr>
          <a:lstStyle/>
          <a:p>
            <a:pPr>
              <a:lnSpc>
                <a:spcPct val="90000"/>
              </a:lnSpc>
            </a:pPr>
            <a:r>
              <a:rPr lang="en-US" dirty="0">
                <a:solidFill>
                  <a:schemeClr val="tx1"/>
                </a:solidFill>
              </a:rPr>
              <a:t>Neo4j Proprietary</a:t>
            </a:r>
          </a:p>
        </p:txBody>
      </p:sp>
      <p:sp>
        <p:nvSpPr>
          <p:cNvPr id="15" name="Footer Placeholder 6"/>
          <p:cNvSpPr>
            <a:spLocks noGrp="1"/>
          </p:cNvSpPr>
          <p:nvPr>
            <p:ph type="ftr" sz="quarter" idx="11"/>
          </p:nvPr>
        </p:nvSpPr>
        <p:spPr>
          <a:xfrm>
            <a:off x="8621423" y="6556248"/>
            <a:ext cx="2743200" cy="182880"/>
          </a:xfrm>
        </p:spPr>
        <p:txBody>
          <a:bodyPr/>
          <a:lstStyle/>
          <a:p>
            <a:r>
              <a:rPr lang="en-US" dirty="0"/>
              <a:t>Confidential – Oracle Internal</a:t>
            </a:r>
          </a:p>
        </p:txBody>
      </p:sp>
    </p:spTree>
    <p:extLst>
      <p:ext uri="{BB962C8B-B14F-4D97-AF65-F5344CB8AC3E}">
        <p14:creationId xmlns:p14="http://schemas.microsoft.com/office/powerpoint/2010/main" val="3908448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a:off x="557786" y="4395621"/>
            <a:ext cx="11171022" cy="2089351"/>
          </a:xfrm>
          <a:prstGeom prst="ellipse">
            <a:avLst/>
          </a:prstGeom>
          <a:solidFill>
            <a:schemeClr val="tx1">
              <a:lumMod val="60000"/>
              <a:lumOff val="40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t>(Open)Cypher</a:t>
            </a:r>
          </a:p>
        </p:txBody>
      </p:sp>
      <p:sp>
        <p:nvSpPr>
          <p:cNvPr id="18" name="Oval 17"/>
          <p:cNvSpPr/>
          <p:nvPr/>
        </p:nvSpPr>
        <p:spPr>
          <a:xfrm>
            <a:off x="862468" y="4229224"/>
            <a:ext cx="10463888" cy="1957094"/>
          </a:xfrm>
          <a:prstGeom prst="ellipse">
            <a:avLst/>
          </a:prstGeom>
          <a:solidFill>
            <a:srgbClr val="FF0000"/>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t>PGQL 1.1</a:t>
            </a:r>
          </a:p>
        </p:txBody>
      </p:sp>
      <p:sp>
        <p:nvSpPr>
          <p:cNvPr id="3" name="Slide Number Placeholder 2"/>
          <p:cNvSpPr>
            <a:spLocks noGrp="1"/>
          </p:cNvSpPr>
          <p:nvPr>
            <p:ph type="sldNum" sz="quarter" idx="12"/>
          </p:nvPr>
        </p:nvSpPr>
        <p:spPr/>
        <p:txBody>
          <a:bodyPr/>
          <a:lstStyle/>
          <a:p>
            <a:fld id="{C51EAA63-D034-42AE-91FA-B13B9518C7BE}" type="slidenum">
              <a:rPr lang="en-US" smtClean="0"/>
              <a:t>42</a:t>
            </a:fld>
            <a:endParaRPr lang="en-US"/>
          </a:p>
        </p:txBody>
      </p:sp>
      <p:sp>
        <p:nvSpPr>
          <p:cNvPr id="4" name="Title 3"/>
          <p:cNvSpPr>
            <a:spLocks noGrp="1"/>
          </p:cNvSpPr>
          <p:nvPr>
            <p:ph type="title"/>
          </p:nvPr>
        </p:nvSpPr>
        <p:spPr/>
        <p:txBody>
          <a:bodyPr/>
          <a:lstStyle/>
          <a:p>
            <a:pPr algn="ctr"/>
            <a:r>
              <a:rPr lang="en-US" dirty="0"/>
              <a:t>Property graph query languages</a:t>
            </a:r>
          </a:p>
        </p:txBody>
      </p:sp>
      <p:sp>
        <p:nvSpPr>
          <p:cNvPr id="8" name="Oval 7"/>
          <p:cNvSpPr/>
          <p:nvPr/>
        </p:nvSpPr>
        <p:spPr>
          <a:xfrm>
            <a:off x="4561490" y="2743200"/>
            <a:ext cx="3163614" cy="2270234"/>
          </a:xfrm>
          <a:prstGeom prst="ellips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Query</a:t>
            </a:r>
          </a:p>
        </p:txBody>
      </p:sp>
      <p:sp>
        <p:nvSpPr>
          <p:cNvPr id="9" name="Right Arrow 8"/>
          <p:cNvSpPr/>
          <p:nvPr/>
        </p:nvSpPr>
        <p:spPr>
          <a:xfrm rot="20196895">
            <a:off x="2499165" y="4666595"/>
            <a:ext cx="2081049" cy="336331"/>
          </a:xfrm>
          <a:prstGeom prst="rightArrow">
            <a:avLst/>
          </a:prstGeom>
          <a:solidFill>
            <a:schemeClr val="tx1">
              <a:lumMod val="20000"/>
              <a:lumOff val="8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a:solidFill>
                  <a:schemeClr val="tx1"/>
                </a:solidFill>
              </a:rPr>
              <a:t>input graph</a:t>
            </a:r>
          </a:p>
        </p:txBody>
      </p:sp>
      <p:pic>
        <p:nvPicPr>
          <p:cNvPr id="1026" name="Picture 2" descr="Image result for graph nodes edg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6415" y="4913790"/>
            <a:ext cx="1934951" cy="1289645"/>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Arrow 10"/>
          <p:cNvSpPr/>
          <p:nvPr/>
        </p:nvSpPr>
        <p:spPr>
          <a:xfrm rot="1340997">
            <a:off x="7710886" y="4650453"/>
            <a:ext cx="2081049" cy="336331"/>
          </a:xfrm>
          <a:prstGeom prst="rightArrow">
            <a:avLst/>
          </a:prstGeom>
          <a:solidFill>
            <a:schemeClr val="tx1">
              <a:lumMod val="20000"/>
              <a:lumOff val="8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a:solidFill>
                  <a:schemeClr val="tx1"/>
                </a:solidFill>
              </a:rPr>
              <a:t>output table</a:t>
            </a:r>
          </a:p>
        </p:txBody>
      </p:sp>
      <p:sp>
        <p:nvSpPr>
          <p:cNvPr id="12" name="TextBox 11"/>
          <p:cNvSpPr txBox="1"/>
          <p:nvPr/>
        </p:nvSpPr>
        <p:spPr>
          <a:xfrm>
            <a:off x="9777717" y="5275344"/>
            <a:ext cx="2159720" cy="840714"/>
          </a:xfrm>
          <a:prstGeom prst="rect">
            <a:avLst/>
          </a:prstGeom>
          <a:noFill/>
        </p:spPr>
        <p:txBody>
          <a:bodyPr wrap="square" lIns="0" tIns="0" rIns="0" bIns="0" rtlCol="0">
            <a:noAutofit/>
          </a:bodyPr>
          <a:lstStyle/>
          <a:p>
            <a:pPr>
              <a:lnSpc>
                <a:spcPct val="90000"/>
              </a:lnSpc>
            </a:pPr>
            <a:r>
              <a:rPr lang="en-US" sz="800" dirty="0">
                <a:latin typeface="Consolas" panose="020B0609020204030204" pitchFamily="49" charset="0"/>
                <a:cs typeface="Consolas" panose="020B0609020204030204" pitchFamily="49" charset="0"/>
              </a:rPr>
              <a:t>+------------+---------------------+</a:t>
            </a:r>
          </a:p>
          <a:p>
            <a:pPr>
              <a:lnSpc>
                <a:spcPct val="90000"/>
              </a:lnSpc>
            </a:pPr>
            <a:r>
              <a:rPr lang="en-US" sz="800" dirty="0">
                <a:latin typeface="Consolas" panose="020B0609020204030204" pitchFamily="49" charset="0"/>
                <a:cs typeface="Consolas" panose="020B0609020204030204" pitchFamily="49" charset="0"/>
              </a:rPr>
              <a:t>| customer   | time                |</a:t>
            </a:r>
          </a:p>
          <a:p>
            <a:pPr>
              <a:lnSpc>
                <a:spcPct val="90000"/>
              </a:lnSpc>
            </a:pPr>
            <a:r>
              <a:rPr lang="en-US" sz="800" dirty="0">
                <a:latin typeface="Consolas" panose="020B0609020204030204" pitchFamily="49" charset="0"/>
                <a:cs typeface="Consolas" panose="020B0609020204030204" pitchFamily="49" charset="0"/>
              </a:rPr>
              <a:t>+------------+---------------------+</a:t>
            </a:r>
          </a:p>
          <a:p>
            <a:pPr>
              <a:lnSpc>
                <a:spcPct val="90000"/>
              </a:lnSpc>
            </a:pPr>
            <a:r>
              <a:rPr lang="en-US" sz="800" dirty="0">
                <a:latin typeface="Consolas" panose="020B0609020204030204" pitchFamily="49" charset="0"/>
                <a:cs typeface="Consolas" panose="020B0609020204030204" pitchFamily="49" charset="0"/>
              </a:rPr>
              <a:t>| "Maria"    | 2010-12-17T02:42:32 |</a:t>
            </a:r>
          </a:p>
          <a:p>
            <a:pPr>
              <a:lnSpc>
                <a:spcPct val="90000"/>
              </a:lnSpc>
            </a:pP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Iksana</a:t>
            </a:r>
            <a:r>
              <a:rPr lang="en-US" sz="800" dirty="0">
                <a:latin typeface="Consolas" panose="020B0609020204030204" pitchFamily="49" charset="0"/>
                <a:cs typeface="Consolas" panose="020B0609020204030204" pitchFamily="49" charset="0"/>
              </a:rPr>
              <a:t>"   | 2011-01-01T20:57:21 |</a:t>
            </a:r>
          </a:p>
          <a:p>
            <a:pPr>
              <a:lnSpc>
                <a:spcPct val="90000"/>
              </a:lnSpc>
            </a:pPr>
            <a:r>
              <a:rPr lang="en-US" sz="800" dirty="0">
                <a:latin typeface="Consolas" panose="020B0609020204030204" pitchFamily="49" charset="0"/>
                <a:cs typeface="Consolas" panose="020B0609020204030204" pitchFamily="49" charset="0"/>
              </a:rPr>
              <a:t>| "Franklin" | 2012-09-29T02:49:09 |</a:t>
            </a:r>
          </a:p>
          <a:p>
            <a:pPr>
              <a:lnSpc>
                <a:spcPct val="90000"/>
              </a:lnSpc>
            </a:pPr>
            <a:r>
              <a:rPr lang="en-US" sz="800" dirty="0">
                <a:latin typeface="Consolas" panose="020B0609020204030204" pitchFamily="49" charset="0"/>
                <a:cs typeface="Consolas" panose="020B0609020204030204" pitchFamily="49" charset="0"/>
              </a:rPr>
              <a:t>+------------+---------------------+</a:t>
            </a:r>
          </a:p>
        </p:txBody>
      </p:sp>
      <p:sp>
        <p:nvSpPr>
          <p:cNvPr id="13" name="Rounded Rectangular Callout 12"/>
          <p:cNvSpPr/>
          <p:nvPr/>
        </p:nvSpPr>
        <p:spPr>
          <a:xfrm>
            <a:off x="7872248" y="2595181"/>
            <a:ext cx="3931908" cy="1265129"/>
          </a:xfrm>
          <a:prstGeom prst="wedgeRoundRectCallout">
            <a:avLst>
              <a:gd name="adj1" fmla="val -58234"/>
              <a:gd name="adj2" fmla="val 139232"/>
              <a:gd name="adj3" fmla="val 16667"/>
            </a:avLst>
          </a:prstGeom>
          <a:solidFill>
            <a:srgbClr val="FFFF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9" tIns="0" rIns="0" bIns="0" numCol="1" spcCol="0" rtlCol="0" fromWordArt="0" anchor="ctr" anchorCtr="0" forceAA="0" compatLnSpc="1">
            <a:prstTxWarp prst="textNoShape">
              <a:avLst/>
            </a:prstTxWarp>
            <a:noAutofit/>
          </a:bodyPr>
          <a:lstStyle/>
          <a:p>
            <a:pPr>
              <a:lnSpc>
                <a:spcPct val="90000"/>
              </a:lnSpc>
            </a:pPr>
            <a:r>
              <a:rPr lang="en-US" dirty="0">
                <a:solidFill>
                  <a:schemeClr val="tx1"/>
                </a:solidFill>
              </a:rPr>
              <a:t>Syntax and semantics aligned with SQL</a:t>
            </a:r>
          </a:p>
          <a:p>
            <a:pPr marL="285750" indent="-285750">
              <a:lnSpc>
                <a:spcPct val="90000"/>
              </a:lnSpc>
              <a:buFont typeface="Arial" panose="020B0604020202020204" pitchFamily="34" charset="0"/>
              <a:buChar char="•"/>
            </a:pPr>
            <a:r>
              <a:rPr lang="en-US" sz="1600" dirty="0">
                <a:solidFill>
                  <a:schemeClr val="tx1"/>
                </a:solidFill>
              </a:rPr>
              <a:t>Well-established foundation</a:t>
            </a:r>
          </a:p>
          <a:p>
            <a:pPr marL="285750" indent="-285750">
              <a:lnSpc>
                <a:spcPct val="90000"/>
              </a:lnSpc>
              <a:buFont typeface="Arial" panose="020B0604020202020204" pitchFamily="34" charset="0"/>
              <a:buChar char="•"/>
            </a:pPr>
            <a:r>
              <a:rPr lang="en-US" sz="1600" dirty="0">
                <a:solidFill>
                  <a:schemeClr val="tx1"/>
                </a:solidFill>
              </a:rPr>
              <a:t>Familiarity for SQL users (e.g. GROUP BY, HAVING, ORDER BY)</a:t>
            </a:r>
          </a:p>
        </p:txBody>
      </p:sp>
      <p:sp>
        <p:nvSpPr>
          <p:cNvPr id="14" name="Rounded Rectangular Callout 13"/>
          <p:cNvSpPr/>
          <p:nvPr/>
        </p:nvSpPr>
        <p:spPr>
          <a:xfrm>
            <a:off x="349157" y="3258207"/>
            <a:ext cx="3745185" cy="1356928"/>
          </a:xfrm>
          <a:prstGeom prst="wedgeRoundRectCallout">
            <a:avLst>
              <a:gd name="adj1" fmla="val 21553"/>
              <a:gd name="adj2" fmla="val 63992"/>
              <a:gd name="adj3" fmla="val 16667"/>
            </a:avLst>
          </a:prstGeom>
          <a:solidFill>
            <a:srgbClr val="FFFF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9" tIns="0" rIns="0" bIns="0" numCol="1" spcCol="0" rtlCol="0" fromWordArt="0" anchor="ctr" anchorCtr="0" forceAA="0" compatLnSpc="1">
            <a:prstTxWarp prst="textNoShape">
              <a:avLst/>
            </a:prstTxWarp>
            <a:noAutofit/>
          </a:bodyPr>
          <a:lstStyle/>
          <a:p>
            <a:pPr>
              <a:lnSpc>
                <a:spcPct val="90000"/>
              </a:lnSpc>
            </a:pPr>
            <a:r>
              <a:rPr lang="en-US" dirty="0">
                <a:solidFill>
                  <a:schemeClr val="tx1"/>
                </a:solidFill>
              </a:rPr>
              <a:t>Advances in property graph querying</a:t>
            </a:r>
          </a:p>
          <a:p>
            <a:pPr marL="285750" indent="-285750">
              <a:lnSpc>
                <a:spcPct val="90000"/>
              </a:lnSpc>
              <a:buFont typeface="Arial" panose="020B0604020202020204" pitchFamily="34" charset="0"/>
              <a:buChar char="•"/>
            </a:pPr>
            <a:r>
              <a:rPr lang="en-US" sz="1600" dirty="0">
                <a:solidFill>
                  <a:schemeClr val="tx1"/>
                </a:solidFill>
              </a:rPr>
              <a:t>Full regular expressions</a:t>
            </a:r>
          </a:p>
          <a:p>
            <a:pPr marL="285750" indent="-285750">
              <a:lnSpc>
                <a:spcPct val="90000"/>
              </a:lnSpc>
              <a:buFont typeface="Arial" panose="020B0604020202020204" pitchFamily="34" charset="0"/>
              <a:buChar char="•"/>
            </a:pPr>
            <a:r>
              <a:rPr lang="en-US" sz="1600" dirty="0">
                <a:solidFill>
                  <a:schemeClr val="tx1"/>
                </a:solidFill>
              </a:rPr>
              <a:t>Pattern matching based on subgraph homomorphism</a:t>
            </a:r>
          </a:p>
          <a:p>
            <a:pPr marL="285750" indent="-285750">
              <a:lnSpc>
                <a:spcPct val="90000"/>
              </a:lnSpc>
              <a:buFont typeface="Arial" panose="020B0604020202020204" pitchFamily="34" charset="0"/>
              <a:buChar char="•"/>
            </a:pPr>
            <a:r>
              <a:rPr lang="en-US" sz="1600" dirty="0">
                <a:solidFill>
                  <a:schemeClr val="tx1"/>
                </a:solidFill>
              </a:rPr>
              <a:t>Etc.</a:t>
            </a:r>
            <a:endParaRPr lang="en-US" sz="1000" dirty="0">
              <a:solidFill>
                <a:schemeClr val="tx1"/>
              </a:solidFill>
            </a:endParaRPr>
          </a:p>
        </p:txBody>
      </p:sp>
      <p:sp>
        <p:nvSpPr>
          <p:cNvPr id="15" name="Footer Placeholder 6"/>
          <p:cNvSpPr>
            <a:spLocks noGrp="1"/>
          </p:cNvSpPr>
          <p:nvPr>
            <p:ph type="ftr" sz="quarter" idx="11"/>
          </p:nvPr>
        </p:nvSpPr>
        <p:spPr>
          <a:xfrm>
            <a:off x="8621423" y="6556248"/>
            <a:ext cx="2743200" cy="182880"/>
          </a:xfrm>
        </p:spPr>
        <p:txBody>
          <a:bodyPr/>
          <a:lstStyle/>
          <a:p>
            <a:r>
              <a:rPr lang="en-US" dirty="0"/>
              <a:t>Confidential – Oracle Internal</a:t>
            </a:r>
          </a:p>
        </p:txBody>
      </p:sp>
    </p:spTree>
    <p:extLst>
      <p:ext uri="{BB962C8B-B14F-4D97-AF65-F5344CB8AC3E}">
        <p14:creationId xmlns:p14="http://schemas.microsoft.com/office/powerpoint/2010/main" val="3705167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a:off x="557786" y="4395621"/>
            <a:ext cx="11171022" cy="2089351"/>
          </a:xfrm>
          <a:prstGeom prst="ellipse">
            <a:avLst/>
          </a:prstGeom>
          <a:solidFill>
            <a:schemeClr val="tx1">
              <a:lumMod val="60000"/>
              <a:lumOff val="40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t>(Open)Cypher</a:t>
            </a:r>
          </a:p>
        </p:txBody>
      </p:sp>
      <p:sp>
        <p:nvSpPr>
          <p:cNvPr id="18" name="Oval 17"/>
          <p:cNvSpPr/>
          <p:nvPr/>
        </p:nvSpPr>
        <p:spPr>
          <a:xfrm>
            <a:off x="862468" y="4229224"/>
            <a:ext cx="10463888" cy="1957094"/>
          </a:xfrm>
          <a:prstGeom prst="ellipse">
            <a:avLst/>
          </a:prstGeom>
          <a:solidFill>
            <a:srgbClr val="FF0000"/>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t>PGQL 1.1</a:t>
            </a:r>
          </a:p>
        </p:txBody>
      </p:sp>
      <p:sp>
        <p:nvSpPr>
          <p:cNvPr id="3" name="Slide Number Placeholder 2"/>
          <p:cNvSpPr>
            <a:spLocks noGrp="1"/>
          </p:cNvSpPr>
          <p:nvPr>
            <p:ph type="sldNum" sz="quarter" idx="12"/>
          </p:nvPr>
        </p:nvSpPr>
        <p:spPr/>
        <p:txBody>
          <a:bodyPr/>
          <a:lstStyle/>
          <a:p>
            <a:fld id="{C51EAA63-D034-42AE-91FA-B13B9518C7BE}" type="slidenum">
              <a:rPr lang="en-US" smtClean="0"/>
              <a:t>43</a:t>
            </a:fld>
            <a:endParaRPr lang="en-US"/>
          </a:p>
        </p:txBody>
      </p:sp>
      <p:sp>
        <p:nvSpPr>
          <p:cNvPr id="4" name="Title 3"/>
          <p:cNvSpPr>
            <a:spLocks noGrp="1"/>
          </p:cNvSpPr>
          <p:nvPr>
            <p:ph type="title"/>
          </p:nvPr>
        </p:nvSpPr>
        <p:spPr/>
        <p:txBody>
          <a:bodyPr/>
          <a:lstStyle/>
          <a:p>
            <a:pPr algn="ctr"/>
            <a:r>
              <a:rPr lang="en-US" dirty="0"/>
              <a:t>Property graph query languages</a:t>
            </a:r>
          </a:p>
        </p:txBody>
      </p:sp>
      <p:sp>
        <p:nvSpPr>
          <p:cNvPr id="8" name="Oval 7"/>
          <p:cNvSpPr/>
          <p:nvPr/>
        </p:nvSpPr>
        <p:spPr>
          <a:xfrm>
            <a:off x="4561490" y="2743200"/>
            <a:ext cx="3163614" cy="2270234"/>
          </a:xfrm>
          <a:prstGeom prst="ellips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Query</a:t>
            </a:r>
          </a:p>
        </p:txBody>
      </p:sp>
      <p:sp>
        <p:nvSpPr>
          <p:cNvPr id="9" name="Right Arrow 8"/>
          <p:cNvSpPr/>
          <p:nvPr/>
        </p:nvSpPr>
        <p:spPr>
          <a:xfrm rot="20196895">
            <a:off x="2499165" y="4666595"/>
            <a:ext cx="2081049" cy="336331"/>
          </a:xfrm>
          <a:prstGeom prst="rightArrow">
            <a:avLst/>
          </a:prstGeom>
          <a:solidFill>
            <a:schemeClr val="tx1">
              <a:lumMod val="20000"/>
              <a:lumOff val="8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a:solidFill>
                  <a:schemeClr val="tx1"/>
                </a:solidFill>
              </a:rPr>
              <a:t>input graph</a:t>
            </a:r>
          </a:p>
        </p:txBody>
      </p:sp>
      <p:pic>
        <p:nvPicPr>
          <p:cNvPr id="1026" name="Picture 2" descr="Image result for graph nodes edg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6415" y="4913790"/>
            <a:ext cx="1934951" cy="1289645"/>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Arrow 10"/>
          <p:cNvSpPr/>
          <p:nvPr/>
        </p:nvSpPr>
        <p:spPr>
          <a:xfrm rot="1340997">
            <a:off x="7710886" y="4650453"/>
            <a:ext cx="2081049" cy="336331"/>
          </a:xfrm>
          <a:prstGeom prst="rightArrow">
            <a:avLst/>
          </a:prstGeom>
          <a:solidFill>
            <a:schemeClr val="tx1">
              <a:lumMod val="20000"/>
              <a:lumOff val="8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a:solidFill>
                  <a:schemeClr val="tx1"/>
                </a:solidFill>
              </a:rPr>
              <a:t>output table</a:t>
            </a:r>
          </a:p>
        </p:txBody>
      </p:sp>
      <p:sp>
        <p:nvSpPr>
          <p:cNvPr id="12" name="TextBox 11"/>
          <p:cNvSpPr txBox="1"/>
          <p:nvPr/>
        </p:nvSpPr>
        <p:spPr>
          <a:xfrm>
            <a:off x="9777717" y="5275344"/>
            <a:ext cx="2159720" cy="840714"/>
          </a:xfrm>
          <a:prstGeom prst="rect">
            <a:avLst/>
          </a:prstGeom>
          <a:noFill/>
        </p:spPr>
        <p:txBody>
          <a:bodyPr wrap="square" lIns="0" tIns="0" rIns="0" bIns="0" rtlCol="0">
            <a:noAutofit/>
          </a:bodyPr>
          <a:lstStyle/>
          <a:p>
            <a:pPr>
              <a:lnSpc>
                <a:spcPct val="90000"/>
              </a:lnSpc>
            </a:pPr>
            <a:r>
              <a:rPr lang="en-US" sz="800" dirty="0">
                <a:latin typeface="Consolas" panose="020B0609020204030204" pitchFamily="49" charset="0"/>
                <a:cs typeface="Consolas" panose="020B0609020204030204" pitchFamily="49" charset="0"/>
              </a:rPr>
              <a:t>+------------+---------------------+</a:t>
            </a:r>
          </a:p>
          <a:p>
            <a:pPr>
              <a:lnSpc>
                <a:spcPct val="90000"/>
              </a:lnSpc>
            </a:pPr>
            <a:r>
              <a:rPr lang="en-US" sz="800" dirty="0">
                <a:latin typeface="Consolas" panose="020B0609020204030204" pitchFamily="49" charset="0"/>
                <a:cs typeface="Consolas" panose="020B0609020204030204" pitchFamily="49" charset="0"/>
              </a:rPr>
              <a:t>| customer   | time                |</a:t>
            </a:r>
          </a:p>
          <a:p>
            <a:pPr>
              <a:lnSpc>
                <a:spcPct val="90000"/>
              </a:lnSpc>
            </a:pPr>
            <a:r>
              <a:rPr lang="en-US" sz="800" dirty="0">
                <a:latin typeface="Consolas" panose="020B0609020204030204" pitchFamily="49" charset="0"/>
                <a:cs typeface="Consolas" panose="020B0609020204030204" pitchFamily="49" charset="0"/>
              </a:rPr>
              <a:t>+------------+---------------------+</a:t>
            </a:r>
          </a:p>
          <a:p>
            <a:pPr>
              <a:lnSpc>
                <a:spcPct val="90000"/>
              </a:lnSpc>
            </a:pPr>
            <a:r>
              <a:rPr lang="en-US" sz="800" dirty="0">
                <a:latin typeface="Consolas" panose="020B0609020204030204" pitchFamily="49" charset="0"/>
                <a:cs typeface="Consolas" panose="020B0609020204030204" pitchFamily="49" charset="0"/>
              </a:rPr>
              <a:t>| "Maria"    | 2010-12-17T02:42:32 |</a:t>
            </a:r>
          </a:p>
          <a:p>
            <a:pPr>
              <a:lnSpc>
                <a:spcPct val="90000"/>
              </a:lnSpc>
            </a:pP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Iksana</a:t>
            </a:r>
            <a:r>
              <a:rPr lang="en-US" sz="800" dirty="0">
                <a:latin typeface="Consolas" panose="020B0609020204030204" pitchFamily="49" charset="0"/>
                <a:cs typeface="Consolas" panose="020B0609020204030204" pitchFamily="49" charset="0"/>
              </a:rPr>
              <a:t>"   | 2011-01-01T20:57:21 |</a:t>
            </a:r>
          </a:p>
          <a:p>
            <a:pPr>
              <a:lnSpc>
                <a:spcPct val="90000"/>
              </a:lnSpc>
            </a:pPr>
            <a:r>
              <a:rPr lang="en-US" sz="800" dirty="0">
                <a:latin typeface="Consolas" panose="020B0609020204030204" pitchFamily="49" charset="0"/>
                <a:cs typeface="Consolas" panose="020B0609020204030204" pitchFamily="49" charset="0"/>
              </a:rPr>
              <a:t>| "Franklin" | 2012-09-29T02:49:09 |</a:t>
            </a:r>
          </a:p>
          <a:p>
            <a:pPr>
              <a:lnSpc>
                <a:spcPct val="90000"/>
              </a:lnSpc>
            </a:pPr>
            <a:r>
              <a:rPr lang="en-US" sz="800" dirty="0">
                <a:latin typeface="Consolas" panose="020B0609020204030204" pitchFamily="49" charset="0"/>
                <a:cs typeface="Consolas" panose="020B0609020204030204" pitchFamily="49" charset="0"/>
              </a:rPr>
              <a:t>+------------+---------------------+</a:t>
            </a:r>
          </a:p>
        </p:txBody>
      </p:sp>
      <p:grpSp>
        <p:nvGrpSpPr>
          <p:cNvPr id="6" name="Group 5"/>
          <p:cNvGrpSpPr/>
          <p:nvPr/>
        </p:nvGrpSpPr>
        <p:grpSpPr>
          <a:xfrm>
            <a:off x="6904335" y="1503940"/>
            <a:ext cx="4026424" cy="2639299"/>
            <a:chOff x="6904335" y="1503940"/>
            <a:chExt cx="4026424" cy="2639299"/>
          </a:xfrm>
        </p:grpSpPr>
        <p:pic>
          <p:nvPicPr>
            <p:cNvPr id="2" name="Picture 1"/>
            <p:cNvPicPr>
              <a:picLocks noChangeAspect="1"/>
            </p:cNvPicPr>
            <p:nvPr/>
          </p:nvPicPr>
          <p:blipFill>
            <a:blip r:embed="rId3"/>
            <a:stretch>
              <a:fillRect/>
            </a:stretch>
          </p:blipFill>
          <p:spPr>
            <a:xfrm>
              <a:off x="6904335" y="1728957"/>
              <a:ext cx="4026424" cy="2414282"/>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6904335" y="1503940"/>
              <a:ext cx="3762703" cy="914400"/>
            </a:xfrm>
            <a:prstGeom prst="rect">
              <a:avLst/>
            </a:prstGeom>
            <a:noFill/>
          </p:spPr>
          <p:txBody>
            <a:bodyPr wrap="none" lIns="0" tIns="0" rIns="0" bIns="0" rtlCol="0">
              <a:noAutofit/>
            </a:bodyPr>
            <a:lstStyle/>
            <a:p>
              <a:pPr>
                <a:lnSpc>
                  <a:spcPct val="90000"/>
                </a:lnSpc>
              </a:pPr>
              <a:r>
                <a:rPr lang="en-US" sz="1400" b="1" dirty="0"/>
                <a:t>Language specification</a:t>
              </a:r>
              <a:r>
                <a:rPr lang="en-US" sz="1400" dirty="0"/>
                <a:t>: </a:t>
              </a:r>
              <a:r>
                <a:rPr lang="en-US" sz="1400" dirty="0">
                  <a:hlinkClick r:id="rId4"/>
                </a:rPr>
                <a:t> http://pgql-lang.org/spec/1.1/</a:t>
              </a:r>
              <a:endParaRPr lang="en-US" sz="1400" dirty="0"/>
            </a:p>
          </p:txBody>
        </p:sp>
      </p:grpSp>
      <p:grpSp>
        <p:nvGrpSpPr>
          <p:cNvPr id="16" name="Group 15"/>
          <p:cNvGrpSpPr/>
          <p:nvPr/>
        </p:nvGrpSpPr>
        <p:grpSpPr>
          <a:xfrm>
            <a:off x="627525" y="1474641"/>
            <a:ext cx="3762703" cy="2340817"/>
            <a:chOff x="557786" y="843936"/>
            <a:chExt cx="3762703" cy="2340817"/>
          </a:xfrm>
        </p:grpSpPr>
        <p:pic>
          <p:nvPicPr>
            <p:cNvPr id="7" name="Picture 6"/>
            <p:cNvPicPr>
              <a:picLocks noChangeAspect="1"/>
            </p:cNvPicPr>
            <p:nvPr/>
          </p:nvPicPr>
          <p:blipFill>
            <a:blip r:embed="rId5"/>
            <a:stretch>
              <a:fillRect/>
            </a:stretch>
          </p:blipFill>
          <p:spPr>
            <a:xfrm>
              <a:off x="557786" y="1259257"/>
              <a:ext cx="3211251" cy="1925496"/>
            </a:xfrm>
            <a:prstGeom prst="rect">
              <a:avLst/>
            </a:prstGeom>
            <a:ln>
              <a:noFill/>
            </a:ln>
            <a:effectLst>
              <a:outerShdw blurRad="292100" dist="139700" dir="2700000" algn="tl" rotWithShape="0">
                <a:srgbClr val="333333">
                  <a:alpha val="65000"/>
                </a:srgbClr>
              </a:outerShdw>
            </a:effectLst>
          </p:spPr>
        </p:pic>
        <p:sp>
          <p:nvSpPr>
            <p:cNvPr id="19" name="TextBox 18"/>
            <p:cNvSpPr txBox="1"/>
            <p:nvPr/>
          </p:nvSpPr>
          <p:spPr>
            <a:xfrm>
              <a:off x="557786" y="843936"/>
              <a:ext cx="3762703" cy="914400"/>
            </a:xfrm>
            <a:prstGeom prst="rect">
              <a:avLst/>
            </a:prstGeom>
            <a:noFill/>
          </p:spPr>
          <p:txBody>
            <a:bodyPr wrap="none" lIns="0" tIns="0" rIns="0" bIns="0" rtlCol="0">
              <a:noAutofit/>
            </a:bodyPr>
            <a:lstStyle/>
            <a:p>
              <a:pPr>
                <a:lnSpc>
                  <a:spcPct val="90000"/>
                </a:lnSpc>
              </a:pPr>
              <a:r>
                <a:rPr lang="en-US" sz="1400" b="1" dirty="0"/>
                <a:t>Open-sourced parser</a:t>
              </a:r>
              <a:r>
                <a:rPr lang="en-US" sz="1400" dirty="0"/>
                <a:t>: </a:t>
              </a:r>
              <a:br>
                <a:rPr lang="en-US" sz="1400" dirty="0"/>
              </a:br>
              <a:r>
                <a:rPr lang="en-US" sz="1400" dirty="0">
                  <a:hlinkClick r:id="rId6"/>
                </a:rPr>
                <a:t>https://github.com/oracle/pgql-lang</a:t>
              </a:r>
              <a:r>
                <a:rPr lang="en-US" sz="1400" dirty="0">
                  <a:hlinkClick r:id="rId4"/>
                </a:rPr>
                <a:t>/</a:t>
              </a:r>
              <a:endParaRPr lang="en-US" sz="1400" dirty="0"/>
            </a:p>
          </p:txBody>
        </p:sp>
      </p:grpSp>
      <p:sp>
        <p:nvSpPr>
          <p:cNvPr id="20" name="Rounded Rectangular Callout 19"/>
          <p:cNvSpPr/>
          <p:nvPr/>
        </p:nvSpPr>
        <p:spPr>
          <a:xfrm>
            <a:off x="4118411" y="2309643"/>
            <a:ext cx="1974818" cy="362281"/>
          </a:xfrm>
          <a:prstGeom prst="wedgeRoundRectCallout">
            <a:avLst>
              <a:gd name="adj1" fmla="val -61374"/>
              <a:gd name="adj2" fmla="val -15223"/>
              <a:gd name="adj3" fmla="val 16667"/>
            </a:avLst>
          </a:prstGeom>
          <a:solidFill>
            <a:srgbClr val="FFFF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9" tIns="0" rIns="0" bIns="0" numCol="1" spcCol="0" rtlCol="0" fromWordArt="0" anchor="ctr" anchorCtr="0" forceAA="0" compatLnSpc="1">
            <a:prstTxWarp prst="textNoShape">
              <a:avLst/>
            </a:prstTxWarp>
            <a:noAutofit/>
          </a:bodyPr>
          <a:lstStyle/>
          <a:p>
            <a:pPr>
              <a:lnSpc>
                <a:spcPct val="90000"/>
              </a:lnSpc>
            </a:pPr>
            <a:r>
              <a:rPr lang="en-US" sz="1600" dirty="0">
                <a:solidFill>
                  <a:schemeClr val="tx1"/>
                </a:solidFill>
              </a:rPr>
              <a:t>Open-sourced parser</a:t>
            </a:r>
          </a:p>
        </p:txBody>
      </p:sp>
      <p:sp>
        <p:nvSpPr>
          <p:cNvPr id="21" name="Footer Placeholder 6"/>
          <p:cNvSpPr>
            <a:spLocks noGrp="1"/>
          </p:cNvSpPr>
          <p:nvPr>
            <p:ph type="ftr" sz="quarter" idx="11"/>
          </p:nvPr>
        </p:nvSpPr>
        <p:spPr>
          <a:xfrm>
            <a:off x="8621423" y="6556248"/>
            <a:ext cx="2743200" cy="182880"/>
          </a:xfrm>
        </p:spPr>
        <p:txBody>
          <a:bodyPr/>
          <a:lstStyle/>
          <a:p>
            <a:r>
              <a:rPr lang="en-US" dirty="0"/>
              <a:t>Confidential – Oracle Internal</a:t>
            </a:r>
          </a:p>
        </p:txBody>
      </p:sp>
      <p:sp>
        <p:nvSpPr>
          <p:cNvPr id="22" name="Rounded Rectangular Callout 21"/>
          <p:cNvSpPr/>
          <p:nvPr/>
        </p:nvSpPr>
        <p:spPr>
          <a:xfrm>
            <a:off x="4505620" y="2781423"/>
            <a:ext cx="1993162" cy="354159"/>
          </a:xfrm>
          <a:prstGeom prst="wedgeRoundRectCallout">
            <a:avLst>
              <a:gd name="adj1" fmla="val 69166"/>
              <a:gd name="adj2" fmla="val -5620"/>
              <a:gd name="adj3" fmla="val 16667"/>
            </a:avLst>
          </a:prstGeom>
          <a:solidFill>
            <a:srgbClr val="FFFF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9" tIns="0" rIns="0" bIns="0" numCol="1" spcCol="0" rtlCol="0" fromWordArt="0" anchor="ctr" anchorCtr="0" forceAA="0" compatLnSpc="1">
            <a:prstTxWarp prst="textNoShape">
              <a:avLst/>
            </a:prstTxWarp>
            <a:noAutofit/>
          </a:bodyPr>
          <a:lstStyle/>
          <a:p>
            <a:pPr>
              <a:lnSpc>
                <a:spcPct val="90000"/>
              </a:lnSpc>
            </a:pPr>
            <a:r>
              <a:rPr lang="en-US" sz="1600" dirty="0">
                <a:solidFill>
                  <a:schemeClr val="tx1"/>
                </a:solidFill>
              </a:rPr>
              <a:t>Language specification</a:t>
            </a:r>
          </a:p>
        </p:txBody>
      </p:sp>
    </p:spTree>
    <p:extLst>
      <p:ext uri="{BB962C8B-B14F-4D97-AF65-F5344CB8AC3E}">
        <p14:creationId xmlns:p14="http://schemas.microsoft.com/office/powerpoint/2010/main" val="902131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de-DE" dirty="0"/>
            </a:br>
            <a:r>
              <a:rPr lang="de-DE" dirty="0"/>
              <a:t>Basic graph pattern matching</a:t>
            </a:r>
            <a:endParaRPr lang="en-US" dirty="0"/>
          </a:p>
        </p:txBody>
      </p:sp>
      <p:sp>
        <p:nvSpPr>
          <p:cNvPr id="5" name="TextBox 4"/>
          <p:cNvSpPr txBox="1"/>
          <p:nvPr/>
        </p:nvSpPr>
        <p:spPr>
          <a:xfrm>
            <a:off x="717717" y="2454269"/>
            <a:ext cx="10238374" cy="1098776"/>
          </a:xfrm>
          <a:prstGeom prst="rect">
            <a:avLst/>
          </a:prstGeom>
          <a:noFill/>
          <a:ln w="12700">
            <a:solidFill>
              <a:srgbClr val="2A2A2A"/>
            </a:solidFill>
          </a:ln>
        </p:spPr>
        <p:txBody>
          <a:bodyPr wrap="square" lIns="91436" tIns="91436" rIns="91436" bIns="91436" rtlCol="0">
            <a:noAutofit/>
          </a:bodyPr>
          <a:lstStyle/>
          <a:p>
            <a:pPr>
              <a:lnSpc>
                <a:spcPct val="90000"/>
              </a:lnSpc>
            </a:pPr>
            <a:r>
              <a:rPr lang="en-US" sz="1500" b="1" dirty="0">
                <a:latin typeface="Consolas" panose="020B0609020204030204" pitchFamily="49" charset="0"/>
                <a:cs typeface="Consolas" panose="020B0609020204030204" pitchFamily="49" charset="0"/>
              </a:rPr>
              <a:t>SELECT </a:t>
            </a:r>
            <a:r>
              <a:rPr lang="en-US" sz="1500" dirty="0">
                <a:latin typeface="Consolas" panose="020B0609020204030204" pitchFamily="49" charset="0"/>
                <a:cs typeface="Consolas" panose="020B0609020204030204" pitchFamily="49" charset="0"/>
              </a:rPr>
              <a:t>v3.name, v3.age</a:t>
            </a:r>
          </a:p>
          <a:p>
            <a:pPr>
              <a:lnSpc>
                <a:spcPct val="90000"/>
              </a:lnSpc>
            </a:pPr>
            <a:r>
              <a:rPr lang="en-US" sz="1500" b="1" dirty="0">
                <a:latin typeface="Consolas" panose="020B0609020204030204" pitchFamily="49" charset="0"/>
                <a:cs typeface="Consolas" panose="020B0609020204030204" pitchFamily="49" charset="0"/>
              </a:rPr>
              <a:t>  FROM</a:t>
            </a:r>
            <a:r>
              <a:rPr lang="en-US" sz="1500" dirty="0">
                <a:latin typeface="Consolas" panose="020B0609020204030204" pitchFamily="49" charset="0"/>
                <a:cs typeface="Consolas" panose="020B0609020204030204" pitchFamily="49" charset="0"/>
              </a:rPr>
              <a:t> </a:t>
            </a:r>
            <a:r>
              <a:rPr lang="en-US" sz="1500" dirty="0" err="1">
                <a:latin typeface="Consolas" panose="020B0609020204030204" pitchFamily="49" charset="0"/>
                <a:cs typeface="Consolas" panose="020B0609020204030204" pitchFamily="49" charset="0"/>
              </a:rPr>
              <a:t>socialNetworkGraph</a:t>
            </a:r>
            <a:endParaRPr lang="en-US" sz="1500" dirty="0">
              <a:latin typeface="Consolas" panose="020B0609020204030204" pitchFamily="49" charset="0"/>
              <a:cs typeface="Consolas" panose="020B0609020204030204" pitchFamily="49" charset="0"/>
            </a:endParaRPr>
          </a:p>
          <a:p>
            <a:pPr>
              <a:lnSpc>
                <a:spcPct val="90000"/>
              </a:lnSpc>
            </a:pPr>
            <a:r>
              <a:rPr lang="en-US" sz="1500" b="1" dirty="0">
                <a:latin typeface="Consolas" panose="020B0609020204030204" pitchFamily="49" charset="0"/>
                <a:cs typeface="Consolas" panose="020B0609020204030204" pitchFamily="49" charset="0"/>
              </a:rPr>
              <a:t> MATCH </a:t>
            </a:r>
            <a:r>
              <a:rPr lang="en-US" sz="1500" dirty="0">
                <a:latin typeface="Consolas" panose="020B0609020204030204" pitchFamily="49" charset="0"/>
                <a:cs typeface="Consolas" panose="020B0609020204030204" pitchFamily="49" charset="0"/>
              </a:rPr>
              <a:t>(v1:Person) –[:</a:t>
            </a:r>
            <a:r>
              <a:rPr lang="en-US" sz="1500" dirty="0" err="1">
                <a:latin typeface="Consolas" panose="020B0609020204030204" pitchFamily="49" charset="0"/>
                <a:cs typeface="Consolas" panose="020B0609020204030204" pitchFamily="49" charset="0"/>
              </a:rPr>
              <a:t>friendOf</a:t>
            </a:r>
            <a:r>
              <a:rPr lang="en-US" sz="1500" dirty="0">
                <a:latin typeface="Consolas" panose="020B0609020204030204" pitchFamily="49" charset="0"/>
                <a:cs typeface="Consolas" panose="020B0609020204030204" pitchFamily="49" charset="0"/>
              </a:rPr>
              <a:t>]-&gt; (v2:Person) –[:knows]-&gt; (v3:Person)</a:t>
            </a:r>
          </a:p>
          <a:p>
            <a:pPr>
              <a:lnSpc>
                <a:spcPct val="90000"/>
              </a:lnSpc>
            </a:pPr>
            <a:r>
              <a:rPr lang="en-US" sz="1500" dirty="0">
                <a:latin typeface="Consolas" panose="020B0609020204030204" pitchFamily="49" charset="0"/>
                <a:cs typeface="Consolas" panose="020B0609020204030204" pitchFamily="49" charset="0"/>
              </a:rPr>
              <a:t> </a:t>
            </a:r>
            <a:r>
              <a:rPr lang="en-US" sz="1500" b="1" dirty="0">
                <a:latin typeface="Consolas" panose="020B0609020204030204" pitchFamily="49" charset="0"/>
                <a:cs typeface="Consolas" panose="020B0609020204030204" pitchFamily="49" charset="0"/>
              </a:rPr>
              <a:t>WHERE</a:t>
            </a:r>
            <a:r>
              <a:rPr lang="en-US" sz="1500" dirty="0">
                <a:latin typeface="Consolas" panose="020B0609020204030204" pitchFamily="49" charset="0"/>
                <a:cs typeface="Consolas" panose="020B0609020204030204" pitchFamily="49" charset="0"/>
              </a:rPr>
              <a:t> v1.name = ‘Amber’</a:t>
            </a:r>
          </a:p>
        </p:txBody>
      </p:sp>
      <p:sp>
        <p:nvSpPr>
          <p:cNvPr id="7" name="Rounded Rectangular Callout 6"/>
          <p:cNvSpPr/>
          <p:nvPr/>
        </p:nvSpPr>
        <p:spPr>
          <a:xfrm>
            <a:off x="7563320" y="4165886"/>
            <a:ext cx="3696084" cy="854626"/>
          </a:xfrm>
          <a:prstGeom prst="wedgeRoundRectCallout">
            <a:avLst>
              <a:gd name="adj1" fmla="val -43398"/>
              <a:gd name="adj2" fmla="val -139454"/>
              <a:gd name="adj3" fmla="val 16667"/>
            </a:avLst>
          </a:prstGeom>
          <a:solidFill>
            <a:srgbClr val="FFFF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9" tIns="0" rIns="0" bIns="0" numCol="1" spcCol="0" rtlCol="0" fromWordArt="0" anchor="ctr" anchorCtr="0" forceAA="0" compatLnSpc="1">
            <a:prstTxWarp prst="textNoShape">
              <a:avLst/>
            </a:prstTxWarp>
            <a:noAutofit/>
          </a:bodyPr>
          <a:lstStyle/>
          <a:p>
            <a:pPr>
              <a:lnSpc>
                <a:spcPct val="90000"/>
              </a:lnSpc>
            </a:pPr>
            <a:r>
              <a:rPr lang="en-US" u="sng" dirty="0">
                <a:solidFill>
                  <a:schemeClr val="tx1"/>
                </a:solidFill>
              </a:rPr>
              <a:t>Query</a:t>
            </a:r>
            <a:r>
              <a:rPr lang="en-US" dirty="0">
                <a:solidFill>
                  <a:schemeClr val="tx1"/>
                </a:solidFill>
              </a:rPr>
              <a:t>: Find all people who are known by friends of ‘Amber’.</a:t>
            </a:r>
          </a:p>
        </p:txBody>
      </p:sp>
      <p:sp>
        <p:nvSpPr>
          <p:cNvPr id="8" name="Rectangle 7"/>
          <p:cNvSpPr/>
          <p:nvPr/>
        </p:nvSpPr>
        <p:spPr>
          <a:xfrm>
            <a:off x="5612447" y="4015646"/>
            <a:ext cx="1528065" cy="811520"/>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9" rIns="91436" bIns="45719" numCol="1" spcCol="0" rtlCol="0" fromWordArt="0" anchor="ctr" anchorCtr="0" forceAA="0" compatLnSpc="1">
            <a:prstTxWarp prst="textNoShape">
              <a:avLst/>
            </a:prstTxWarp>
            <a:noAutofit/>
          </a:bodyPr>
          <a:lstStyle/>
          <a:p>
            <a:pPr algn="ctr">
              <a:lnSpc>
                <a:spcPct val="90000"/>
              </a:lnSpc>
            </a:pPr>
            <a:r>
              <a:rPr lang="en-US" dirty="0" err="1"/>
              <a:t>socialNetwork</a:t>
            </a:r>
            <a:br>
              <a:rPr lang="en-US" dirty="0"/>
            </a:br>
            <a:r>
              <a:rPr lang="en-US" dirty="0"/>
              <a:t>Graph</a:t>
            </a:r>
          </a:p>
        </p:txBody>
      </p:sp>
      <p:grpSp>
        <p:nvGrpSpPr>
          <p:cNvPr id="4" name="Group 26"/>
          <p:cNvGrpSpPr/>
          <p:nvPr/>
        </p:nvGrpSpPr>
        <p:grpSpPr>
          <a:xfrm>
            <a:off x="595590" y="3747359"/>
            <a:ext cx="5041741" cy="2309091"/>
            <a:chOff x="5837817" y="312418"/>
            <a:chExt cx="5317863" cy="2372341"/>
          </a:xfrm>
        </p:grpSpPr>
        <p:sp>
          <p:nvSpPr>
            <p:cNvPr id="10" name="Rounded Rectangle 9"/>
            <p:cNvSpPr/>
            <p:nvPr/>
          </p:nvSpPr>
          <p:spPr>
            <a:xfrm>
              <a:off x="5837817" y="312418"/>
              <a:ext cx="5317863" cy="2372341"/>
            </a:xfrm>
            <a:prstGeom prst="roundRect">
              <a:avLst/>
            </a:prstGeom>
            <a:solidFill>
              <a:schemeClr val="bg1"/>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500" dirty="0"/>
            </a:p>
          </p:txBody>
        </p:sp>
        <p:sp>
          <p:nvSpPr>
            <p:cNvPr id="11" name="Oval 10"/>
            <p:cNvSpPr/>
            <p:nvPr/>
          </p:nvSpPr>
          <p:spPr>
            <a:xfrm>
              <a:off x="7073279" y="489058"/>
              <a:ext cx="402336" cy="402336"/>
            </a:xfrm>
            <a:prstGeom prst="ellipse">
              <a:avLst/>
            </a:prstGeom>
            <a:solidFill>
              <a:schemeClr val="bg1"/>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sz="1200" dirty="0">
                  <a:solidFill>
                    <a:schemeClr val="tx1"/>
                  </a:solidFill>
                </a:rPr>
                <a:t>100</a:t>
              </a:r>
            </a:p>
          </p:txBody>
        </p:sp>
        <p:sp>
          <p:nvSpPr>
            <p:cNvPr id="12" name="TextBox 11"/>
            <p:cNvSpPr txBox="1"/>
            <p:nvPr/>
          </p:nvSpPr>
          <p:spPr>
            <a:xfrm flipH="1">
              <a:off x="5997013" y="680664"/>
              <a:ext cx="1024128" cy="374904"/>
            </a:xfrm>
            <a:prstGeom prst="rect">
              <a:avLst/>
            </a:prstGeom>
            <a:noFill/>
          </p:spPr>
          <p:txBody>
            <a:bodyPr wrap="none" lIns="0" tIns="0" rIns="0" bIns="0" rtlCol="0">
              <a:noAutofit/>
            </a:bodyPr>
            <a:lstStyle/>
            <a:p>
              <a:pPr>
                <a:lnSpc>
                  <a:spcPct val="90000"/>
                </a:lnSpc>
              </a:pPr>
              <a:r>
                <a:rPr lang="en-US" sz="1300" b="1" dirty="0"/>
                <a:t>:Person</a:t>
              </a:r>
            </a:p>
            <a:p>
              <a:pPr>
                <a:lnSpc>
                  <a:spcPct val="90000"/>
                </a:lnSpc>
              </a:pPr>
              <a:r>
                <a:rPr lang="en-US" sz="1300" dirty="0"/>
                <a:t>name = ‘Amber’</a:t>
              </a:r>
            </a:p>
            <a:p>
              <a:pPr>
                <a:lnSpc>
                  <a:spcPct val="90000"/>
                </a:lnSpc>
              </a:pPr>
              <a:r>
                <a:rPr lang="en-US" sz="1300" dirty="0"/>
                <a:t>age = 25</a:t>
              </a:r>
            </a:p>
          </p:txBody>
        </p:sp>
        <p:sp>
          <p:nvSpPr>
            <p:cNvPr id="13" name="Oval 12"/>
            <p:cNvSpPr/>
            <p:nvPr/>
          </p:nvSpPr>
          <p:spPr>
            <a:xfrm>
              <a:off x="7186306" y="1968686"/>
              <a:ext cx="402337" cy="402336"/>
            </a:xfrm>
            <a:prstGeom prst="ellipse">
              <a:avLst/>
            </a:prstGeom>
            <a:solidFill>
              <a:schemeClr val="bg1"/>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sz="1200" dirty="0">
                  <a:solidFill>
                    <a:schemeClr val="tx1"/>
                  </a:solidFill>
                </a:rPr>
                <a:t>200</a:t>
              </a:r>
            </a:p>
          </p:txBody>
        </p:sp>
        <p:sp>
          <p:nvSpPr>
            <p:cNvPr id="14" name="TextBox 13"/>
            <p:cNvSpPr txBox="1"/>
            <p:nvPr/>
          </p:nvSpPr>
          <p:spPr>
            <a:xfrm>
              <a:off x="6126136" y="2001764"/>
              <a:ext cx="1024129" cy="374904"/>
            </a:xfrm>
            <a:prstGeom prst="rect">
              <a:avLst/>
            </a:prstGeom>
            <a:noFill/>
          </p:spPr>
          <p:txBody>
            <a:bodyPr wrap="none" lIns="0" tIns="0" rIns="0" bIns="0" rtlCol="0">
              <a:noAutofit/>
            </a:bodyPr>
            <a:lstStyle/>
            <a:p>
              <a:pPr>
                <a:lnSpc>
                  <a:spcPct val="90000"/>
                </a:lnSpc>
              </a:pPr>
              <a:r>
                <a:rPr lang="en-US" sz="1300" b="1" dirty="0"/>
                <a:t>:Person</a:t>
              </a:r>
            </a:p>
            <a:p>
              <a:pPr>
                <a:lnSpc>
                  <a:spcPct val="90000"/>
                </a:lnSpc>
              </a:pPr>
              <a:r>
                <a:rPr lang="en-US" sz="1300" dirty="0"/>
                <a:t>name = ‘Paul’</a:t>
              </a:r>
            </a:p>
            <a:p>
              <a:pPr>
                <a:lnSpc>
                  <a:spcPct val="90000"/>
                </a:lnSpc>
              </a:pPr>
              <a:r>
                <a:rPr lang="en-US" sz="1300" dirty="0"/>
                <a:t>age = 30</a:t>
              </a:r>
            </a:p>
          </p:txBody>
        </p:sp>
        <p:sp>
          <p:nvSpPr>
            <p:cNvPr id="15" name="Oval 14"/>
            <p:cNvSpPr/>
            <p:nvPr/>
          </p:nvSpPr>
          <p:spPr>
            <a:xfrm>
              <a:off x="9474536" y="1547127"/>
              <a:ext cx="408870" cy="402336"/>
            </a:xfrm>
            <a:prstGeom prst="ellipse">
              <a:avLst/>
            </a:prstGeom>
            <a:solidFill>
              <a:schemeClr val="bg1"/>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sz="1200" dirty="0">
                  <a:solidFill>
                    <a:schemeClr val="tx1"/>
                  </a:solidFill>
                </a:rPr>
                <a:t>300</a:t>
              </a:r>
            </a:p>
          </p:txBody>
        </p:sp>
        <p:sp>
          <p:nvSpPr>
            <p:cNvPr id="16" name="TextBox 15"/>
            <p:cNvSpPr txBox="1"/>
            <p:nvPr/>
          </p:nvSpPr>
          <p:spPr>
            <a:xfrm>
              <a:off x="9820870" y="1907236"/>
              <a:ext cx="1040760" cy="374904"/>
            </a:xfrm>
            <a:prstGeom prst="rect">
              <a:avLst/>
            </a:prstGeom>
            <a:noFill/>
          </p:spPr>
          <p:txBody>
            <a:bodyPr wrap="none" lIns="0" tIns="0" rIns="0" bIns="0" rtlCol="0">
              <a:noAutofit/>
            </a:bodyPr>
            <a:lstStyle/>
            <a:p>
              <a:pPr>
                <a:lnSpc>
                  <a:spcPct val="90000"/>
                </a:lnSpc>
              </a:pPr>
              <a:r>
                <a:rPr lang="en-US" sz="1300" b="1" dirty="0"/>
                <a:t>:Person</a:t>
              </a:r>
            </a:p>
            <a:p>
              <a:pPr>
                <a:lnSpc>
                  <a:spcPct val="90000"/>
                </a:lnSpc>
              </a:pPr>
              <a:r>
                <a:rPr lang="en-US" sz="1300" dirty="0"/>
                <a:t>name = ‘Heather’</a:t>
              </a:r>
            </a:p>
            <a:p>
              <a:pPr>
                <a:lnSpc>
                  <a:spcPct val="90000"/>
                </a:lnSpc>
              </a:pPr>
              <a:r>
                <a:rPr lang="en-US" sz="1300" dirty="0"/>
                <a:t>age = 27</a:t>
              </a:r>
            </a:p>
          </p:txBody>
        </p:sp>
        <p:sp>
          <p:nvSpPr>
            <p:cNvPr id="17" name="Oval 16"/>
            <p:cNvSpPr/>
            <p:nvPr/>
          </p:nvSpPr>
          <p:spPr>
            <a:xfrm>
              <a:off x="9302588" y="763020"/>
              <a:ext cx="402336" cy="402336"/>
            </a:xfrm>
            <a:prstGeom prst="ellipse">
              <a:avLst/>
            </a:prstGeom>
            <a:solidFill>
              <a:schemeClr val="bg1"/>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sz="1200" dirty="0">
                  <a:solidFill>
                    <a:schemeClr val="tx1"/>
                  </a:solidFill>
                </a:rPr>
                <a:t>777</a:t>
              </a:r>
            </a:p>
          </p:txBody>
        </p:sp>
        <p:sp>
          <p:nvSpPr>
            <p:cNvPr id="18" name="TextBox 17"/>
            <p:cNvSpPr txBox="1"/>
            <p:nvPr/>
          </p:nvSpPr>
          <p:spPr>
            <a:xfrm>
              <a:off x="9850089" y="734197"/>
              <a:ext cx="1024128" cy="374904"/>
            </a:xfrm>
            <a:prstGeom prst="rect">
              <a:avLst/>
            </a:prstGeom>
            <a:noFill/>
          </p:spPr>
          <p:txBody>
            <a:bodyPr wrap="none" lIns="0" tIns="0" rIns="0" bIns="0" rtlCol="0">
              <a:noAutofit/>
            </a:bodyPr>
            <a:lstStyle/>
            <a:p>
              <a:pPr>
                <a:lnSpc>
                  <a:spcPct val="90000"/>
                </a:lnSpc>
              </a:pPr>
              <a:r>
                <a:rPr lang="en-US" sz="1300" b="1" dirty="0"/>
                <a:t>:Company</a:t>
              </a:r>
            </a:p>
            <a:p>
              <a:pPr>
                <a:lnSpc>
                  <a:spcPct val="90000"/>
                </a:lnSpc>
              </a:pPr>
              <a:r>
                <a:rPr lang="en-US" sz="1300" dirty="0"/>
                <a:t>name = ‘Oracle’</a:t>
              </a:r>
            </a:p>
            <a:p>
              <a:pPr>
                <a:lnSpc>
                  <a:spcPct val="90000"/>
                </a:lnSpc>
              </a:pPr>
              <a:r>
                <a:rPr lang="en-US" sz="1300" dirty="0"/>
                <a:t>location = </a:t>
              </a:r>
            </a:p>
            <a:p>
              <a:pPr>
                <a:lnSpc>
                  <a:spcPct val="90000"/>
                </a:lnSpc>
              </a:pPr>
              <a:r>
                <a:rPr lang="en-US" sz="1300" dirty="0"/>
                <a:t>‘Redwood City’</a:t>
              </a:r>
            </a:p>
          </p:txBody>
        </p:sp>
        <p:cxnSp>
          <p:nvCxnSpPr>
            <p:cNvPr id="19" name="Straight Arrow Connector 18"/>
            <p:cNvCxnSpPr>
              <a:stCxn id="11" idx="6"/>
              <a:endCxn id="17" idx="2"/>
            </p:cNvCxnSpPr>
            <p:nvPr/>
          </p:nvCxnSpPr>
          <p:spPr>
            <a:xfrm>
              <a:off x="7475615" y="690226"/>
              <a:ext cx="1826973" cy="273962"/>
            </a:xfrm>
            <a:prstGeom prst="straightConnector1">
              <a:avLst/>
            </a:prstGeom>
            <a:ln w="1905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1" idx="5"/>
              <a:endCxn id="15" idx="1"/>
            </p:cNvCxnSpPr>
            <p:nvPr/>
          </p:nvCxnSpPr>
          <p:spPr>
            <a:xfrm>
              <a:off x="7416694" y="832474"/>
              <a:ext cx="2117720" cy="773573"/>
            </a:xfrm>
            <a:prstGeom prst="straightConnector1">
              <a:avLst/>
            </a:prstGeom>
            <a:ln w="1905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1" idx="4"/>
              <a:endCxn id="13" idx="0"/>
            </p:cNvCxnSpPr>
            <p:nvPr/>
          </p:nvCxnSpPr>
          <p:spPr>
            <a:xfrm>
              <a:off x="7274448" y="891394"/>
              <a:ext cx="113028" cy="1077292"/>
            </a:xfrm>
            <a:prstGeom prst="straightConnector1">
              <a:avLst/>
            </a:prstGeom>
            <a:ln w="1905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3" idx="6"/>
              <a:endCxn id="15" idx="2"/>
            </p:cNvCxnSpPr>
            <p:nvPr/>
          </p:nvCxnSpPr>
          <p:spPr>
            <a:xfrm flipV="1">
              <a:off x="7588643" y="1748295"/>
              <a:ext cx="1885894" cy="421559"/>
            </a:xfrm>
            <a:prstGeom prst="straightConnector1">
              <a:avLst/>
            </a:prstGeom>
            <a:ln w="1905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717083" y="422426"/>
              <a:ext cx="1808679" cy="345755"/>
            </a:xfrm>
            <a:prstGeom prst="rect">
              <a:avLst/>
            </a:prstGeom>
            <a:solidFill>
              <a:schemeClr val="bg1">
                <a:lumMod val="85000"/>
              </a:schemeClr>
            </a:solidFill>
          </p:spPr>
          <p:txBody>
            <a:bodyPr wrap="none" lIns="0" tIns="0" rIns="0" bIns="0" rtlCol="0">
              <a:noAutofit/>
            </a:bodyPr>
            <a:lstStyle/>
            <a:p>
              <a:pPr>
                <a:lnSpc>
                  <a:spcPct val="90000"/>
                </a:lnSpc>
              </a:pPr>
              <a:r>
                <a:rPr lang="en-US" sz="900" b="1" dirty="0"/>
                <a:t> :</a:t>
              </a:r>
              <a:r>
                <a:rPr lang="en-US" sz="900" b="1" dirty="0" err="1"/>
                <a:t>worksAt</a:t>
              </a:r>
              <a:r>
                <a:rPr lang="en-US" sz="900" b="1" dirty="0"/>
                <a:t>{1831}</a:t>
              </a:r>
            </a:p>
            <a:p>
              <a:pPr>
                <a:lnSpc>
                  <a:spcPct val="90000"/>
                </a:lnSpc>
              </a:pPr>
              <a:r>
                <a:rPr lang="en-US" sz="900" dirty="0" err="1"/>
                <a:t>startDate</a:t>
              </a:r>
              <a:r>
                <a:rPr lang="en-US" sz="900" dirty="0"/>
                <a:t> = ’09/01/2015’ </a:t>
              </a:r>
            </a:p>
          </p:txBody>
        </p:sp>
        <p:sp>
          <p:nvSpPr>
            <p:cNvPr id="24" name="TextBox 23"/>
            <p:cNvSpPr txBox="1"/>
            <p:nvPr/>
          </p:nvSpPr>
          <p:spPr>
            <a:xfrm>
              <a:off x="7750178" y="1061289"/>
              <a:ext cx="1155641" cy="228534"/>
            </a:xfrm>
            <a:prstGeom prst="rect">
              <a:avLst/>
            </a:prstGeom>
            <a:solidFill>
              <a:schemeClr val="bg1">
                <a:lumMod val="85000"/>
              </a:schemeClr>
            </a:solidFill>
          </p:spPr>
          <p:txBody>
            <a:bodyPr wrap="none" lIns="0" tIns="0" rIns="0" bIns="0" rtlCol="0">
              <a:noAutofit/>
            </a:bodyPr>
            <a:lstStyle/>
            <a:p>
              <a:pPr>
                <a:lnSpc>
                  <a:spcPct val="90000"/>
                </a:lnSpc>
              </a:pPr>
              <a:r>
                <a:rPr lang="en-US" sz="900" b="1" dirty="0"/>
                <a:t>:</a:t>
              </a:r>
              <a:r>
                <a:rPr lang="en-US" sz="900" b="1" dirty="0" err="1"/>
                <a:t>friendOf</a:t>
              </a:r>
              <a:r>
                <a:rPr lang="en-US" sz="900" b="1" dirty="0"/>
                <a:t>{1173}</a:t>
              </a:r>
            </a:p>
            <a:p>
              <a:pPr>
                <a:lnSpc>
                  <a:spcPct val="90000"/>
                </a:lnSpc>
              </a:pPr>
              <a:r>
                <a:rPr lang="en-US" sz="900" dirty="0"/>
                <a:t> </a:t>
              </a:r>
            </a:p>
          </p:txBody>
        </p:sp>
        <p:sp>
          <p:nvSpPr>
            <p:cNvPr id="25" name="TextBox 24"/>
            <p:cNvSpPr txBox="1"/>
            <p:nvPr/>
          </p:nvSpPr>
          <p:spPr>
            <a:xfrm>
              <a:off x="8123013" y="1971519"/>
              <a:ext cx="797416" cy="172346"/>
            </a:xfrm>
            <a:prstGeom prst="rect">
              <a:avLst/>
            </a:prstGeom>
            <a:solidFill>
              <a:schemeClr val="bg1">
                <a:lumMod val="85000"/>
              </a:schemeClr>
            </a:solidFill>
          </p:spPr>
          <p:txBody>
            <a:bodyPr wrap="none" lIns="0" tIns="0" rIns="0" bIns="0" rtlCol="0">
              <a:noAutofit/>
            </a:bodyPr>
            <a:lstStyle/>
            <a:p>
              <a:pPr>
                <a:lnSpc>
                  <a:spcPct val="90000"/>
                </a:lnSpc>
              </a:pPr>
              <a:r>
                <a:rPr lang="en-US" sz="900" b="1" dirty="0"/>
                <a:t> :knows{2200}</a:t>
              </a:r>
            </a:p>
          </p:txBody>
        </p:sp>
        <p:sp>
          <p:nvSpPr>
            <p:cNvPr id="26" name="TextBox 25"/>
            <p:cNvSpPr txBox="1"/>
            <p:nvPr/>
          </p:nvSpPr>
          <p:spPr>
            <a:xfrm>
              <a:off x="6311428" y="1487853"/>
              <a:ext cx="1367190" cy="314394"/>
            </a:xfrm>
            <a:prstGeom prst="rect">
              <a:avLst/>
            </a:prstGeom>
            <a:solidFill>
              <a:schemeClr val="bg1">
                <a:lumMod val="85000"/>
              </a:schemeClr>
            </a:solidFill>
          </p:spPr>
          <p:txBody>
            <a:bodyPr wrap="none" lIns="0" tIns="0" rIns="0" bIns="0" rtlCol="0">
              <a:noAutofit/>
            </a:bodyPr>
            <a:lstStyle/>
            <a:p>
              <a:pPr>
                <a:lnSpc>
                  <a:spcPct val="90000"/>
                </a:lnSpc>
              </a:pPr>
              <a:r>
                <a:rPr lang="en-US" sz="900" b="1" dirty="0"/>
                <a:t> :</a:t>
              </a:r>
              <a:r>
                <a:rPr lang="en-US" sz="900" b="1" dirty="0" err="1"/>
                <a:t>friendOf</a:t>
              </a:r>
              <a:r>
                <a:rPr lang="en-US" sz="900" b="1" dirty="0"/>
                <a:t> {2513}</a:t>
              </a:r>
            </a:p>
            <a:p>
              <a:pPr>
                <a:lnSpc>
                  <a:spcPct val="90000"/>
                </a:lnSpc>
              </a:pPr>
              <a:r>
                <a:rPr lang="en-US" sz="900" dirty="0"/>
                <a:t>since = ’08/01/2014’ </a:t>
              </a:r>
            </a:p>
          </p:txBody>
        </p:sp>
      </p:grpSp>
      <p:sp>
        <p:nvSpPr>
          <p:cNvPr id="27" name="Slide Number Placeholder 26"/>
          <p:cNvSpPr>
            <a:spLocks noGrp="1"/>
          </p:cNvSpPr>
          <p:nvPr>
            <p:ph type="sldNum" sz="quarter" idx="12"/>
          </p:nvPr>
        </p:nvSpPr>
        <p:spPr/>
        <p:txBody>
          <a:bodyPr/>
          <a:lstStyle/>
          <a:p>
            <a:fld id="{C51EAA63-D034-42AE-91FA-B13B9518C7BE}" type="slidenum">
              <a:rPr lang="en-US" smtClean="0"/>
              <a:pPr/>
              <a:t>44</a:t>
            </a:fld>
            <a:endParaRPr lang="en-US" dirty="0"/>
          </a:p>
        </p:txBody>
      </p:sp>
      <p:sp>
        <p:nvSpPr>
          <p:cNvPr id="32" name="Content Placeholder 31"/>
          <p:cNvSpPr>
            <a:spLocks noGrp="1"/>
          </p:cNvSpPr>
          <p:nvPr>
            <p:ph idx="1"/>
          </p:nvPr>
        </p:nvSpPr>
        <p:spPr>
          <a:xfrm>
            <a:off x="531151" y="1524001"/>
            <a:ext cx="11126522" cy="886621"/>
          </a:xfrm>
        </p:spPr>
        <p:txBody>
          <a:bodyPr/>
          <a:lstStyle/>
          <a:p>
            <a:r>
              <a:rPr lang="de-DE" dirty="0"/>
              <a:t>Find all instances of a given pattern/template in the data graph</a:t>
            </a:r>
          </a:p>
          <a:p>
            <a:endParaRPr lang="en-US" dirty="0"/>
          </a:p>
        </p:txBody>
      </p:sp>
      <p:sp>
        <p:nvSpPr>
          <p:cNvPr id="33" name="Footer Placeholder 6"/>
          <p:cNvSpPr>
            <a:spLocks noGrp="1"/>
          </p:cNvSpPr>
          <p:nvPr>
            <p:ph type="ftr" sz="quarter" idx="11"/>
          </p:nvPr>
        </p:nvSpPr>
        <p:spPr>
          <a:xfrm>
            <a:off x="8621423" y="6556248"/>
            <a:ext cx="2743200" cy="182880"/>
          </a:xfrm>
        </p:spPr>
        <p:txBody>
          <a:bodyPr/>
          <a:lstStyle/>
          <a:p>
            <a:r>
              <a:rPr lang="en-US" dirty="0"/>
              <a:t>Confidential – Oracle Internal</a:t>
            </a:r>
          </a:p>
        </p:txBody>
      </p:sp>
    </p:spTree>
    <p:extLst>
      <p:ext uri="{BB962C8B-B14F-4D97-AF65-F5344CB8AC3E}">
        <p14:creationId xmlns:p14="http://schemas.microsoft.com/office/powerpoint/2010/main" val="2814956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de-DE" dirty="0"/>
            </a:br>
            <a:r>
              <a:rPr lang="de-DE" dirty="0"/>
              <a:t>Basic graph pattern matching</a:t>
            </a:r>
            <a:endParaRPr lang="en-US" dirty="0"/>
          </a:p>
        </p:txBody>
      </p:sp>
      <p:sp>
        <p:nvSpPr>
          <p:cNvPr id="5" name="TextBox 4"/>
          <p:cNvSpPr txBox="1"/>
          <p:nvPr/>
        </p:nvSpPr>
        <p:spPr>
          <a:xfrm>
            <a:off x="717717" y="2454269"/>
            <a:ext cx="10238374" cy="1098776"/>
          </a:xfrm>
          <a:prstGeom prst="rect">
            <a:avLst/>
          </a:prstGeom>
          <a:noFill/>
          <a:ln w="12700">
            <a:solidFill>
              <a:srgbClr val="2A2A2A"/>
            </a:solidFill>
          </a:ln>
        </p:spPr>
        <p:txBody>
          <a:bodyPr wrap="square" lIns="91436" tIns="91436" rIns="91436" bIns="91436" rtlCol="0">
            <a:noAutofit/>
          </a:bodyPr>
          <a:lstStyle/>
          <a:p>
            <a:pPr>
              <a:lnSpc>
                <a:spcPct val="90000"/>
              </a:lnSpc>
            </a:pPr>
            <a:r>
              <a:rPr lang="en-US" sz="1500" b="1" dirty="0">
                <a:latin typeface="Consolas" panose="020B0609020204030204" pitchFamily="49" charset="0"/>
                <a:cs typeface="Consolas" panose="020B0609020204030204" pitchFamily="49" charset="0"/>
              </a:rPr>
              <a:t>SELECT </a:t>
            </a:r>
            <a:r>
              <a:rPr lang="en-US" sz="1500" dirty="0">
                <a:latin typeface="Consolas" panose="020B0609020204030204" pitchFamily="49" charset="0"/>
                <a:cs typeface="Consolas" panose="020B0609020204030204" pitchFamily="49" charset="0"/>
              </a:rPr>
              <a:t>v3.name, v3.age</a:t>
            </a:r>
          </a:p>
          <a:p>
            <a:pPr>
              <a:lnSpc>
                <a:spcPct val="90000"/>
              </a:lnSpc>
            </a:pPr>
            <a:r>
              <a:rPr lang="en-US" sz="1500" b="1" dirty="0">
                <a:latin typeface="Consolas" panose="020B0609020204030204" pitchFamily="49" charset="0"/>
                <a:cs typeface="Consolas" panose="020B0609020204030204" pitchFamily="49" charset="0"/>
              </a:rPr>
              <a:t>  FROM</a:t>
            </a:r>
            <a:r>
              <a:rPr lang="en-US" sz="1500" dirty="0">
                <a:latin typeface="Consolas" panose="020B0609020204030204" pitchFamily="49" charset="0"/>
                <a:cs typeface="Consolas" panose="020B0609020204030204" pitchFamily="49" charset="0"/>
              </a:rPr>
              <a:t> </a:t>
            </a:r>
            <a:r>
              <a:rPr lang="en-US" sz="1500" dirty="0" err="1">
                <a:latin typeface="Consolas" panose="020B0609020204030204" pitchFamily="49" charset="0"/>
                <a:cs typeface="Consolas" panose="020B0609020204030204" pitchFamily="49" charset="0"/>
              </a:rPr>
              <a:t>socialNetworkGraph</a:t>
            </a:r>
            <a:endParaRPr lang="en-US" sz="1500" b="1" dirty="0">
              <a:latin typeface="Consolas" panose="020B0609020204030204" pitchFamily="49" charset="0"/>
              <a:cs typeface="Consolas" panose="020B0609020204030204" pitchFamily="49" charset="0"/>
            </a:endParaRPr>
          </a:p>
          <a:p>
            <a:pPr>
              <a:lnSpc>
                <a:spcPct val="90000"/>
              </a:lnSpc>
            </a:pPr>
            <a:r>
              <a:rPr lang="en-US" sz="1500" b="1" dirty="0">
                <a:latin typeface="Consolas" panose="020B0609020204030204" pitchFamily="49" charset="0"/>
                <a:cs typeface="Consolas" panose="020B0609020204030204" pitchFamily="49" charset="0"/>
              </a:rPr>
              <a:t> MATCH </a:t>
            </a:r>
            <a:r>
              <a:rPr lang="en-US" sz="1500" dirty="0">
                <a:solidFill>
                  <a:schemeClr val="accent2"/>
                </a:solidFill>
                <a:latin typeface="Consolas" panose="020B0609020204030204" pitchFamily="49" charset="0"/>
                <a:cs typeface="Consolas" panose="020B0609020204030204" pitchFamily="49" charset="0"/>
              </a:rPr>
              <a:t>(v1:Person) </a:t>
            </a:r>
            <a:r>
              <a:rPr lang="en-US" sz="1500" dirty="0">
                <a:latin typeface="Consolas" panose="020B0609020204030204" pitchFamily="49" charset="0"/>
                <a:cs typeface="Consolas" panose="020B0609020204030204" pitchFamily="49" charset="0"/>
              </a:rPr>
              <a:t>–[:</a:t>
            </a:r>
            <a:r>
              <a:rPr lang="en-US" sz="1500" dirty="0" err="1">
                <a:latin typeface="Consolas" panose="020B0609020204030204" pitchFamily="49" charset="0"/>
                <a:cs typeface="Consolas" panose="020B0609020204030204" pitchFamily="49" charset="0"/>
              </a:rPr>
              <a:t>friendOf</a:t>
            </a:r>
            <a:r>
              <a:rPr lang="en-US" sz="1500" dirty="0">
                <a:latin typeface="Consolas" panose="020B0609020204030204" pitchFamily="49" charset="0"/>
                <a:cs typeface="Consolas" panose="020B0609020204030204" pitchFamily="49" charset="0"/>
              </a:rPr>
              <a:t>]-&gt; </a:t>
            </a:r>
            <a:r>
              <a:rPr lang="en-US" sz="1500" dirty="0">
                <a:solidFill>
                  <a:schemeClr val="accent3"/>
                </a:solidFill>
                <a:latin typeface="Consolas" panose="020B0609020204030204" pitchFamily="49" charset="0"/>
                <a:cs typeface="Consolas" panose="020B0609020204030204" pitchFamily="49" charset="0"/>
              </a:rPr>
              <a:t>(v2:Person) </a:t>
            </a:r>
            <a:r>
              <a:rPr lang="en-US" sz="1500" dirty="0">
                <a:latin typeface="Consolas" panose="020B0609020204030204" pitchFamily="49" charset="0"/>
                <a:cs typeface="Consolas" panose="020B0609020204030204" pitchFamily="49" charset="0"/>
              </a:rPr>
              <a:t>–[:knows]-&gt; </a:t>
            </a:r>
            <a:r>
              <a:rPr lang="en-US" sz="1500" dirty="0">
                <a:solidFill>
                  <a:schemeClr val="accent1"/>
                </a:solidFill>
                <a:latin typeface="Consolas" panose="020B0609020204030204" pitchFamily="49" charset="0"/>
                <a:cs typeface="Consolas" panose="020B0609020204030204" pitchFamily="49" charset="0"/>
              </a:rPr>
              <a:t>(v3:Person)</a:t>
            </a:r>
          </a:p>
          <a:p>
            <a:pPr>
              <a:lnSpc>
                <a:spcPct val="90000"/>
              </a:lnSpc>
            </a:pPr>
            <a:r>
              <a:rPr lang="en-US" sz="1500" b="1" dirty="0">
                <a:latin typeface="Consolas" panose="020B0609020204030204" pitchFamily="49" charset="0"/>
                <a:cs typeface="Consolas" panose="020B0609020204030204" pitchFamily="49" charset="0"/>
              </a:rPr>
              <a:t> WHERE</a:t>
            </a:r>
            <a:r>
              <a:rPr lang="en-US" sz="1500" dirty="0">
                <a:solidFill>
                  <a:schemeClr val="accent1"/>
                </a:solidFill>
                <a:latin typeface="Consolas" panose="020B0609020204030204" pitchFamily="49" charset="0"/>
                <a:cs typeface="Consolas" panose="020B0609020204030204" pitchFamily="49" charset="0"/>
              </a:rPr>
              <a:t> </a:t>
            </a:r>
            <a:r>
              <a:rPr lang="en-US" sz="1500" dirty="0">
                <a:solidFill>
                  <a:schemeClr val="accent2"/>
                </a:solidFill>
                <a:latin typeface="Consolas" panose="020B0609020204030204" pitchFamily="49" charset="0"/>
                <a:cs typeface="Consolas" panose="020B0609020204030204" pitchFamily="49" charset="0"/>
              </a:rPr>
              <a:t>v1.name = ‘Amber’ </a:t>
            </a:r>
            <a:endParaRPr lang="en-US" sz="1500" dirty="0">
              <a:solidFill>
                <a:schemeClr val="accent1"/>
              </a:solidFill>
              <a:latin typeface="Consolas" panose="020B0609020204030204" pitchFamily="49" charset="0"/>
              <a:cs typeface="Consolas" panose="020B0609020204030204" pitchFamily="49" charset="0"/>
            </a:endParaRPr>
          </a:p>
        </p:txBody>
      </p:sp>
      <p:sp>
        <p:nvSpPr>
          <p:cNvPr id="7" name="Rounded Rectangular Callout 6"/>
          <p:cNvSpPr/>
          <p:nvPr/>
        </p:nvSpPr>
        <p:spPr>
          <a:xfrm>
            <a:off x="7563320" y="4165886"/>
            <a:ext cx="3696084" cy="854626"/>
          </a:xfrm>
          <a:prstGeom prst="wedgeRoundRectCallout">
            <a:avLst>
              <a:gd name="adj1" fmla="val -43398"/>
              <a:gd name="adj2" fmla="val -139454"/>
              <a:gd name="adj3" fmla="val 16667"/>
            </a:avLst>
          </a:prstGeom>
          <a:solidFill>
            <a:srgbClr val="FFFF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9" tIns="0" rIns="0" bIns="0" numCol="1" spcCol="0" rtlCol="0" fromWordArt="0" anchor="ctr" anchorCtr="0" forceAA="0" compatLnSpc="1">
            <a:prstTxWarp prst="textNoShape">
              <a:avLst/>
            </a:prstTxWarp>
            <a:noAutofit/>
          </a:bodyPr>
          <a:lstStyle/>
          <a:p>
            <a:pPr>
              <a:lnSpc>
                <a:spcPct val="90000"/>
              </a:lnSpc>
            </a:pPr>
            <a:r>
              <a:rPr lang="en-US" u="sng" dirty="0">
                <a:solidFill>
                  <a:schemeClr val="tx1"/>
                </a:solidFill>
              </a:rPr>
              <a:t>Query</a:t>
            </a:r>
            <a:r>
              <a:rPr lang="en-US" dirty="0">
                <a:solidFill>
                  <a:schemeClr val="tx1"/>
                </a:solidFill>
              </a:rPr>
              <a:t>: Find all people who are known by friends of ‘Amber’.</a:t>
            </a:r>
          </a:p>
        </p:txBody>
      </p:sp>
      <p:sp>
        <p:nvSpPr>
          <p:cNvPr id="8" name="Rectangle 7"/>
          <p:cNvSpPr/>
          <p:nvPr/>
        </p:nvSpPr>
        <p:spPr>
          <a:xfrm>
            <a:off x="5612447" y="4015646"/>
            <a:ext cx="1528065" cy="811520"/>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9" rIns="91436" bIns="45719" numCol="1" spcCol="0" rtlCol="0" fromWordArt="0" anchor="ctr" anchorCtr="0" forceAA="0" compatLnSpc="1">
            <a:prstTxWarp prst="textNoShape">
              <a:avLst/>
            </a:prstTxWarp>
            <a:noAutofit/>
          </a:bodyPr>
          <a:lstStyle/>
          <a:p>
            <a:pPr algn="ctr">
              <a:lnSpc>
                <a:spcPct val="90000"/>
              </a:lnSpc>
            </a:pPr>
            <a:r>
              <a:rPr lang="en-US" dirty="0" err="1"/>
              <a:t>socialNetwork</a:t>
            </a:r>
            <a:br>
              <a:rPr lang="en-US" dirty="0"/>
            </a:br>
            <a:r>
              <a:rPr lang="en-US" dirty="0"/>
              <a:t>Graph</a:t>
            </a:r>
          </a:p>
        </p:txBody>
      </p:sp>
      <p:grpSp>
        <p:nvGrpSpPr>
          <p:cNvPr id="4" name="Group 26"/>
          <p:cNvGrpSpPr/>
          <p:nvPr/>
        </p:nvGrpSpPr>
        <p:grpSpPr>
          <a:xfrm>
            <a:off x="595590" y="3747359"/>
            <a:ext cx="5041741" cy="2309091"/>
            <a:chOff x="5837817" y="312418"/>
            <a:chExt cx="5317863" cy="2372341"/>
          </a:xfrm>
        </p:grpSpPr>
        <p:sp>
          <p:nvSpPr>
            <p:cNvPr id="10" name="Rounded Rectangle 9"/>
            <p:cNvSpPr/>
            <p:nvPr/>
          </p:nvSpPr>
          <p:spPr>
            <a:xfrm>
              <a:off x="5837817" y="312418"/>
              <a:ext cx="5317863" cy="2372341"/>
            </a:xfrm>
            <a:prstGeom prst="roundRect">
              <a:avLst/>
            </a:prstGeom>
            <a:solidFill>
              <a:schemeClr val="bg1"/>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500" dirty="0"/>
            </a:p>
          </p:txBody>
        </p:sp>
        <p:sp>
          <p:nvSpPr>
            <p:cNvPr id="11" name="Oval 10"/>
            <p:cNvSpPr/>
            <p:nvPr/>
          </p:nvSpPr>
          <p:spPr>
            <a:xfrm>
              <a:off x="7073279" y="489058"/>
              <a:ext cx="402336" cy="402336"/>
            </a:xfrm>
            <a:prstGeom prst="ellipse">
              <a:avLst/>
            </a:prstGeom>
            <a:solidFill>
              <a:schemeClr val="accent2"/>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sz="1200" dirty="0">
                  <a:solidFill>
                    <a:schemeClr val="tx1"/>
                  </a:solidFill>
                </a:rPr>
                <a:t>100</a:t>
              </a:r>
            </a:p>
          </p:txBody>
        </p:sp>
        <p:sp>
          <p:nvSpPr>
            <p:cNvPr id="12" name="TextBox 11"/>
            <p:cNvSpPr txBox="1"/>
            <p:nvPr/>
          </p:nvSpPr>
          <p:spPr>
            <a:xfrm flipH="1">
              <a:off x="5997013" y="680664"/>
              <a:ext cx="1024128" cy="374904"/>
            </a:xfrm>
            <a:prstGeom prst="rect">
              <a:avLst/>
            </a:prstGeom>
            <a:noFill/>
          </p:spPr>
          <p:txBody>
            <a:bodyPr wrap="none" lIns="0" tIns="0" rIns="0" bIns="0" rtlCol="0">
              <a:noAutofit/>
            </a:bodyPr>
            <a:lstStyle/>
            <a:p>
              <a:pPr>
                <a:lnSpc>
                  <a:spcPct val="90000"/>
                </a:lnSpc>
              </a:pPr>
              <a:r>
                <a:rPr lang="en-US" sz="1300" b="1" dirty="0"/>
                <a:t>:Person</a:t>
              </a:r>
            </a:p>
            <a:p>
              <a:pPr>
                <a:lnSpc>
                  <a:spcPct val="90000"/>
                </a:lnSpc>
              </a:pPr>
              <a:r>
                <a:rPr lang="en-US" sz="1300" dirty="0"/>
                <a:t>name = ‘Amber’</a:t>
              </a:r>
            </a:p>
            <a:p>
              <a:pPr>
                <a:lnSpc>
                  <a:spcPct val="90000"/>
                </a:lnSpc>
              </a:pPr>
              <a:r>
                <a:rPr lang="en-US" sz="1300" dirty="0"/>
                <a:t>age = 25</a:t>
              </a:r>
            </a:p>
          </p:txBody>
        </p:sp>
        <p:sp>
          <p:nvSpPr>
            <p:cNvPr id="13" name="Oval 12"/>
            <p:cNvSpPr/>
            <p:nvPr/>
          </p:nvSpPr>
          <p:spPr>
            <a:xfrm>
              <a:off x="7186306" y="1968686"/>
              <a:ext cx="402337" cy="402336"/>
            </a:xfrm>
            <a:prstGeom prst="ellipse">
              <a:avLst/>
            </a:prstGeom>
            <a:solidFill>
              <a:schemeClr val="accent3"/>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sz="1200" dirty="0">
                  <a:solidFill>
                    <a:schemeClr val="tx1"/>
                  </a:solidFill>
                </a:rPr>
                <a:t>200</a:t>
              </a:r>
            </a:p>
          </p:txBody>
        </p:sp>
        <p:sp>
          <p:nvSpPr>
            <p:cNvPr id="14" name="TextBox 13"/>
            <p:cNvSpPr txBox="1"/>
            <p:nvPr/>
          </p:nvSpPr>
          <p:spPr>
            <a:xfrm>
              <a:off x="6126136" y="2001764"/>
              <a:ext cx="1024129" cy="374904"/>
            </a:xfrm>
            <a:prstGeom prst="rect">
              <a:avLst/>
            </a:prstGeom>
            <a:noFill/>
          </p:spPr>
          <p:txBody>
            <a:bodyPr wrap="none" lIns="0" tIns="0" rIns="0" bIns="0" rtlCol="0">
              <a:noAutofit/>
            </a:bodyPr>
            <a:lstStyle/>
            <a:p>
              <a:pPr>
                <a:lnSpc>
                  <a:spcPct val="90000"/>
                </a:lnSpc>
              </a:pPr>
              <a:r>
                <a:rPr lang="en-US" sz="1300" b="1" dirty="0"/>
                <a:t>:Person</a:t>
              </a:r>
            </a:p>
            <a:p>
              <a:pPr>
                <a:lnSpc>
                  <a:spcPct val="90000"/>
                </a:lnSpc>
              </a:pPr>
              <a:r>
                <a:rPr lang="en-US" sz="1300" dirty="0"/>
                <a:t>name = ‘Paul’</a:t>
              </a:r>
            </a:p>
            <a:p>
              <a:pPr>
                <a:lnSpc>
                  <a:spcPct val="90000"/>
                </a:lnSpc>
              </a:pPr>
              <a:r>
                <a:rPr lang="en-US" sz="1300" dirty="0"/>
                <a:t>age = 30</a:t>
              </a:r>
            </a:p>
          </p:txBody>
        </p:sp>
        <p:sp>
          <p:nvSpPr>
            <p:cNvPr id="15" name="Oval 14"/>
            <p:cNvSpPr/>
            <p:nvPr/>
          </p:nvSpPr>
          <p:spPr>
            <a:xfrm>
              <a:off x="9474536" y="1547127"/>
              <a:ext cx="408870" cy="402336"/>
            </a:xfrm>
            <a:prstGeom prst="ellipse">
              <a:avLst/>
            </a:prstGeom>
            <a:solidFill>
              <a:schemeClr val="accent1"/>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sz="1200" dirty="0">
                  <a:solidFill>
                    <a:schemeClr val="tx1"/>
                  </a:solidFill>
                </a:rPr>
                <a:t>300</a:t>
              </a:r>
            </a:p>
          </p:txBody>
        </p:sp>
        <p:sp>
          <p:nvSpPr>
            <p:cNvPr id="16" name="TextBox 15"/>
            <p:cNvSpPr txBox="1"/>
            <p:nvPr/>
          </p:nvSpPr>
          <p:spPr>
            <a:xfrm>
              <a:off x="9820870" y="1907236"/>
              <a:ext cx="1040760" cy="374904"/>
            </a:xfrm>
            <a:prstGeom prst="rect">
              <a:avLst/>
            </a:prstGeom>
            <a:noFill/>
          </p:spPr>
          <p:txBody>
            <a:bodyPr wrap="none" lIns="0" tIns="0" rIns="0" bIns="0" rtlCol="0">
              <a:noAutofit/>
            </a:bodyPr>
            <a:lstStyle/>
            <a:p>
              <a:pPr>
                <a:lnSpc>
                  <a:spcPct val="90000"/>
                </a:lnSpc>
              </a:pPr>
              <a:r>
                <a:rPr lang="en-US" sz="1300" b="1" dirty="0"/>
                <a:t>:Person</a:t>
              </a:r>
            </a:p>
            <a:p>
              <a:pPr>
                <a:lnSpc>
                  <a:spcPct val="90000"/>
                </a:lnSpc>
              </a:pPr>
              <a:r>
                <a:rPr lang="en-US" sz="1300" dirty="0"/>
                <a:t>name = ‘Heather’</a:t>
              </a:r>
            </a:p>
            <a:p>
              <a:pPr>
                <a:lnSpc>
                  <a:spcPct val="90000"/>
                </a:lnSpc>
              </a:pPr>
              <a:r>
                <a:rPr lang="en-US" sz="1300" dirty="0"/>
                <a:t>age = 27</a:t>
              </a:r>
            </a:p>
          </p:txBody>
        </p:sp>
        <p:sp>
          <p:nvSpPr>
            <p:cNvPr id="17" name="Oval 16"/>
            <p:cNvSpPr/>
            <p:nvPr/>
          </p:nvSpPr>
          <p:spPr>
            <a:xfrm>
              <a:off x="9302588" y="763020"/>
              <a:ext cx="402336" cy="402336"/>
            </a:xfrm>
            <a:prstGeom prst="ellipse">
              <a:avLst/>
            </a:prstGeom>
            <a:solidFill>
              <a:schemeClr val="bg1"/>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sz="1200" dirty="0">
                  <a:solidFill>
                    <a:schemeClr val="tx1"/>
                  </a:solidFill>
                </a:rPr>
                <a:t>777</a:t>
              </a:r>
            </a:p>
          </p:txBody>
        </p:sp>
        <p:sp>
          <p:nvSpPr>
            <p:cNvPr id="18" name="TextBox 17"/>
            <p:cNvSpPr txBox="1"/>
            <p:nvPr/>
          </p:nvSpPr>
          <p:spPr>
            <a:xfrm>
              <a:off x="9850089" y="734197"/>
              <a:ext cx="1024128" cy="374904"/>
            </a:xfrm>
            <a:prstGeom prst="rect">
              <a:avLst/>
            </a:prstGeom>
            <a:noFill/>
          </p:spPr>
          <p:txBody>
            <a:bodyPr wrap="none" lIns="0" tIns="0" rIns="0" bIns="0" rtlCol="0">
              <a:noAutofit/>
            </a:bodyPr>
            <a:lstStyle/>
            <a:p>
              <a:pPr>
                <a:lnSpc>
                  <a:spcPct val="90000"/>
                </a:lnSpc>
              </a:pPr>
              <a:r>
                <a:rPr lang="en-US" sz="1300" b="1" dirty="0"/>
                <a:t>:Company</a:t>
              </a:r>
            </a:p>
            <a:p>
              <a:pPr>
                <a:lnSpc>
                  <a:spcPct val="90000"/>
                </a:lnSpc>
              </a:pPr>
              <a:r>
                <a:rPr lang="en-US" sz="1300" dirty="0"/>
                <a:t>name = ‘Oracle’</a:t>
              </a:r>
            </a:p>
            <a:p>
              <a:pPr>
                <a:lnSpc>
                  <a:spcPct val="90000"/>
                </a:lnSpc>
              </a:pPr>
              <a:r>
                <a:rPr lang="en-US" sz="1300" dirty="0"/>
                <a:t>location = </a:t>
              </a:r>
            </a:p>
            <a:p>
              <a:pPr>
                <a:lnSpc>
                  <a:spcPct val="90000"/>
                </a:lnSpc>
              </a:pPr>
              <a:r>
                <a:rPr lang="en-US" sz="1300" dirty="0"/>
                <a:t>‘Redwood City’</a:t>
              </a:r>
            </a:p>
          </p:txBody>
        </p:sp>
        <p:cxnSp>
          <p:nvCxnSpPr>
            <p:cNvPr id="19" name="Straight Arrow Connector 18"/>
            <p:cNvCxnSpPr>
              <a:stCxn id="11" idx="6"/>
              <a:endCxn id="17" idx="2"/>
            </p:cNvCxnSpPr>
            <p:nvPr/>
          </p:nvCxnSpPr>
          <p:spPr>
            <a:xfrm>
              <a:off x="7475615" y="690226"/>
              <a:ext cx="1826973" cy="273962"/>
            </a:xfrm>
            <a:prstGeom prst="straightConnector1">
              <a:avLst/>
            </a:prstGeom>
            <a:ln w="1905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1" idx="5"/>
              <a:endCxn id="15" idx="1"/>
            </p:cNvCxnSpPr>
            <p:nvPr/>
          </p:nvCxnSpPr>
          <p:spPr>
            <a:xfrm>
              <a:off x="7416694" y="832474"/>
              <a:ext cx="2117720" cy="773573"/>
            </a:xfrm>
            <a:prstGeom prst="straightConnector1">
              <a:avLst/>
            </a:prstGeom>
            <a:ln w="1905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1" idx="4"/>
              <a:endCxn id="13" idx="0"/>
            </p:cNvCxnSpPr>
            <p:nvPr/>
          </p:nvCxnSpPr>
          <p:spPr>
            <a:xfrm>
              <a:off x="7274448" y="891394"/>
              <a:ext cx="113028" cy="1077292"/>
            </a:xfrm>
            <a:prstGeom prst="straightConnector1">
              <a:avLst/>
            </a:prstGeom>
            <a:ln w="1905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3" idx="6"/>
              <a:endCxn id="15" idx="2"/>
            </p:cNvCxnSpPr>
            <p:nvPr/>
          </p:nvCxnSpPr>
          <p:spPr>
            <a:xfrm flipV="1">
              <a:off x="7588643" y="1748295"/>
              <a:ext cx="1885894" cy="421559"/>
            </a:xfrm>
            <a:prstGeom prst="straightConnector1">
              <a:avLst/>
            </a:prstGeom>
            <a:ln w="1905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717083" y="422426"/>
              <a:ext cx="1808679" cy="345755"/>
            </a:xfrm>
            <a:prstGeom prst="rect">
              <a:avLst/>
            </a:prstGeom>
            <a:solidFill>
              <a:schemeClr val="bg1">
                <a:lumMod val="85000"/>
              </a:schemeClr>
            </a:solidFill>
          </p:spPr>
          <p:txBody>
            <a:bodyPr wrap="none" lIns="0" tIns="0" rIns="0" bIns="0" rtlCol="0">
              <a:noAutofit/>
            </a:bodyPr>
            <a:lstStyle/>
            <a:p>
              <a:pPr>
                <a:lnSpc>
                  <a:spcPct val="90000"/>
                </a:lnSpc>
              </a:pPr>
              <a:r>
                <a:rPr lang="en-US" sz="900" b="1" dirty="0"/>
                <a:t> :</a:t>
              </a:r>
              <a:r>
                <a:rPr lang="en-US" sz="900" b="1" dirty="0" err="1"/>
                <a:t>worksAt</a:t>
              </a:r>
              <a:r>
                <a:rPr lang="en-US" sz="900" b="1" dirty="0"/>
                <a:t>{1831}</a:t>
              </a:r>
            </a:p>
            <a:p>
              <a:pPr>
                <a:lnSpc>
                  <a:spcPct val="90000"/>
                </a:lnSpc>
              </a:pPr>
              <a:r>
                <a:rPr lang="en-US" sz="900" dirty="0" err="1"/>
                <a:t>startDate</a:t>
              </a:r>
              <a:r>
                <a:rPr lang="en-US" sz="900" dirty="0"/>
                <a:t> = ’09/01/2015’ </a:t>
              </a:r>
            </a:p>
          </p:txBody>
        </p:sp>
        <p:sp>
          <p:nvSpPr>
            <p:cNvPr id="24" name="TextBox 23"/>
            <p:cNvSpPr txBox="1"/>
            <p:nvPr/>
          </p:nvSpPr>
          <p:spPr>
            <a:xfrm>
              <a:off x="7750178" y="1061289"/>
              <a:ext cx="1155641" cy="228534"/>
            </a:xfrm>
            <a:prstGeom prst="rect">
              <a:avLst/>
            </a:prstGeom>
            <a:solidFill>
              <a:schemeClr val="bg1">
                <a:lumMod val="85000"/>
              </a:schemeClr>
            </a:solidFill>
          </p:spPr>
          <p:txBody>
            <a:bodyPr wrap="none" lIns="0" tIns="0" rIns="0" bIns="0" rtlCol="0">
              <a:noAutofit/>
            </a:bodyPr>
            <a:lstStyle/>
            <a:p>
              <a:pPr>
                <a:lnSpc>
                  <a:spcPct val="90000"/>
                </a:lnSpc>
              </a:pPr>
              <a:r>
                <a:rPr lang="en-US" sz="900" b="1" dirty="0"/>
                <a:t>:</a:t>
              </a:r>
              <a:r>
                <a:rPr lang="en-US" sz="900" b="1" dirty="0" err="1"/>
                <a:t>friendOf</a:t>
              </a:r>
              <a:r>
                <a:rPr lang="en-US" sz="900" b="1" dirty="0"/>
                <a:t>{1173}</a:t>
              </a:r>
            </a:p>
            <a:p>
              <a:pPr>
                <a:lnSpc>
                  <a:spcPct val="90000"/>
                </a:lnSpc>
              </a:pPr>
              <a:r>
                <a:rPr lang="en-US" sz="900" dirty="0"/>
                <a:t> </a:t>
              </a:r>
            </a:p>
          </p:txBody>
        </p:sp>
        <p:sp>
          <p:nvSpPr>
            <p:cNvPr id="25" name="TextBox 24"/>
            <p:cNvSpPr txBox="1"/>
            <p:nvPr/>
          </p:nvSpPr>
          <p:spPr>
            <a:xfrm>
              <a:off x="8123013" y="1971519"/>
              <a:ext cx="797416" cy="172346"/>
            </a:xfrm>
            <a:prstGeom prst="rect">
              <a:avLst/>
            </a:prstGeom>
            <a:solidFill>
              <a:schemeClr val="bg1">
                <a:lumMod val="85000"/>
              </a:schemeClr>
            </a:solidFill>
          </p:spPr>
          <p:txBody>
            <a:bodyPr wrap="none" lIns="0" tIns="0" rIns="0" bIns="0" rtlCol="0">
              <a:noAutofit/>
            </a:bodyPr>
            <a:lstStyle/>
            <a:p>
              <a:pPr>
                <a:lnSpc>
                  <a:spcPct val="90000"/>
                </a:lnSpc>
              </a:pPr>
              <a:r>
                <a:rPr lang="en-US" sz="900" b="1" dirty="0"/>
                <a:t> :knows{2200}</a:t>
              </a:r>
            </a:p>
          </p:txBody>
        </p:sp>
        <p:sp>
          <p:nvSpPr>
            <p:cNvPr id="26" name="TextBox 25"/>
            <p:cNvSpPr txBox="1"/>
            <p:nvPr/>
          </p:nvSpPr>
          <p:spPr>
            <a:xfrm>
              <a:off x="6311428" y="1487853"/>
              <a:ext cx="1367190" cy="314394"/>
            </a:xfrm>
            <a:prstGeom prst="rect">
              <a:avLst/>
            </a:prstGeom>
            <a:solidFill>
              <a:schemeClr val="bg1">
                <a:lumMod val="85000"/>
              </a:schemeClr>
            </a:solidFill>
          </p:spPr>
          <p:txBody>
            <a:bodyPr wrap="none" lIns="0" tIns="0" rIns="0" bIns="0" rtlCol="0">
              <a:noAutofit/>
            </a:bodyPr>
            <a:lstStyle/>
            <a:p>
              <a:pPr>
                <a:lnSpc>
                  <a:spcPct val="90000"/>
                </a:lnSpc>
              </a:pPr>
              <a:r>
                <a:rPr lang="en-US" sz="900" b="1" dirty="0"/>
                <a:t> :</a:t>
              </a:r>
              <a:r>
                <a:rPr lang="en-US" sz="900" b="1" dirty="0" err="1"/>
                <a:t>friendOf</a:t>
              </a:r>
              <a:r>
                <a:rPr lang="en-US" sz="900" b="1" dirty="0"/>
                <a:t> {2513}</a:t>
              </a:r>
            </a:p>
            <a:p>
              <a:pPr>
                <a:lnSpc>
                  <a:spcPct val="90000"/>
                </a:lnSpc>
              </a:pPr>
              <a:r>
                <a:rPr lang="en-US" sz="900" dirty="0"/>
                <a:t>since = ’08/01/2014’ </a:t>
              </a:r>
            </a:p>
          </p:txBody>
        </p:sp>
      </p:grpSp>
      <p:sp>
        <p:nvSpPr>
          <p:cNvPr id="27" name="Slide Number Placeholder 26"/>
          <p:cNvSpPr>
            <a:spLocks noGrp="1"/>
          </p:cNvSpPr>
          <p:nvPr>
            <p:ph type="sldNum" sz="quarter" idx="12"/>
          </p:nvPr>
        </p:nvSpPr>
        <p:spPr/>
        <p:txBody>
          <a:bodyPr/>
          <a:lstStyle/>
          <a:p>
            <a:fld id="{C51EAA63-D034-42AE-91FA-B13B9518C7BE}" type="slidenum">
              <a:rPr lang="en-US" smtClean="0"/>
              <a:pPr/>
              <a:t>45</a:t>
            </a:fld>
            <a:endParaRPr lang="en-US" dirty="0"/>
          </a:p>
        </p:txBody>
      </p:sp>
      <p:sp>
        <p:nvSpPr>
          <p:cNvPr id="32" name="Content Placeholder 31"/>
          <p:cNvSpPr>
            <a:spLocks noGrp="1"/>
          </p:cNvSpPr>
          <p:nvPr>
            <p:ph idx="1"/>
          </p:nvPr>
        </p:nvSpPr>
        <p:spPr>
          <a:xfrm>
            <a:off x="531151" y="1524001"/>
            <a:ext cx="11126522" cy="886621"/>
          </a:xfrm>
        </p:spPr>
        <p:txBody>
          <a:bodyPr/>
          <a:lstStyle/>
          <a:p>
            <a:r>
              <a:rPr lang="de-DE" dirty="0"/>
              <a:t>Find all instances of a given pattern/template in the data graph</a:t>
            </a:r>
          </a:p>
          <a:p>
            <a:endParaRPr lang="en-US" dirty="0"/>
          </a:p>
        </p:txBody>
      </p:sp>
      <p:sp>
        <p:nvSpPr>
          <p:cNvPr id="33" name="Footer Placeholder 6"/>
          <p:cNvSpPr>
            <a:spLocks noGrp="1"/>
          </p:cNvSpPr>
          <p:nvPr>
            <p:ph type="ftr" sz="quarter" idx="11"/>
          </p:nvPr>
        </p:nvSpPr>
        <p:spPr>
          <a:xfrm>
            <a:off x="8621423" y="6556248"/>
            <a:ext cx="2743200" cy="182880"/>
          </a:xfrm>
        </p:spPr>
        <p:txBody>
          <a:bodyPr/>
          <a:lstStyle/>
          <a:p>
            <a:r>
              <a:rPr lang="en-US" dirty="0"/>
              <a:t>Confidential – Oracle Internal</a:t>
            </a:r>
          </a:p>
        </p:txBody>
      </p:sp>
    </p:spTree>
    <p:extLst>
      <p:ext uri="{BB962C8B-B14F-4D97-AF65-F5344CB8AC3E}">
        <p14:creationId xmlns:p14="http://schemas.microsoft.com/office/powerpoint/2010/main" val="2336187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889000"/>
          </a:xfrm>
        </p:spPr>
        <p:txBody>
          <a:bodyPr/>
          <a:lstStyle/>
          <a:p>
            <a:br>
              <a:rPr lang="en-US" dirty="0"/>
            </a:br>
            <a:r>
              <a:rPr lang="en-US" dirty="0"/>
              <a:t>Regular path expressions</a:t>
            </a:r>
          </a:p>
        </p:txBody>
      </p:sp>
      <p:sp>
        <p:nvSpPr>
          <p:cNvPr id="3" name="Slide Number Placeholder 2"/>
          <p:cNvSpPr>
            <a:spLocks noGrp="1"/>
          </p:cNvSpPr>
          <p:nvPr>
            <p:ph type="sldNum" sz="quarter" idx="12"/>
          </p:nvPr>
        </p:nvSpPr>
        <p:spPr/>
        <p:txBody>
          <a:bodyPr/>
          <a:lstStyle/>
          <a:p>
            <a:fld id="{C51EAA63-D034-42AE-91FA-B13B9518C7BE}" type="slidenum">
              <a:rPr lang="en-US" smtClean="0"/>
              <a:t>46</a:t>
            </a:fld>
            <a:endParaRPr lang="en-US" dirty="0"/>
          </a:p>
        </p:txBody>
      </p:sp>
      <p:sp>
        <p:nvSpPr>
          <p:cNvPr id="6" name="Content Placeholder 2"/>
          <p:cNvSpPr txBox="1">
            <a:spLocks/>
          </p:cNvSpPr>
          <p:nvPr/>
        </p:nvSpPr>
        <p:spPr>
          <a:xfrm>
            <a:off x="531151" y="1680677"/>
            <a:ext cx="3908994" cy="2532034"/>
          </a:xfrm>
          <a:prstGeom prst="rect">
            <a:avLst/>
          </a:prstGeom>
        </p:spPr>
        <p:txBody>
          <a:bodyPr>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r>
              <a:rPr lang="en-US" sz="2400" dirty="0"/>
              <a:t>Matching a pattern repeatedly</a:t>
            </a:r>
          </a:p>
          <a:p>
            <a:pPr lvl="1"/>
            <a:r>
              <a:rPr lang="en-US" sz="1800" dirty="0"/>
              <a:t>Define a </a:t>
            </a:r>
            <a:r>
              <a:rPr lang="en-US" sz="1800" b="1" dirty="0"/>
              <a:t>PATH</a:t>
            </a:r>
            <a:r>
              <a:rPr lang="en-US" sz="1800" dirty="0"/>
              <a:t> expression at the top of a query</a:t>
            </a:r>
          </a:p>
          <a:p>
            <a:pPr lvl="1"/>
            <a:r>
              <a:rPr lang="en-US" sz="1800" dirty="0"/>
              <a:t>Instantiate the expression in the </a:t>
            </a:r>
            <a:r>
              <a:rPr lang="en-US" sz="1800" b="1" dirty="0"/>
              <a:t>MATCH</a:t>
            </a:r>
            <a:r>
              <a:rPr lang="en-US" sz="1800" dirty="0"/>
              <a:t> clause</a:t>
            </a:r>
          </a:p>
          <a:p>
            <a:pPr lvl="1"/>
            <a:r>
              <a:rPr lang="en-US" sz="1800" dirty="0"/>
              <a:t>Match </a:t>
            </a:r>
            <a:r>
              <a:rPr lang="en-US" sz="1800" b="1" dirty="0"/>
              <a:t>repeatedly</a:t>
            </a:r>
            <a:r>
              <a:rPr lang="en-US" sz="1800" dirty="0"/>
              <a:t>, e.g. zero or more times (*) or one or more times (+)</a:t>
            </a:r>
            <a:endParaRPr lang="en-US" sz="1800" u="sng" dirty="0"/>
          </a:p>
        </p:txBody>
      </p:sp>
      <p:grpSp>
        <p:nvGrpSpPr>
          <p:cNvPr id="5" name="Group 4"/>
          <p:cNvGrpSpPr/>
          <p:nvPr/>
        </p:nvGrpSpPr>
        <p:grpSpPr>
          <a:xfrm>
            <a:off x="5859056" y="3053450"/>
            <a:ext cx="4734560" cy="3317130"/>
            <a:chOff x="2984500" y="2258170"/>
            <a:chExt cx="4734560" cy="3317130"/>
          </a:xfrm>
          <a:solidFill>
            <a:schemeClr val="bg1"/>
          </a:solidFill>
        </p:grpSpPr>
        <p:sp>
          <p:nvSpPr>
            <p:cNvPr id="7" name="Rounded Rectangle 6"/>
            <p:cNvSpPr/>
            <p:nvPr/>
          </p:nvSpPr>
          <p:spPr>
            <a:xfrm>
              <a:off x="2984500" y="2258170"/>
              <a:ext cx="4734560" cy="3317130"/>
            </a:xfrm>
            <a:prstGeom prst="roundRect">
              <a:avLst/>
            </a:prstGeom>
            <a:grpFill/>
            <a:ln w="127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ln w="12700">
                  <a:solidFill>
                    <a:schemeClr val="tx1"/>
                  </a:solidFill>
                </a:ln>
              </a:endParaRPr>
            </a:p>
          </p:txBody>
        </p:sp>
        <p:sp>
          <p:nvSpPr>
            <p:cNvPr id="8" name="TextBox 7"/>
            <p:cNvSpPr txBox="1"/>
            <p:nvPr/>
          </p:nvSpPr>
          <p:spPr>
            <a:xfrm flipH="1">
              <a:off x="3194608" y="2577912"/>
              <a:ext cx="1034856" cy="507290"/>
            </a:xfrm>
            <a:prstGeom prst="rect">
              <a:avLst/>
            </a:prstGeom>
            <a:grpFill/>
          </p:spPr>
          <p:txBody>
            <a:bodyPr wrap="none" lIns="27432" tIns="0" rIns="0" bIns="0" rtlCol="0">
              <a:noAutofit/>
            </a:bodyPr>
            <a:lstStyle/>
            <a:p>
              <a:pPr>
                <a:lnSpc>
                  <a:spcPct val="90000"/>
                </a:lnSpc>
              </a:pPr>
              <a:r>
                <a:rPr lang="en-US" sz="1200" b="1" dirty="0"/>
                <a:t>:Person</a:t>
              </a:r>
            </a:p>
            <a:p>
              <a:pPr>
                <a:lnSpc>
                  <a:spcPct val="90000"/>
                </a:lnSpc>
              </a:pPr>
              <a:r>
                <a:rPr lang="en-US" sz="1200" dirty="0"/>
                <a:t>name = ‘Amber’</a:t>
              </a:r>
            </a:p>
            <a:p>
              <a:pPr>
                <a:lnSpc>
                  <a:spcPct val="90000"/>
                </a:lnSpc>
              </a:pPr>
              <a:r>
                <a:rPr lang="en-US" sz="1200" dirty="0"/>
                <a:t>age = 29</a:t>
              </a:r>
            </a:p>
          </p:txBody>
        </p:sp>
        <p:sp>
          <p:nvSpPr>
            <p:cNvPr id="9" name="Oval 8"/>
            <p:cNvSpPr/>
            <p:nvPr/>
          </p:nvSpPr>
          <p:spPr>
            <a:xfrm>
              <a:off x="3886049" y="2944578"/>
              <a:ext cx="402336" cy="402336"/>
            </a:xfrm>
            <a:prstGeom prst="ellipse">
              <a:avLst/>
            </a:prstGeom>
            <a:grpFill/>
            <a:ln w="127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sz="1400" dirty="0">
                  <a:solidFill>
                    <a:schemeClr val="tx1"/>
                  </a:solidFill>
                </a:rPr>
                <a:t>100</a:t>
              </a:r>
            </a:p>
          </p:txBody>
        </p:sp>
        <p:sp>
          <p:nvSpPr>
            <p:cNvPr id="10" name="TextBox 9"/>
            <p:cNvSpPr txBox="1"/>
            <p:nvPr/>
          </p:nvSpPr>
          <p:spPr>
            <a:xfrm flipH="1">
              <a:off x="3318610" y="4833055"/>
              <a:ext cx="1034856" cy="507290"/>
            </a:xfrm>
            <a:prstGeom prst="rect">
              <a:avLst/>
            </a:prstGeom>
            <a:grpFill/>
          </p:spPr>
          <p:txBody>
            <a:bodyPr wrap="none" lIns="27432" tIns="0" rIns="0" bIns="0" rtlCol="0">
              <a:noAutofit/>
            </a:bodyPr>
            <a:lstStyle/>
            <a:p>
              <a:pPr>
                <a:lnSpc>
                  <a:spcPct val="90000"/>
                </a:lnSpc>
              </a:pPr>
              <a:r>
                <a:rPr lang="en-US" sz="1200" b="1" dirty="0"/>
                <a:t>:Person</a:t>
              </a:r>
            </a:p>
            <a:p>
              <a:pPr>
                <a:lnSpc>
                  <a:spcPct val="90000"/>
                </a:lnSpc>
              </a:pPr>
              <a:r>
                <a:rPr lang="en-US" sz="1200" dirty="0"/>
                <a:t>name = ‘Dwight’</a:t>
              </a:r>
            </a:p>
            <a:p>
              <a:pPr>
                <a:lnSpc>
                  <a:spcPct val="90000"/>
                </a:lnSpc>
              </a:pPr>
              <a:r>
                <a:rPr lang="en-US" sz="1200" dirty="0"/>
                <a:t>age = 15</a:t>
              </a:r>
            </a:p>
          </p:txBody>
        </p:sp>
        <p:sp>
          <p:nvSpPr>
            <p:cNvPr id="11" name="Oval 10"/>
            <p:cNvSpPr/>
            <p:nvPr/>
          </p:nvSpPr>
          <p:spPr>
            <a:xfrm>
              <a:off x="3985978" y="4588612"/>
              <a:ext cx="402336" cy="402336"/>
            </a:xfrm>
            <a:prstGeom prst="ellipse">
              <a:avLst/>
            </a:prstGeom>
            <a:grpFill/>
            <a:ln w="127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sz="1400" dirty="0">
                  <a:solidFill>
                    <a:schemeClr val="tx1"/>
                  </a:solidFill>
                </a:rPr>
                <a:t>400</a:t>
              </a:r>
            </a:p>
          </p:txBody>
        </p:sp>
        <p:sp>
          <p:nvSpPr>
            <p:cNvPr id="12" name="TextBox 11"/>
            <p:cNvSpPr txBox="1"/>
            <p:nvPr/>
          </p:nvSpPr>
          <p:spPr>
            <a:xfrm flipH="1">
              <a:off x="6547994" y="2502091"/>
              <a:ext cx="900714" cy="507290"/>
            </a:xfrm>
            <a:prstGeom prst="rect">
              <a:avLst/>
            </a:prstGeom>
            <a:grpFill/>
          </p:spPr>
          <p:txBody>
            <a:bodyPr wrap="none" lIns="27432" tIns="0" rIns="0" bIns="0" rtlCol="0">
              <a:noAutofit/>
            </a:bodyPr>
            <a:lstStyle/>
            <a:p>
              <a:pPr>
                <a:lnSpc>
                  <a:spcPct val="90000"/>
                </a:lnSpc>
              </a:pPr>
              <a:r>
                <a:rPr lang="en-US" sz="1200" b="1" dirty="0"/>
                <a:t>:Person</a:t>
              </a:r>
            </a:p>
            <a:p>
              <a:pPr>
                <a:lnSpc>
                  <a:spcPct val="90000"/>
                </a:lnSpc>
              </a:pPr>
              <a:r>
                <a:rPr lang="en-US" sz="1200" dirty="0"/>
                <a:t>name = ‘Paul’</a:t>
              </a:r>
            </a:p>
            <a:p>
              <a:pPr>
                <a:lnSpc>
                  <a:spcPct val="90000"/>
                </a:lnSpc>
              </a:pPr>
              <a:r>
                <a:rPr lang="en-US" sz="1200" dirty="0"/>
                <a:t>age = 64</a:t>
              </a:r>
            </a:p>
          </p:txBody>
        </p:sp>
        <p:sp>
          <p:nvSpPr>
            <p:cNvPr id="13" name="Oval 12"/>
            <p:cNvSpPr/>
            <p:nvPr/>
          </p:nvSpPr>
          <p:spPr>
            <a:xfrm>
              <a:off x="6257265" y="2944578"/>
              <a:ext cx="402336" cy="402336"/>
            </a:xfrm>
            <a:prstGeom prst="ellipse">
              <a:avLst/>
            </a:prstGeom>
            <a:grpFill/>
            <a:ln w="127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sz="1400" dirty="0">
                  <a:solidFill>
                    <a:schemeClr val="tx1"/>
                  </a:solidFill>
                </a:rPr>
                <a:t>200</a:t>
              </a:r>
            </a:p>
          </p:txBody>
        </p:sp>
        <p:sp>
          <p:nvSpPr>
            <p:cNvPr id="14" name="TextBox 13"/>
            <p:cNvSpPr txBox="1"/>
            <p:nvPr/>
          </p:nvSpPr>
          <p:spPr>
            <a:xfrm flipH="1">
              <a:off x="5502782" y="3874134"/>
              <a:ext cx="951470" cy="507290"/>
            </a:xfrm>
            <a:prstGeom prst="rect">
              <a:avLst/>
            </a:prstGeom>
            <a:grpFill/>
          </p:spPr>
          <p:txBody>
            <a:bodyPr wrap="none" lIns="27432" tIns="0" rIns="0" bIns="0" rtlCol="0">
              <a:noAutofit/>
            </a:bodyPr>
            <a:lstStyle/>
            <a:p>
              <a:pPr>
                <a:lnSpc>
                  <a:spcPct val="90000"/>
                </a:lnSpc>
              </a:pPr>
              <a:r>
                <a:rPr lang="en-US" sz="1200" b="1" dirty="0"/>
                <a:t>:Person</a:t>
              </a:r>
            </a:p>
            <a:p>
              <a:pPr>
                <a:lnSpc>
                  <a:spcPct val="90000"/>
                </a:lnSpc>
              </a:pPr>
              <a:r>
                <a:rPr lang="en-US" sz="1200" dirty="0"/>
                <a:t>name = ‘</a:t>
              </a:r>
              <a:r>
                <a:rPr lang="en-US" sz="1200" dirty="0" err="1"/>
                <a:t>Retta</a:t>
              </a:r>
              <a:r>
                <a:rPr lang="en-US" sz="1200" dirty="0"/>
                <a:t>’</a:t>
              </a:r>
            </a:p>
            <a:p>
              <a:pPr>
                <a:lnSpc>
                  <a:spcPct val="90000"/>
                </a:lnSpc>
              </a:pPr>
              <a:r>
                <a:rPr lang="en-US" sz="1200" dirty="0"/>
                <a:t>age = 43</a:t>
              </a:r>
            </a:p>
          </p:txBody>
        </p:sp>
        <p:sp>
          <p:nvSpPr>
            <p:cNvPr id="15" name="Oval 14"/>
            <p:cNvSpPr/>
            <p:nvPr/>
          </p:nvSpPr>
          <p:spPr>
            <a:xfrm>
              <a:off x="5118930" y="3864721"/>
              <a:ext cx="402336" cy="402336"/>
            </a:xfrm>
            <a:prstGeom prst="ellipse">
              <a:avLst/>
            </a:prstGeom>
            <a:grpFill/>
            <a:ln w="127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sz="1400" dirty="0">
                  <a:solidFill>
                    <a:schemeClr val="tx1"/>
                  </a:solidFill>
                </a:rPr>
                <a:t>300</a:t>
              </a:r>
            </a:p>
          </p:txBody>
        </p:sp>
        <p:sp>
          <p:nvSpPr>
            <p:cNvPr id="16" name="TextBox 15"/>
            <p:cNvSpPr txBox="1"/>
            <p:nvPr/>
          </p:nvSpPr>
          <p:spPr>
            <a:xfrm flipH="1">
              <a:off x="6481318" y="4994410"/>
              <a:ext cx="968720" cy="507290"/>
            </a:xfrm>
            <a:prstGeom prst="rect">
              <a:avLst/>
            </a:prstGeom>
            <a:grpFill/>
          </p:spPr>
          <p:txBody>
            <a:bodyPr wrap="none" lIns="27432" tIns="0" rIns="0" bIns="0" rtlCol="0">
              <a:noAutofit/>
            </a:bodyPr>
            <a:lstStyle/>
            <a:p>
              <a:pPr>
                <a:lnSpc>
                  <a:spcPct val="90000"/>
                </a:lnSpc>
              </a:pPr>
              <a:r>
                <a:rPr lang="en-US" sz="1200" b="1" dirty="0"/>
                <a:t>     :Person</a:t>
              </a:r>
            </a:p>
            <a:p>
              <a:pPr>
                <a:lnSpc>
                  <a:spcPct val="90000"/>
                </a:lnSpc>
              </a:pPr>
              <a:r>
                <a:rPr lang="en-US" sz="1200" dirty="0"/>
                <a:t>name = ‘Peter’</a:t>
              </a:r>
            </a:p>
            <a:p>
              <a:pPr>
                <a:lnSpc>
                  <a:spcPct val="90000"/>
                </a:lnSpc>
              </a:pPr>
              <a:r>
                <a:rPr lang="en-US" sz="1200" dirty="0"/>
                <a:t>age = 12</a:t>
              </a:r>
            </a:p>
          </p:txBody>
        </p:sp>
        <p:sp>
          <p:nvSpPr>
            <p:cNvPr id="17" name="Oval 16"/>
            <p:cNvSpPr/>
            <p:nvPr/>
          </p:nvSpPr>
          <p:spPr>
            <a:xfrm>
              <a:off x="6280150" y="4656877"/>
              <a:ext cx="402336" cy="402336"/>
            </a:xfrm>
            <a:prstGeom prst="ellipse">
              <a:avLst/>
            </a:prstGeom>
            <a:grpFill/>
            <a:ln w="127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sz="1400" dirty="0">
                  <a:solidFill>
                    <a:schemeClr val="tx1"/>
                  </a:solidFill>
                </a:rPr>
                <a:t>500</a:t>
              </a:r>
            </a:p>
          </p:txBody>
        </p:sp>
        <p:sp>
          <p:nvSpPr>
            <p:cNvPr id="18" name="Freeform 17"/>
            <p:cNvSpPr/>
            <p:nvPr/>
          </p:nvSpPr>
          <p:spPr>
            <a:xfrm>
              <a:off x="3926686" y="3337500"/>
              <a:ext cx="122338" cy="1307525"/>
            </a:xfrm>
            <a:custGeom>
              <a:avLst/>
              <a:gdLst>
                <a:gd name="connsiteX0" fmla="*/ 145681 w 206641"/>
                <a:gd name="connsiteY0" fmla="*/ 0 h 1303020"/>
                <a:gd name="connsiteX1" fmla="*/ 901 w 206641"/>
                <a:gd name="connsiteY1" fmla="*/ 647700 h 1303020"/>
                <a:gd name="connsiteX2" fmla="*/ 206641 w 206641"/>
                <a:gd name="connsiteY2" fmla="*/ 1303020 h 1303020"/>
              </a:gdLst>
              <a:ahLst/>
              <a:cxnLst>
                <a:cxn ang="0">
                  <a:pos x="connsiteX0" y="connsiteY0"/>
                </a:cxn>
                <a:cxn ang="0">
                  <a:pos x="connsiteX1" y="connsiteY1"/>
                </a:cxn>
                <a:cxn ang="0">
                  <a:pos x="connsiteX2" y="connsiteY2"/>
                </a:cxn>
              </a:cxnLst>
              <a:rect l="l" t="t" r="r" b="b"/>
              <a:pathLst>
                <a:path w="206641" h="1303020">
                  <a:moveTo>
                    <a:pt x="145681" y="0"/>
                  </a:moveTo>
                  <a:cubicBezTo>
                    <a:pt x="68211" y="215265"/>
                    <a:pt x="-9259" y="430530"/>
                    <a:pt x="901" y="647700"/>
                  </a:cubicBezTo>
                  <a:cubicBezTo>
                    <a:pt x="11061" y="864870"/>
                    <a:pt x="178701" y="1244600"/>
                    <a:pt x="206641" y="1303020"/>
                  </a:cubicBezTo>
                </a:path>
              </a:pathLst>
            </a:custGeom>
            <a:grpFill/>
            <a:ln w="12700">
              <a:solidFill>
                <a:schemeClr val="tx1"/>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rot="21417208" flipH="1">
              <a:off x="4186840" y="3329479"/>
              <a:ext cx="95057" cy="1269435"/>
            </a:xfrm>
            <a:custGeom>
              <a:avLst/>
              <a:gdLst>
                <a:gd name="connsiteX0" fmla="*/ 145681 w 206641"/>
                <a:gd name="connsiteY0" fmla="*/ 0 h 1303020"/>
                <a:gd name="connsiteX1" fmla="*/ 901 w 206641"/>
                <a:gd name="connsiteY1" fmla="*/ 647700 h 1303020"/>
                <a:gd name="connsiteX2" fmla="*/ 206641 w 206641"/>
                <a:gd name="connsiteY2" fmla="*/ 1303020 h 1303020"/>
              </a:gdLst>
              <a:ahLst/>
              <a:cxnLst>
                <a:cxn ang="0">
                  <a:pos x="connsiteX0" y="connsiteY0"/>
                </a:cxn>
                <a:cxn ang="0">
                  <a:pos x="connsiteX1" y="connsiteY1"/>
                </a:cxn>
                <a:cxn ang="0">
                  <a:pos x="connsiteX2" y="connsiteY2"/>
                </a:cxn>
              </a:cxnLst>
              <a:rect l="l" t="t" r="r" b="b"/>
              <a:pathLst>
                <a:path w="206641" h="1303020">
                  <a:moveTo>
                    <a:pt x="145681" y="0"/>
                  </a:moveTo>
                  <a:cubicBezTo>
                    <a:pt x="68211" y="215265"/>
                    <a:pt x="-9259" y="430530"/>
                    <a:pt x="901" y="647700"/>
                  </a:cubicBezTo>
                  <a:cubicBezTo>
                    <a:pt x="11061" y="864870"/>
                    <a:pt x="178701" y="1244600"/>
                    <a:pt x="206641" y="1303020"/>
                  </a:cubicBezTo>
                </a:path>
              </a:pathLst>
            </a:custGeom>
            <a:grpFill/>
            <a:ln w="12700">
              <a:solidFill>
                <a:schemeClr val="tx1"/>
              </a:solidFill>
              <a:miter lim="800000"/>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3854243" y="3877023"/>
              <a:ext cx="131735" cy="140065"/>
            </a:xfrm>
            <a:prstGeom prst="rect">
              <a:avLst/>
            </a:prstGeom>
            <a:grpFill/>
          </p:spPr>
          <p:txBody>
            <a:bodyPr wrap="none" lIns="9144" tIns="0" rIns="9144" bIns="0" rtlCol="0">
              <a:noAutofit/>
            </a:bodyPr>
            <a:lstStyle/>
            <a:p>
              <a:pPr algn="ctr">
                <a:lnSpc>
                  <a:spcPct val="90000"/>
                </a:lnSpc>
              </a:pPr>
              <a:r>
                <a:rPr lang="en-US" sz="1100" dirty="0"/>
                <a:t>0</a:t>
              </a:r>
            </a:p>
          </p:txBody>
        </p:sp>
        <p:sp>
          <p:nvSpPr>
            <p:cNvPr id="21" name="TextBox 20"/>
            <p:cNvSpPr txBox="1"/>
            <p:nvPr/>
          </p:nvSpPr>
          <p:spPr>
            <a:xfrm>
              <a:off x="4214488" y="3925824"/>
              <a:ext cx="131735" cy="140065"/>
            </a:xfrm>
            <a:prstGeom prst="rect">
              <a:avLst/>
            </a:prstGeom>
            <a:grpFill/>
          </p:spPr>
          <p:txBody>
            <a:bodyPr wrap="none" lIns="9144" tIns="0" rIns="9144" bIns="0" rtlCol="0">
              <a:noAutofit/>
            </a:bodyPr>
            <a:lstStyle/>
            <a:p>
              <a:pPr algn="ctr">
                <a:lnSpc>
                  <a:spcPct val="90000"/>
                </a:lnSpc>
              </a:pPr>
              <a:r>
                <a:rPr lang="en-US" sz="1100" dirty="0"/>
                <a:t>1</a:t>
              </a:r>
            </a:p>
          </p:txBody>
        </p:sp>
        <p:sp>
          <p:nvSpPr>
            <p:cNvPr id="22" name="TextBox 21"/>
            <p:cNvSpPr txBox="1"/>
            <p:nvPr/>
          </p:nvSpPr>
          <p:spPr>
            <a:xfrm>
              <a:off x="3132648" y="4156517"/>
              <a:ext cx="1087640" cy="259117"/>
            </a:xfrm>
            <a:prstGeom prst="rect">
              <a:avLst/>
            </a:prstGeom>
            <a:solidFill>
              <a:schemeClr val="bg1">
                <a:lumMod val="85000"/>
              </a:schemeClr>
            </a:solidFill>
          </p:spPr>
          <p:txBody>
            <a:bodyPr wrap="none" lIns="27432" tIns="0" rIns="0" bIns="0" rtlCol="0">
              <a:noAutofit/>
            </a:bodyPr>
            <a:lstStyle/>
            <a:p>
              <a:pPr>
                <a:lnSpc>
                  <a:spcPct val="90000"/>
                </a:lnSpc>
              </a:pPr>
              <a:r>
                <a:rPr lang="en-US" sz="1000" b="1" dirty="0"/>
                <a:t>:likes</a:t>
              </a:r>
              <a:br>
                <a:rPr lang="en-US" sz="1000" b="1" dirty="0"/>
              </a:br>
              <a:r>
                <a:rPr lang="en-US" sz="1000" dirty="0"/>
                <a:t>since = ‘2016-04-04’</a:t>
              </a:r>
            </a:p>
          </p:txBody>
        </p:sp>
        <p:sp>
          <p:nvSpPr>
            <p:cNvPr id="23" name="TextBox 22"/>
            <p:cNvSpPr txBox="1"/>
            <p:nvPr/>
          </p:nvSpPr>
          <p:spPr>
            <a:xfrm>
              <a:off x="4161524" y="3464527"/>
              <a:ext cx="1089141" cy="265659"/>
            </a:xfrm>
            <a:prstGeom prst="rect">
              <a:avLst/>
            </a:prstGeom>
            <a:solidFill>
              <a:schemeClr val="bg1">
                <a:lumMod val="85000"/>
              </a:schemeClr>
            </a:solidFill>
          </p:spPr>
          <p:txBody>
            <a:bodyPr wrap="none" lIns="27432" tIns="0" rIns="0" bIns="0" rtlCol="0">
              <a:noAutofit/>
            </a:bodyPr>
            <a:lstStyle/>
            <a:p>
              <a:pPr>
                <a:lnSpc>
                  <a:spcPct val="90000"/>
                </a:lnSpc>
              </a:pPr>
              <a:r>
                <a:rPr lang="en-US" sz="1000" b="1" dirty="0"/>
                <a:t>:likes</a:t>
              </a:r>
              <a:br>
                <a:rPr lang="en-US" sz="1000" b="1" dirty="0"/>
              </a:br>
              <a:r>
                <a:rPr lang="en-US" sz="1000" dirty="0"/>
                <a:t>since = ‘2016-04-04’</a:t>
              </a:r>
            </a:p>
          </p:txBody>
        </p:sp>
        <p:sp>
          <p:nvSpPr>
            <p:cNvPr id="24" name="Freeform 23"/>
            <p:cNvSpPr/>
            <p:nvPr/>
          </p:nvSpPr>
          <p:spPr>
            <a:xfrm rot="5400000">
              <a:off x="5217871" y="2080127"/>
              <a:ext cx="105516" cy="1964492"/>
            </a:xfrm>
            <a:custGeom>
              <a:avLst/>
              <a:gdLst>
                <a:gd name="connsiteX0" fmla="*/ 145681 w 206641"/>
                <a:gd name="connsiteY0" fmla="*/ 0 h 1303020"/>
                <a:gd name="connsiteX1" fmla="*/ 901 w 206641"/>
                <a:gd name="connsiteY1" fmla="*/ 647700 h 1303020"/>
                <a:gd name="connsiteX2" fmla="*/ 206641 w 206641"/>
                <a:gd name="connsiteY2" fmla="*/ 1303020 h 1303020"/>
              </a:gdLst>
              <a:ahLst/>
              <a:cxnLst>
                <a:cxn ang="0">
                  <a:pos x="connsiteX0" y="connsiteY0"/>
                </a:cxn>
                <a:cxn ang="0">
                  <a:pos x="connsiteX1" y="connsiteY1"/>
                </a:cxn>
                <a:cxn ang="0">
                  <a:pos x="connsiteX2" y="connsiteY2"/>
                </a:cxn>
              </a:cxnLst>
              <a:rect l="l" t="t" r="r" b="b"/>
              <a:pathLst>
                <a:path w="206641" h="1303020">
                  <a:moveTo>
                    <a:pt x="145681" y="0"/>
                  </a:moveTo>
                  <a:cubicBezTo>
                    <a:pt x="68211" y="215265"/>
                    <a:pt x="-9259" y="430530"/>
                    <a:pt x="901" y="647700"/>
                  </a:cubicBezTo>
                  <a:cubicBezTo>
                    <a:pt x="11061" y="864870"/>
                    <a:pt x="178701" y="1244600"/>
                    <a:pt x="206641" y="1303020"/>
                  </a:cubicBezTo>
                </a:path>
              </a:pathLst>
            </a:custGeom>
            <a:grpFill/>
            <a:ln w="12700">
              <a:solidFill>
                <a:schemeClr val="tx1"/>
              </a:solidFill>
              <a:miter lim="800000"/>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118930" y="2933693"/>
              <a:ext cx="131735" cy="140486"/>
            </a:xfrm>
            <a:prstGeom prst="rect">
              <a:avLst/>
            </a:prstGeom>
            <a:grpFill/>
          </p:spPr>
          <p:txBody>
            <a:bodyPr wrap="none" lIns="9144" tIns="0" rIns="9144" bIns="0" rtlCol="0">
              <a:noAutofit/>
            </a:bodyPr>
            <a:lstStyle/>
            <a:p>
              <a:pPr algn="ctr">
                <a:lnSpc>
                  <a:spcPct val="90000"/>
                </a:lnSpc>
              </a:pPr>
              <a:r>
                <a:rPr lang="en-US" sz="1100" dirty="0"/>
                <a:t>2</a:t>
              </a:r>
            </a:p>
          </p:txBody>
        </p:sp>
        <p:sp>
          <p:nvSpPr>
            <p:cNvPr id="26" name="Freeform 25"/>
            <p:cNvSpPr/>
            <p:nvPr/>
          </p:nvSpPr>
          <p:spPr>
            <a:xfrm>
              <a:off x="4356129" y="4164824"/>
              <a:ext cx="804892" cy="536411"/>
            </a:xfrm>
            <a:custGeom>
              <a:avLst/>
              <a:gdLst>
                <a:gd name="connsiteX0" fmla="*/ 0 w 831850"/>
                <a:gd name="connsiteY0" fmla="*/ 654050 h 654050"/>
                <a:gd name="connsiteX1" fmla="*/ 831850 w 831850"/>
                <a:gd name="connsiteY1" fmla="*/ 0 h 654050"/>
              </a:gdLst>
              <a:ahLst/>
              <a:cxnLst>
                <a:cxn ang="0">
                  <a:pos x="connsiteX0" y="connsiteY0"/>
                </a:cxn>
                <a:cxn ang="0">
                  <a:pos x="connsiteX1" y="connsiteY1"/>
                </a:cxn>
              </a:cxnLst>
              <a:rect l="l" t="t" r="r" b="b"/>
              <a:pathLst>
                <a:path w="831850" h="654050">
                  <a:moveTo>
                    <a:pt x="0" y="654050"/>
                  </a:moveTo>
                  <a:cubicBezTo>
                    <a:pt x="333375" y="404283"/>
                    <a:pt x="666750" y="154517"/>
                    <a:pt x="831850" y="0"/>
                  </a:cubicBezTo>
                </a:path>
              </a:pathLst>
            </a:custGeom>
            <a:grpFill/>
            <a:ln w="12700">
              <a:solidFill>
                <a:schemeClr val="tx1"/>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678877" y="4388801"/>
              <a:ext cx="131735" cy="140065"/>
            </a:xfrm>
            <a:prstGeom prst="rect">
              <a:avLst/>
            </a:prstGeom>
            <a:grpFill/>
          </p:spPr>
          <p:txBody>
            <a:bodyPr wrap="none" lIns="9144" tIns="0" rIns="9144" bIns="0" rtlCol="0">
              <a:noAutofit/>
            </a:bodyPr>
            <a:lstStyle/>
            <a:p>
              <a:pPr algn="ctr">
                <a:lnSpc>
                  <a:spcPct val="90000"/>
                </a:lnSpc>
              </a:pPr>
              <a:r>
                <a:rPr lang="en-US" sz="1100" dirty="0"/>
                <a:t>4</a:t>
              </a:r>
            </a:p>
          </p:txBody>
        </p:sp>
        <p:sp>
          <p:nvSpPr>
            <p:cNvPr id="28" name="Freeform 27"/>
            <p:cNvSpPr/>
            <p:nvPr/>
          </p:nvSpPr>
          <p:spPr>
            <a:xfrm>
              <a:off x="5321300" y="4273550"/>
              <a:ext cx="965200" cy="501650"/>
            </a:xfrm>
            <a:custGeom>
              <a:avLst/>
              <a:gdLst>
                <a:gd name="connsiteX0" fmla="*/ 965200 w 965200"/>
                <a:gd name="connsiteY0" fmla="*/ 501650 h 501650"/>
                <a:gd name="connsiteX1" fmla="*/ 0 w 965200"/>
                <a:gd name="connsiteY1" fmla="*/ 0 h 501650"/>
              </a:gdLst>
              <a:ahLst/>
              <a:cxnLst>
                <a:cxn ang="0">
                  <a:pos x="connsiteX0" y="connsiteY0"/>
                </a:cxn>
                <a:cxn ang="0">
                  <a:pos x="connsiteX1" y="connsiteY1"/>
                </a:cxn>
              </a:cxnLst>
              <a:rect l="l" t="t" r="r" b="b"/>
              <a:pathLst>
                <a:path w="965200" h="501650">
                  <a:moveTo>
                    <a:pt x="965200" y="501650"/>
                  </a:moveTo>
                  <a:cubicBezTo>
                    <a:pt x="559329" y="364066"/>
                    <a:pt x="153458" y="226483"/>
                    <a:pt x="0" y="0"/>
                  </a:cubicBezTo>
                </a:path>
              </a:pathLst>
            </a:custGeom>
            <a:grpFill/>
            <a:ln w="12700">
              <a:solidFill>
                <a:schemeClr val="tx1"/>
              </a:solidFill>
              <a:miter lim="800000"/>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5403850" y="3257550"/>
              <a:ext cx="876300" cy="628650"/>
            </a:xfrm>
            <a:custGeom>
              <a:avLst/>
              <a:gdLst>
                <a:gd name="connsiteX0" fmla="*/ 0 w 876300"/>
                <a:gd name="connsiteY0" fmla="*/ 628650 h 628650"/>
                <a:gd name="connsiteX1" fmla="*/ 876300 w 876300"/>
                <a:gd name="connsiteY1" fmla="*/ 0 h 628650"/>
              </a:gdLst>
              <a:ahLst/>
              <a:cxnLst>
                <a:cxn ang="0">
                  <a:pos x="connsiteX0" y="connsiteY0"/>
                </a:cxn>
                <a:cxn ang="0">
                  <a:pos x="connsiteX1" y="connsiteY1"/>
                </a:cxn>
              </a:cxnLst>
              <a:rect l="l" t="t" r="r" b="b"/>
              <a:pathLst>
                <a:path w="876300" h="628650">
                  <a:moveTo>
                    <a:pt x="0" y="628650"/>
                  </a:moveTo>
                  <a:cubicBezTo>
                    <a:pt x="326496" y="389466"/>
                    <a:pt x="652992" y="150283"/>
                    <a:pt x="876300" y="0"/>
                  </a:cubicBezTo>
                </a:path>
              </a:pathLst>
            </a:custGeom>
            <a:grpFill/>
            <a:ln w="12700">
              <a:solidFill>
                <a:schemeClr val="tx1"/>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5738032" y="3503258"/>
              <a:ext cx="131735" cy="140065"/>
            </a:xfrm>
            <a:prstGeom prst="rect">
              <a:avLst/>
            </a:prstGeom>
            <a:grpFill/>
          </p:spPr>
          <p:txBody>
            <a:bodyPr wrap="none" lIns="9144" tIns="0" rIns="9144" bIns="0" rtlCol="0">
              <a:noAutofit/>
            </a:bodyPr>
            <a:lstStyle/>
            <a:p>
              <a:pPr algn="ctr">
                <a:lnSpc>
                  <a:spcPct val="90000"/>
                </a:lnSpc>
              </a:pPr>
              <a:r>
                <a:rPr lang="en-US" sz="1100" dirty="0"/>
                <a:t>3</a:t>
              </a:r>
            </a:p>
          </p:txBody>
        </p:sp>
        <p:sp>
          <p:nvSpPr>
            <p:cNvPr id="31" name="TextBox 30"/>
            <p:cNvSpPr txBox="1"/>
            <p:nvPr/>
          </p:nvSpPr>
          <p:spPr>
            <a:xfrm>
              <a:off x="5803900" y="4549913"/>
              <a:ext cx="131735" cy="140065"/>
            </a:xfrm>
            <a:prstGeom prst="rect">
              <a:avLst/>
            </a:prstGeom>
            <a:grpFill/>
          </p:spPr>
          <p:txBody>
            <a:bodyPr wrap="none" lIns="9144" tIns="0" rIns="9144" bIns="0" rtlCol="0">
              <a:noAutofit/>
            </a:bodyPr>
            <a:lstStyle/>
            <a:p>
              <a:pPr algn="ctr">
                <a:lnSpc>
                  <a:spcPct val="90000"/>
                </a:lnSpc>
              </a:pPr>
              <a:r>
                <a:rPr lang="en-US" sz="1100" dirty="0"/>
                <a:t>5</a:t>
              </a:r>
            </a:p>
          </p:txBody>
        </p:sp>
        <p:sp>
          <p:nvSpPr>
            <p:cNvPr id="32" name="Freeform 31"/>
            <p:cNvSpPr/>
            <p:nvPr/>
          </p:nvSpPr>
          <p:spPr>
            <a:xfrm>
              <a:off x="6524567" y="3337501"/>
              <a:ext cx="46854" cy="1332076"/>
            </a:xfrm>
            <a:custGeom>
              <a:avLst/>
              <a:gdLst>
                <a:gd name="connsiteX0" fmla="*/ 12700 w 72715"/>
                <a:gd name="connsiteY0" fmla="*/ 1301750 h 1301750"/>
                <a:gd name="connsiteX1" fmla="*/ 0 w 72715"/>
                <a:gd name="connsiteY1" fmla="*/ 0 h 1301750"/>
              </a:gdLst>
              <a:ahLst/>
              <a:cxnLst>
                <a:cxn ang="0">
                  <a:pos x="connsiteX0" y="connsiteY0"/>
                </a:cxn>
                <a:cxn ang="0">
                  <a:pos x="connsiteX1" y="connsiteY1"/>
                </a:cxn>
              </a:cxnLst>
              <a:rect l="l" t="t" r="r" b="b"/>
              <a:pathLst>
                <a:path w="72715" h="1301750">
                  <a:moveTo>
                    <a:pt x="12700" y="1301750"/>
                  </a:moveTo>
                  <a:cubicBezTo>
                    <a:pt x="66675" y="955146"/>
                    <a:pt x="120650" y="608542"/>
                    <a:pt x="0" y="0"/>
                  </a:cubicBezTo>
                </a:path>
              </a:pathLst>
            </a:custGeom>
            <a:grpFill/>
            <a:ln w="12700">
              <a:solidFill>
                <a:schemeClr val="tx1"/>
              </a:solidFill>
              <a:miter lim="800000"/>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6505553" y="3982069"/>
              <a:ext cx="131735" cy="140065"/>
            </a:xfrm>
            <a:prstGeom prst="rect">
              <a:avLst/>
            </a:prstGeom>
            <a:grpFill/>
          </p:spPr>
          <p:txBody>
            <a:bodyPr wrap="none" lIns="9144" tIns="0" rIns="9144" bIns="0" rtlCol="0">
              <a:noAutofit/>
            </a:bodyPr>
            <a:lstStyle/>
            <a:p>
              <a:pPr algn="ctr">
                <a:lnSpc>
                  <a:spcPct val="90000"/>
                </a:lnSpc>
              </a:pPr>
              <a:r>
                <a:rPr lang="en-US" sz="1100" dirty="0"/>
                <a:t>7</a:t>
              </a:r>
            </a:p>
          </p:txBody>
        </p:sp>
        <p:sp>
          <p:nvSpPr>
            <p:cNvPr id="34" name="Freeform 33"/>
            <p:cNvSpPr/>
            <p:nvPr/>
          </p:nvSpPr>
          <p:spPr>
            <a:xfrm>
              <a:off x="4375150" y="4851400"/>
              <a:ext cx="1924050" cy="92059"/>
            </a:xfrm>
            <a:custGeom>
              <a:avLst/>
              <a:gdLst>
                <a:gd name="connsiteX0" fmla="*/ 0 w 1924050"/>
                <a:gd name="connsiteY0" fmla="*/ 0 h 92059"/>
                <a:gd name="connsiteX1" fmla="*/ 1924050 w 1924050"/>
                <a:gd name="connsiteY1" fmla="*/ 76200 h 92059"/>
              </a:gdLst>
              <a:ahLst/>
              <a:cxnLst>
                <a:cxn ang="0">
                  <a:pos x="connsiteX0" y="connsiteY0"/>
                </a:cxn>
                <a:cxn ang="0">
                  <a:pos x="connsiteX1" y="connsiteY1"/>
                </a:cxn>
              </a:cxnLst>
              <a:rect l="l" t="t" r="r" b="b"/>
              <a:pathLst>
                <a:path w="1924050" h="92059">
                  <a:moveTo>
                    <a:pt x="0" y="0"/>
                  </a:moveTo>
                  <a:cubicBezTo>
                    <a:pt x="599546" y="60854"/>
                    <a:pt x="1199092" y="121708"/>
                    <a:pt x="1924050" y="76200"/>
                  </a:cubicBezTo>
                </a:path>
              </a:pathLst>
            </a:custGeom>
            <a:grpFill/>
            <a:ln w="12700">
              <a:solidFill>
                <a:schemeClr val="tx1"/>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5029286" y="4833055"/>
              <a:ext cx="131735" cy="140065"/>
            </a:xfrm>
            <a:prstGeom prst="rect">
              <a:avLst/>
            </a:prstGeom>
            <a:grpFill/>
          </p:spPr>
          <p:txBody>
            <a:bodyPr wrap="none" lIns="9144" tIns="0" rIns="9144" bIns="0" rtlCol="0">
              <a:noAutofit/>
            </a:bodyPr>
            <a:lstStyle/>
            <a:p>
              <a:pPr algn="ctr">
                <a:lnSpc>
                  <a:spcPct val="90000"/>
                </a:lnSpc>
              </a:pPr>
              <a:r>
                <a:rPr lang="en-US" sz="1100" dirty="0"/>
                <a:t>6</a:t>
              </a:r>
            </a:p>
          </p:txBody>
        </p:sp>
        <p:sp>
          <p:nvSpPr>
            <p:cNvPr id="36" name="TextBox 35"/>
            <p:cNvSpPr txBox="1"/>
            <p:nvPr/>
          </p:nvSpPr>
          <p:spPr>
            <a:xfrm>
              <a:off x="4840186" y="4984216"/>
              <a:ext cx="1095450" cy="271305"/>
            </a:xfrm>
            <a:prstGeom prst="rect">
              <a:avLst/>
            </a:prstGeom>
            <a:solidFill>
              <a:schemeClr val="bg1">
                <a:lumMod val="85000"/>
              </a:schemeClr>
            </a:solidFill>
          </p:spPr>
          <p:txBody>
            <a:bodyPr wrap="none" lIns="27432" tIns="0" rIns="0" bIns="0" rtlCol="0">
              <a:noAutofit/>
            </a:bodyPr>
            <a:lstStyle/>
            <a:p>
              <a:pPr>
                <a:lnSpc>
                  <a:spcPct val="90000"/>
                </a:lnSpc>
              </a:pPr>
              <a:r>
                <a:rPr lang="en-US" sz="1000" b="1" dirty="0"/>
                <a:t>:likes</a:t>
              </a:r>
              <a:br>
                <a:rPr lang="en-US" sz="1000" b="1" dirty="0"/>
              </a:br>
              <a:r>
                <a:rPr lang="en-US" sz="1000" dirty="0"/>
                <a:t>since = ‘2013-02-14’</a:t>
              </a:r>
            </a:p>
          </p:txBody>
        </p:sp>
        <p:sp>
          <p:nvSpPr>
            <p:cNvPr id="37" name="TextBox 36"/>
            <p:cNvSpPr txBox="1"/>
            <p:nvPr/>
          </p:nvSpPr>
          <p:spPr>
            <a:xfrm>
              <a:off x="6501357" y="4246192"/>
              <a:ext cx="1099594" cy="307531"/>
            </a:xfrm>
            <a:prstGeom prst="rect">
              <a:avLst/>
            </a:prstGeom>
            <a:solidFill>
              <a:schemeClr val="bg1">
                <a:lumMod val="85000"/>
              </a:schemeClr>
            </a:solidFill>
          </p:spPr>
          <p:txBody>
            <a:bodyPr wrap="none" lIns="27432" tIns="0" rIns="0" bIns="0" rtlCol="0">
              <a:noAutofit/>
            </a:bodyPr>
            <a:lstStyle/>
            <a:p>
              <a:pPr>
                <a:lnSpc>
                  <a:spcPct val="90000"/>
                </a:lnSpc>
              </a:pPr>
              <a:r>
                <a:rPr lang="en-US" sz="1000" b="1" dirty="0"/>
                <a:t>:likes</a:t>
              </a:r>
              <a:br>
                <a:rPr lang="en-US" sz="1000" b="1" dirty="0"/>
              </a:br>
              <a:r>
                <a:rPr lang="en-US" sz="1000" dirty="0"/>
                <a:t>since = ‘2015-11-08’</a:t>
              </a:r>
            </a:p>
          </p:txBody>
        </p:sp>
        <p:sp>
          <p:nvSpPr>
            <p:cNvPr id="38" name="TextBox 37"/>
            <p:cNvSpPr txBox="1"/>
            <p:nvPr/>
          </p:nvSpPr>
          <p:spPr>
            <a:xfrm>
              <a:off x="5343000" y="2900272"/>
              <a:ext cx="643914" cy="151077"/>
            </a:xfrm>
            <a:prstGeom prst="rect">
              <a:avLst/>
            </a:prstGeom>
            <a:solidFill>
              <a:schemeClr val="bg1">
                <a:lumMod val="85000"/>
              </a:schemeClr>
            </a:solidFill>
          </p:spPr>
          <p:txBody>
            <a:bodyPr wrap="none" lIns="27432" tIns="0" rIns="0" bIns="0" rtlCol="0">
              <a:noAutofit/>
            </a:bodyPr>
            <a:lstStyle/>
            <a:p>
              <a:pPr>
                <a:lnSpc>
                  <a:spcPct val="90000"/>
                </a:lnSpc>
              </a:pPr>
              <a:r>
                <a:rPr lang="en-US" sz="1000" b="1" dirty="0"/>
                <a:t>:</a:t>
              </a:r>
              <a:r>
                <a:rPr lang="en-US" sz="1000" b="1" dirty="0" err="1"/>
                <a:t>has_father</a:t>
              </a:r>
              <a:endParaRPr lang="en-US" sz="1000" dirty="0"/>
            </a:p>
          </p:txBody>
        </p:sp>
        <p:sp>
          <p:nvSpPr>
            <p:cNvPr id="39" name="TextBox 38"/>
            <p:cNvSpPr txBox="1"/>
            <p:nvPr/>
          </p:nvSpPr>
          <p:spPr>
            <a:xfrm>
              <a:off x="5476154" y="3359297"/>
              <a:ext cx="643660" cy="153365"/>
            </a:xfrm>
            <a:prstGeom prst="rect">
              <a:avLst/>
            </a:prstGeom>
            <a:solidFill>
              <a:schemeClr val="bg1">
                <a:lumMod val="85000"/>
              </a:schemeClr>
            </a:solidFill>
          </p:spPr>
          <p:txBody>
            <a:bodyPr wrap="none" lIns="27432" tIns="0" rIns="0" bIns="0" rtlCol="0">
              <a:noAutofit/>
            </a:bodyPr>
            <a:lstStyle/>
            <a:p>
              <a:pPr>
                <a:lnSpc>
                  <a:spcPct val="90000"/>
                </a:lnSpc>
              </a:pPr>
              <a:r>
                <a:rPr lang="en-US" sz="1000" b="1" dirty="0"/>
                <a:t>:</a:t>
              </a:r>
              <a:r>
                <a:rPr lang="en-US" sz="1000" b="1" dirty="0" err="1"/>
                <a:t>has_father</a:t>
              </a:r>
              <a:endParaRPr lang="en-US" sz="1000" dirty="0"/>
            </a:p>
          </p:txBody>
        </p:sp>
        <p:sp>
          <p:nvSpPr>
            <p:cNvPr id="40" name="TextBox 39"/>
            <p:cNvSpPr txBox="1"/>
            <p:nvPr/>
          </p:nvSpPr>
          <p:spPr>
            <a:xfrm>
              <a:off x="4424874" y="4577541"/>
              <a:ext cx="736148" cy="153365"/>
            </a:xfrm>
            <a:prstGeom prst="rect">
              <a:avLst/>
            </a:prstGeom>
            <a:solidFill>
              <a:schemeClr val="bg1">
                <a:lumMod val="85000"/>
              </a:schemeClr>
            </a:solidFill>
          </p:spPr>
          <p:txBody>
            <a:bodyPr wrap="none" lIns="27432" tIns="0" rIns="0" bIns="0" rtlCol="0">
              <a:noAutofit/>
            </a:bodyPr>
            <a:lstStyle/>
            <a:p>
              <a:pPr>
                <a:lnSpc>
                  <a:spcPct val="90000"/>
                </a:lnSpc>
              </a:pPr>
              <a:r>
                <a:rPr lang="en-US" sz="1000" b="1" dirty="0"/>
                <a:t>:</a:t>
              </a:r>
              <a:r>
                <a:rPr lang="en-US" sz="1000" b="1" dirty="0" err="1"/>
                <a:t>has_mother</a:t>
              </a:r>
              <a:endParaRPr lang="en-US" sz="1000" dirty="0"/>
            </a:p>
          </p:txBody>
        </p:sp>
        <p:sp>
          <p:nvSpPr>
            <p:cNvPr id="41" name="TextBox 40"/>
            <p:cNvSpPr txBox="1"/>
            <p:nvPr/>
          </p:nvSpPr>
          <p:spPr>
            <a:xfrm>
              <a:off x="5055029" y="4415634"/>
              <a:ext cx="742014" cy="153365"/>
            </a:xfrm>
            <a:prstGeom prst="rect">
              <a:avLst/>
            </a:prstGeom>
            <a:solidFill>
              <a:schemeClr val="bg1">
                <a:lumMod val="85000"/>
              </a:schemeClr>
            </a:solidFill>
          </p:spPr>
          <p:txBody>
            <a:bodyPr wrap="none" lIns="27432" tIns="0" rIns="0" bIns="0" rtlCol="0">
              <a:noAutofit/>
            </a:bodyPr>
            <a:lstStyle/>
            <a:p>
              <a:pPr>
                <a:lnSpc>
                  <a:spcPct val="90000"/>
                </a:lnSpc>
              </a:pPr>
              <a:r>
                <a:rPr lang="en-US" sz="1000" b="1" dirty="0"/>
                <a:t>:</a:t>
              </a:r>
              <a:r>
                <a:rPr lang="en-US" sz="1000" b="1" dirty="0" err="1"/>
                <a:t>has_mother</a:t>
              </a:r>
              <a:endParaRPr lang="en-US" sz="1000" dirty="0"/>
            </a:p>
          </p:txBody>
        </p:sp>
        <p:sp>
          <p:nvSpPr>
            <p:cNvPr id="42" name="TextBox 41"/>
            <p:cNvSpPr txBox="1"/>
            <p:nvPr/>
          </p:nvSpPr>
          <p:spPr>
            <a:xfrm>
              <a:off x="4817243" y="2340669"/>
              <a:ext cx="1148796" cy="306874"/>
            </a:xfrm>
            <a:prstGeom prst="rect">
              <a:avLst/>
            </a:prstGeom>
            <a:grpFill/>
          </p:spPr>
          <p:txBody>
            <a:bodyPr wrap="none" lIns="27432" tIns="0" rIns="0" bIns="0" rtlCol="0">
              <a:noAutofit/>
            </a:bodyPr>
            <a:lstStyle/>
            <a:p>
              <a:pPr>
                <a:lnSpc>
                  <a:spcPct val="90000"/>
                </a:lnSpc>
              </a:pPr>
              <a:r>
                <a:rPr lang="en-US" sz="2400" b="1" u="sng" dirty="0" err="1"/>
                <a:t>snGraph</a:t>
              </a:r>
              <a:endParaRPr lang="en-US" sz="2400" u="sng" dirty="0"/>
            </a:p>
          </p:txBody>
        </p:sp>
      </p:grpSp>
      <p:sp>
        <p:nvSpPr>
          <p:cNvPr id="43" name="Rectangle 42"/>
          <p:cNvSpPr/>
          <p:nvPr/>
        </p:nvSpPr>
        <p:spPr>
          <a:xfrm>
            <a:off x="4183118" y="1392209"/>
            <a:ext cx="7691474" cy="1575660"/>
          </a:xfrm>
          <a:prstGeom prst="rect">
            <a:avLst/>
          </a:prstGeom>
          <a:solidFill>
            <a:schemeClr val="bg1"/>
          </a:solidFill>
          <a:ln w="127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60944" rIns="121888" bIns="60944" numCol="1" spcCol="0" rtlCol="0" fromWordArt="0" anchor="t" anchorCtr="0" forceAA="0" compatLnSpc="1">
            <a:prstTxWarp prst="textNoShape">
              <a:avLst/>
            </a:prstTxWarp>
            <a:noAutofit/>
          </a:bodyPr>
          <a:lstStyle/>
          <a:p>
            <a:r>
              <a:rPr lang="en-US" sz="1600" b="1" dirty="0">
                <a:solidFill>
                  <a:schemeClr val="tx1">
                    <a:lumMod val="50000"/>
                  </a:schemeClr>
                </a:solidFill>
                <a:latin typeface="Consolas" panose="020B0609020204030204" pitchFamily="49" charset="0"/>
                <a:cs typeface="Consolas" panose="020B0609020204030204" pitchFamily="49" charset="0"/>
              </a:rPr>
              <a:t>  PATH </a:t>
            </a:r>
            <a:r>
              <a:rPr lang="en-US" sz="1600" dirty="0" err="1">
                <a:solidFill>
                  <a:schemeClr val="tx1">
                    <a:lumMod val="50000"/>
                  </a:schemeClr>
                </a:solidFill>
                <a:highlight>
                  <a:srgbClr val="FFFF00"/>
                </a:highlight>
                <a:latin typeface="Consolas" panose="020B0609020204030204" pitchFamily="49" charset="0"/>
                <a:cs typeface="Consolas" panose="020B0609020204030204" pitchFamily="49" charset="0"/>
              </a:rPr>
              <a:t>has_parent</a:t>
            </a:r>
            <a:r>
              <a:rPr lang="en-US" sz="1600" b="1" dirty="0">
                <a:solidFill>
                  <a:schemeClr val="tx1">
                    <a:lumMod val="50000"/>
                  </a:schemeClr>
                </a:solidFill>
                <a:latin typeface="Consolas" panose="020B0609020204030204" pitchFamily="49" charset="0"/>
                <a:cs typeface="Consolas" panose="020B0609020204030204" pitchFamily="49" charset="0"/>
              </a:rPr>
              <a:t> AS </a:t>
            </a:r>
            <a:r>
              <a:rPr lang="en-US" sz="1600" dirty="0">
                <a:solidFill>
                  <a:schemeClr val="tx1">
                    <a:lumMod val="50000"/>
                  </a:schemeClr>
                </a:solidFill>
                <a:latin typeface="Consolas" panose="020B0609020204030204" pitchFamily="49" charset="0"/>
                <a:cs typeface="Consolas" panose="020B0609020204030204" pitchFamily="49" charset="0"/>
              </a:rPr>
              <a:t>(child) –[:</a:t>
            </a:r>
            <a:r>
              <a:rPr lang="en-US" sz="1600" dirty="0" err="1">
                <a:solidFill>
                  <a:schemeClr val="tx1">
                    <a:lumMod val="50000"/>
                  </a:schemeClr>
                </a:solidFill>
                <a:latin typeface="Consolas" panose="020B0609020204030204" pitchFamily="49" charset="0"/>
                <a:cs typeface="Consolas" panose="020B0609020204030204" pitchFamily="49" charset="0"/>
              </a:rPr>
              <a:t>has_father|has_mother</a:t>
            </a:r>
            <a:r>
              <a:rPr lang="en-US" sz="1600" dirty="0">
                <a:solidFill>
                  <a:schemeClr val="tx1">
                    <a:lumMod val="50000"/>
                  </a:schemeClr>
                </a:solidFill>
                <a:latin typeface="Consolas" panose="020B0609020204030204" pitchFamily="49" charset="0"/>
                <a:cs typeface="Consolas" panose="020B0609020204030204" pitchFamily="49" charset="0"/>
              </a:rPr>
              <a:t>]-&gt; (parent)</a:t>
            </a:r>
            <a:endParaRPr lang="en-US" sz="1600" b="1" dirty="0">
              <a:solidFill>
                <a:schemeClr val="tx1">
                  <a:lumMod val="50000"/>
                </a:schemeClr>
              </a:solidFill>
              <a:latin typeface="Consolas" panose="020B0609020204030204" pitchFamily="49" charset="0"/>
              <a:cs typeface="Consolas" panose="020B0609020204030204" pitchFamily="49" charset="0"/>
            </a:endParaRPr>
          </a:p>
          <a:p>
            <a:r>
              <a:rPr lang="en-US" sz="1600" b="1" dirty="0">
                <a:solidFill>
                  <a:schemeClr val="tx1">
                    <a:lumMod val="50000"/>
                  </a:schemeClr>
                </a:solidFill>
                <a:latin typeface="Consolas" panose="020B0609020204030204" pitchFamily="49" charset="0"/>
                <a:cs typeface="Consolas" panose="020B0609020204030204" pitchFamily="49" charset="0"/>
              </a:rPr>
              <a:t>SELECT </a:t>
            </a:r>
            <a:r>
              <a:rPr lang="en-US" sz="1600" dirty="0">
                <a:solidFill>
                  <a:schemeClr val="tx1">
                    <a:lumMod val="50000"/>
                  </a:schemeClr>
                </a:solidFill>
                <a:latin typeface="Consolas" panose="020B0609020204030204" pitchFamily="49" charset="0"/>
                <a:cs typeface="Consolas" panose="020B0609020204030204" pitchFamily="49" charset="0"/>
              </a:rPr>
              <a:t>x.name, y.name, ancestor.name</a:t>
            </a:r>
          </a:p>
          <a:p>
            <a:r>
              <a:rPr lang="en-US" sz="1600" dirty="0">
                <a:solidFill>
                  <a:schemeClr val="tx1">
                    <a:lumMod val="50000"/>
                  </a:schemeClr>
                </a:solidFill>
                <a:latin typeface="Consolas" panose="020B0609020204030204" pitchFamily="49" charset="0"/>
                <a:cs typeface="Consolas" panose="020B0609020204030204" pitchFamily="49" charset="0"/>
              </a:rPr>
              <a:t>  </a:t>
            </a:r>
            <a:r>
              <a:rPr lang="en-US" sz="1600" b="1" dirty="0">
                <a:solidFill>
                  <a:schemeClr val="tx1">
                    <a:lumMod val="50000"/>
                  </a:schemeClr>
                </a:solidFill>
                <a:latin typeface="Consolas" panose="020B0609020204030204" pitchFamily="49" charset="0"/>
                <a:cs typeface="Consolas" panose="020B0609020204030204" pitchFamily="49" charset="0"/>
              </a:rPr>
              <a:t>FROM</a:t>
            </a:r>
            <a:r>
              <a:rPr lang="en-US" sz="1600" dirty="0">
                <a:solidFill>
                  <a:schemeClr val="tx1">
                    <a:lumMod val="50000"/>
                  </a:schemeClr>
                </a:solidFill>
                <a:latin typeface="Consolas" panose="020B0609020204030204" pitchFamily="49" charset="0"/>
                <a:cs typeface="Consolas" panose="020B0609020204030204" pitchFamily="49" charset="0"/>
              </a:rPr>
              <a:t> </a:t>
            </a:r>
            <a:r>
              <a:rPr lang="en-US" sz="1600" dirty="0" err="1">
                <a:solidFill>
                  <a:schemeClr val="tx1">
                    <a:lumMod val="50000"/>
                  </a:schemeClr>
                </a:solidFill>
                <a:latin typeface="Consolas" panose="020B0609020204030204" pitchFamily="49" charset="0"/>
                <a:cs typeface="Consolas" panose="020B0609020204030204" pitchFamily="49" charset="0"/>
              </a:rPr>
              <a:t>snGraph</a:t>
            </a:r>
            <a:endParaRPr lang="en-US" sz="1600" dirty="0">
              <a:solidFill>
                <a:srgbClr val="2A2A2A"/>
              </a:solidFill>
              <a:latin typeface="Consolas" panose="020B0609020204030204" pitchFamily="49" charset="0"/>
              <a:cs typeface="Consolas" panose="020B0609020204030204" pitchFamily="49" charset="0"/>
            </a:endParaRPr>
          </a:p>
          <a:p>
            <a:r>
              <a:rPr lang="en-US" sz="1600" b="1" dirty="0">
                <a:solidFill>
                  <a:schemeClr val="tx1">
                    <a:lumMod val="50000"/>
                  </a:schemeClr>
                </a:solidFill>
                <a:latin typeface="Consolas" panose="020B0609020204030204" pitchFamily="49" charset="0"/>
                <a:cs typeface="Consolas" panose="020B0609020204030204" pitchFamily="49" charset="0"/>
              </a:rPr>
              <a:t> MATCH </a:t>
            </a:r>
            <a:r>
              <a:rPr lang="en-US" sz="1600" dirty="0">
                <a:solidFill>
                  <a:srgbClr val="2A2A2A"/>
                </a:solidFill>
                <a:latin typeface="Consolas" panose="020B0609020204030204" pitchFamily="49" charset="0"/>
                <a:cs typeface="Consolas" panose="020B0609020204030204" pitchFamily="49" charset="0"/>
              </a:rPr>
              <a:t>(</a:t>
            </a:r>
            <a:r>
              <a:rPr lang="en-US" sz="1600" dirty="0" err="1">
                <a:solidFill>
                  <a:srgbClr val="2A2A2A"/>
                </a:solidFill>
                <a:latin typeface="Consolas" panose="020B0609020204030204" pitchFamily="49" charset="0"/>
                <a:cs typeface="Consolas" panose="020B0609020204030204" pitchFamily="49" charset="0"/>
              </a:rPr>
              <a:t>x:Person</a:t>
            </a:r>
            <a:r>
              <a:rPr lang="en-US" sz="1600" dirty="0">
                <a:solidFill>
                  <a:srgbClr val="2A2A2A"/>
                </a:solidFill>
                <a:latin typeface="Consolas" panose="020B0609020204030204" pitchFamily="49" charset="0"/>
                <a:cs typeface="Consolas" panose="020B0609020204030204" pitchFamily="49" charset="0"/>
              </a:rPr>
              <a:t>) –/:</a:t>
            </a:r>
            <a:r>
              <a:rPr lang="en-US" sz="1600" dirty="0" err="1">
                <a:solidFill>
                  <a:srgbClr val="2A2A2A"/>
                </a:solidFill>
                <a:highlight>
                  <a:srgbClr val="FFFF00"/>
                </a:highlight>
                <a:latin typeface="Consolas" panose="020B0609020204030204" pitchFamily="49" charset="0"/>
                <a:cs typeface="Consolas" panose="020B0609020204030204" pitchFamily="49" charset="0"/>
              </a:rPr>
              <a:t>has_parent</a:t>
            </a:r>
            <a:r>
              <a:rPr lang="en-US" sz="1600" dirty="0">
                <a:solidFill>
                  <a:srgbClr val="2A2A2A"/>
                </a:solidFill>
                <a:highlight>
                  <a:srgbClr val="FFFF00"/>
                </a:highlight>
                <a:latin typeface="Consolas" panose="020B0609020204030204" pitchFamily="49" charset="0"/>
                <a:cs typeface="Consolas" panose="020B0609020204030204" pitchFamily="49" charset="0"/>
              </a:rPr>
              <a:t>+</a:t>
            </a:r>
            <a:r>
              <a:rPr lang="en-US" sz="1600" dirty="0">
                <a:solidFill>
                  <a:srgbClr val="2A2A2A"/>
                </a:solidFill>
                <a:latin typeface="Consolas" panose="020B0609020204030204" pitchFamily="49" charset="0"/>
                <a:cs typeface="Consolas" panose="020B0609020204030204" pitchFamily="49" charset="0"/>
              </a:rPr>
              <a:t>/-&gt; (ancestor)</a:t>
            </a:r>
          </a:p>
          <a:p>
            <a:r>
              <a:rPr lang="en-US" sz="1600" dirty="0">
                <a:solidFill>
                  <a:srgbClr val="2A2A2A"/>
                </a:solidFill>
                <a:latin typeface="Consolas" panose="020B0609020204030204" pitchFamily="49" charset="0"/>
                <a:cs typeface="Consolas" panose="020B0609020204030204" pitchFamily="49" charset="0"/>
              </a:rPr>
              <a:t>     , (y) -/:</a:t>
            </a:r>
            <a:r>
              <a:rPr lang="en-US" sz="1600" dirty="0" err="1">
                <a:solidFill>
                  <a:srgbClr val="2A2A2A"/>
                </a:solidFill>
                <a:highlight>
                  <a:srgbClr val="FFFF00"/>
                </a:highlight>
                <a:latin typeface="Consolas" panose="020B0609020204030204" pitchFamily="49" charset="0"/>
                <a:cs typeface="Consolas" panose="020B0609020204030204" pitchFamily="49" charset="0"/>
              </a:rPr>
              <a:t>has_parent</a:t>
            </a:r>
            <a:r>
              <a:rPr lang="en-US" sz="1600" dirty="0">
                <a:solidFill>
                  <a:srgbClr val="2A2A2A"/>
                </a:solidFill>
                <a:highlight>
                  <a:srgbClr val="FFFF00"/>
                </a:highlight>
                <a:latin typeface="Consolas" panose="020B0609020204030204" pitchFamily="49" charset="0"/>
                <a:cs typeface="Consolas" panose="020B0609020204030204" pitchFamily="49" charset="0"/>
              </a:rPr>
              <a:t>+</a:t>
            </a:r>
            <a:r>
              <a:rPr lang="en-US" sz="1600" dirty="0">
                <a:solidFill>
                  <a:srgbClr val="2A2A2A"/>
                </a:solidFill>
                <a:latin typeface="Consolas" panose="020B0609020204030204" pitchFamily="49" charset="0"/>
                <a:cs typeface="Consolas" panose="020B0609020204030204" pitchFamily="49" charset="0"/>
              </a:rPr>
              <a:t>/-&gt; (ancestor)</a:t>
            </a:r>
          </a:p>
          <a:p>
            <a:r>
              <a:rPr lang="en-US" sz="1600" b="1" dirty="0">
                <a:solidFill>
                  <a:srgbClr val="2A2A2A"/>
                </a:solidFill>
                <a:latin typeface="Consolas" panose="020B0609020204030204" pitchFamily="49" charset="0"/>
                <a:cs typeface="Consolas" panose="020B0609020204030204" pitchFamily="49" charset="0"/>
              </a:rPr>
              <a:t> WHERE</a:t>
            </a:r>
            <a:r>
              <a:rPr lang="en-US" sz="1600" dirty="0">
                <a:solidFill>
                  <a:srgbClr val="2A2A2A"/>
                </a:solidFill>
                <a:latin typeface="Consolas" panose="020B0609020204030204" pitchFamily="49" charset="0"/>
                <a:cs typeface="Consolas" panose="020B0609020204030204" pitchFamily="49" charset="0"/>
              </a:rPr>
              <a:t> x.name = 'Peter' </a:t>
            </a:r>
            <a:r>
              <a:rPr lang="en-US" sz="1600" b="1" dirty="0">
                <a:solidFill>
                  <a:srgbClr val="2A2A2A"/>
                </a:solidFill>
                <a:latin typeface="Consolas" panose="020B0609020204030204" pitchFamily="49" charset="0"/>
                <a:cs typeface="Consolas" panose="020B0609020204030204" pitchFamily="49" charset="0"/>
              </a:rPr>
              <a:t>AND</a:t>
            </a:r>
            <a:r>
              <a:rPr lang="en-US" sz="1600" dirty="0">
                <a:solidFill>
                  <a:srgbClr val="2A2A2A"/>
                </a:solidFill>
                <a:latin typeface="Consolas" panose="020B0609020204030204" pitchFamily="49" charset="0"/>
                <a:cs typeface="Consolas" panose="020B0609020204030204" pitchFamily="49" charset="0"/>
              </a:rPr>
              <a:t> x &lt;&gt; y</a:t>
            </a:r>
          </a:p>
        </p:txBody>
      </p:sp>
      <p:sp>
        <p:nvSpPr>
          <p:cNvPr id="44" name="Footer Placeholder 6"/>
          <p:cNvSpPr>
            <a:spLocks noGrp="1"/>
          </p:cNvSpPr>
          <p:nvPr>
            <p:ph type="ftr" sz="quarter" idx="11"/>
          </p:nvPr>
        </p:nvSpPr>
        <p:spPr>
          <a:xfrm>
            <a:off x="8621423" y="6556248"/>
            <a:ext cx="2743200" cy="182880"/>
          </a:xfrm>
        </p:spPr>
        <p:txBody>
          <a:bodyPr/>
          <a:lstStyle/>
          <a:p>
            <a:r>
              <a:rPr lang="en-US" dirty="0"/>
              <a:t>Confidential – Oracle Internal</a:t>
            </a:r>
          </a:p>
        </p:txBody>
      </p:sp>
    </p:spTree>
    <p:extLst>
      <p:ext uri="{BB962C8B-B14F-4D97-AF65-F5344CB8AC3E}">
        <p14:creationId xmlns:p14="http://schemas.microsoft.com/office/powerpoint/2010/main" val="3891981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889000"/>
          </a:xfrm>
        </p:spPr>
        <p:txBody>
          <a:bodyPr/>
          <a:lstStyle/>
          <a:p>
            <a:br>
              <a:rPr lang="en-US" dirty="0"/>
            </a:br>
            <a:r>
              <a:rPr lang="en-US" dirty="0"/>
              <a:t>Regular path expressions</a:t>
            </a:r>
          </a:p>
        </p:txBody>
      </p:sp>
      <p:sp>
        <p:nvSpPr>
          <p:cNvPr id="3" name="Slide Number Placeholder 2"/>
          <p:cNvSpPr>
            <a:spLocks noGrp="1"/>
          </p:cNvSpPr>
          <p:nvPr>
            <p:ph type="sldNum" sz="quarter" idx="12"/>
          </p:nvPr>
        </p:nvSpPr>
        <p:spPr/>
        <p:txBody>
          <a:bodyPr/>
          <a:lstStyle/>
          <a:p>
            <a:fld id="{C51EAA63-D034-42AE-91FA-B13B9518C7BE}" type="slidenum">
              <a:rPr lang="en-US" smtClean="0"/>
              <a:t>47</a:t>
            </a:fld>
            <a:endParaRPr lang="en-US" dirty="0"/>
          </a:p>
        </p:txBody>
      </p:sp>
      <p:sp>
        <p:nvSpPr>
          <p:cNvPr id="6" name="Content Placeholder 2"/>
          <p:cNvSpPr txBox="1">
            <a:spLocks/>
          </p:cNvSpPr>
          <p:nvPr/>
        </p:nvSpPr>
        <p:spPr>
          <a:xfrm>
            <a:off x="531151" y="1680677"/>
            <a:ext cx="3908994" cy="2532034"/>
          </a:xfrm>
          <a:prstGeom prst="rect">
            <a:avLst/>
          </a:prstGeom>
        </p:spPr>
        <p:txBody>
          <a:bodyPr>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r>
              <a:rPr lang="en-US" sz="2400" dirty="0"/>
              <a:t>Matching a pattern repeatedly</a:t>
            </a:r>
          </a:p>
          <a:p>
            <a:pPr lvl="1"/>
            <a:r>
              <a:rPr lang="en-US" sz="1800" dirty="0"/>
              <a:t>Define a </a:t>
            </a:r>
            <a:r>
              <a:rPr lang="en-US" sz="1800" b="1" dirty="0"/>
              <a:t>PATH</a:t>
            </a:r>
            <a:r>
              <a:rPr lang="en-US" sz="1800" dirty="0"/>
              <a:t> expression at the top of a query</a:t>
            </a:r>
          </a:p>
          <a:p>
            <a:pPr lvl="1"/>
            <a:r>
              <a:rPr lang="en-US" sz="1800" dirty="0"/>
              <a:t>Instantiate the expression in the </a:t>
            </a:r>
            <a:r>
              <a:rPr lang="en-US" sz="1800" b="1" dirty="0"/>
              <a:t>MATCH</a:t>
            </a:r>
            <a:r>
              <a:rPr lang="en-US" sz="1800" dirty="0"/>
              <a:t> clause</a:t>
            </a:r>
          </a:p>
          <a:p>
            <a:pPr lvl="1"/>
            <a:r>
              <a:rPr lang="en-US" sz="1800" dirty="0"/>
              <a:t>Match </a:t>
            </a:r>
            <a:r>
              <a:rPr lang="en-US" sz="1800" b="1" dirty="0"/>
              <a:t>repeatedly</a:t>
            </a:r>
            <a:r>
              <a:rPr lang="en-US" sz="1800" dirty="0"/>
              <a:t>, e.g. zero or more times (*) or one or more times (+)</a:t>
            </a:r>
            <a:endParaRPr lang="en-US" sz="1800" u="sng" dirty="0"/>
          </a:p>
        </p:txBody>
      </p:sp>
      <p:grpSp>
        <p:nvGrpSpPr>
          <p:cNvPr id="4" name="Group 3"/>
          <p:cNvGrpSpPr/>
          <p:nvPr/>
        </p:nvGrpSpPr>
        <p:grpSpPr>
          <a:xfrm>
            <a:off x="5859056" y="3053450"/>
            <a:ext cx="4734560" cy="3317130"/>
            <a:chOff x="5859056" y="2969370"/>
            <a:chExt cx="4734560" cy="3317130"/>
          </a:xfrm>
        </p:grpSpPr>
        <p:sp>
          <p:nvSpPr>
            <p:cNvPr id="44" name="Rounded Rectangle 43"/>
            <p:cNvSpPr/>
            <p:nvPr/>
          </p:nvSpPr>
          <p:spPr>
            <a:xfrm>
              <a:off x="5859056" y="2969370"/>
              <a:ext cx="4734560" cy="3317130"/>
            </a:xfrm>
            <a:prstGeom prst="roundRect">
              <a:avLst/>
            </a:prstGeom>
            <a:solidFill>
              <a:schemeClr val="bg1"/>
            </a:solidFill>
            <a:ln w="127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ln w="12700">
                  <a:solidFill>
                    <a:schemeClr val="tx1"/>
                  </a:solidFill>
                </a:ln>
              </a:endParaRPr>
            </a:p>
          </p:txBody>
        </p:sp>
        <p:sp>
          <p:nvSpPr>
            <p:cNvPr id="45" name="TextBox 44"/>
            <p:cNvSpPr txBox="1"/>
            <p:nvPr/>
          </p:nvSpPr>
          <p:spPr>
            <a:xfrm flipH="1">
              <a:off x="6069164" y="3289112"/>
              <a:ext cx="1034856" cy="507290"/>
            </a:xfrm>
            <a:prstGeom prst="rect">
              <a:avLst/>
            </a:prstGeom>
            <a:solidFill>
              <a:schemeClr val="bg1"/>
            </a:solidFill>
          </p:spPr>
          <p:txBody>
            <a:bodyPr wrap="none" lIns="27432" tIns="0" rIns="0" bIns="0" rtlCol="0">
              <a:noAutofit/>
            </a:bodyPr>
            <a:lstStyle/>
            <a:p>
              <a:pPr>
                <a:lnSpc>
                  <a:spcPct val="90000"/>
                </a:lnSpc>
              </a:pPr>
              <a:r>
                <a:rPr lang="en-US" sz="1200" b="1" dirty="0"/>
                <a:t>:Person</a:t>
              </a:r>
            </a:p>
            <a:p>
              <a:pPr>
                <a:lnSpc>
                  <a:spcPct val="90000"/>
                </a:lnSpc>
              </a:pPr>
              <a:r>
                <a:rPr lang="en-US" sz="1200" dirty="0"/>
                <a:t>name = ‘Amber’</a:t>
              </a:r>
            </a:p>
            <a:p>
              <a:pPr>
                <a:lnSpc>
                  <a:spcPct val="90000"/>
                </a:lnSpc>
              </a:pPr>
              <a:r>
                <a:rPr lang="en-US" sz="1200" dirty="0"/>
                <a:t>age = 29</a:t>
              </a:r>
            </a:p>
          </p:txBody>
        </p:sp>
        <p:sp>
          <p:nvSpPr>
            <p:cNvPr id="46" name="Oval 45"/>
            <p:cNvSpPr/>
            <p:nvPr/>
          </p:nvSpPr>
          <p:spPr>
            <a:xfrm>
              <a:off x="6760605" y="3655778"/>
              <a:ext cx="402336" cy="402336"/>
            </a:xfrm>
            <a:prstGeom prst="ellipse">
              <a:avLst/>
            </a:prstGeom>
            <a:solidFill>
              <a:schemeClr val="bg1"/>
            </a:solidFill>
            <a:ln w="127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sz="1400" dirty="0">
                  <a:solidFill>
                    <a:schemeClr val="tx1"/>
                  </a:solidFill>
                </a:rPr>
                <a:t>100</a:t>
              </a:r>
            </a:p>
          </p:txBody>
        </p:sp>
        <p:sp>
          <p:nvSpPr>
            <p:cNvPr id="47" name="TextBox 46"/>
            <p:cNvSpPr txBox="1"/>
            <p:nvPr/>
          </p:nvSpPr>
          <p:spPr>
            <a:xfrm flipH="1">
              <a:off x="6193166" y="5544255"/>
              <a:ext cx="1034856" cy="507290"/>
            </a:xfrm>
            <a:prstGeom prst="rect">
              <a:avLst/>
            </a:prstGeom>
            <a:solidFill>
              <a:schemeClr val="bg1"/>
            </a:solidFill>
          </p:spPr>
          <p:txBody>
            <a:bodyPr wrap="none" lIns="27432" tIns="0" rIns="0" bIns="0" rtlCol="0">
              <a:noAutofit/>
            </a:bodyPr>
            <a:lstStyle/>
            <a:p>
              <a:pPr>
                <a:lnSpc>
                  <a:spcPct val="90000"/>
                </a:lnSpc>
              </a:pPr>
              <a:r>
                <a:rPr lang="en-US" sz="1200" b="1" dirty="0"/>
                <a:t>:Person</a:t>
              </a:r>
            </a:p>
            <a:p>
              <a:pPr>
                <a:lnSpc>
                  <a:spcPct val="90000"/>
                </a:lnSpc>
              </a:pPr>
              <a:r>
                <a:rPr lang="en-US" sz="1200" dirty="0"/>
                <a:t>name = ‘Dwight’</a:t>
              </a:r>
            </a:p>
            <a:p>
              <a:pPr>
                <a:lnSpc>
                  <a:spcPct val="90000"/>
                </a:lnSpc>
              </a:pPr>
              <a:r>
                <a:rPr lang="en-US" sz="1200" dirty="0"/>
                <a:t>age = 15</a:t>
              </a:r>
            </a:p>
          </p:txBody>
        </p:sp>
        <p:sp>
          <p:nvSpPr>
            <p:cNvPr id="48" name="Oval 47"/>
            <p:cNvSpPr/>
            <p:nvPr/>
          </p:nvSpPr>
          <p:spPr>
            <a:xfrm>
              <a:off x="6860534" y="5299812"/>
              <a:ext cx="402336" cy="402336"/>
            </a:xfrm>
            <a:prstGeom prst="ellipse">
              <a:avLst/>
            </a:prstGeom>
            <a:solidFill>
              <a:schemeClr val="bg1"/>
            </a:solidFill>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sz="1400" dirty="0">
                  <a:solidFill>
                    <a:schemeClr val="tx1"/>
                  </a:solidFill>
                </a:rPr>
                <a:t>400</a:t>
              </a:r>
            </a:p>
          </p:txBody>
        </p:sp>
        <p:sp>
          <p:nvSpPr>
            <p:cNvPr id="49" name="TextBox 48"/>
            <p:cNvSpPr txBox="1"/>
            <p:nvPr/>
          </p:nvSpPr>
          <p:spPr>
            <a:xfrm flipH="1">
              <a:off x="9422550" y="3213291"/>
              <a:ext cx="900714" cy="507290"/>
            </a:xfrm>
            <a:prstGeom prst="rect">
              <a:avLst/>
            </a:prstGeom>
            <a:solidFill>
              <a:schemeClr val="bg1"/>
            </a:solidFill>
          </p:spPr>
          <p:txBody>
            <a:bodyPr wrap="none" lIns="27432" tIns="0" rIns="0" bIns="0" rtlCol="0">
              <a:noAutofit/>
            </a:bodyPr>
            <a:lstStyle/>
            <a:p>
              <a:pPr>
                <a:lnSpc>
                  <a:spcPct val="90000"/>
                </a:lnSpc>
              </a:pPr>
              <a:r>
                <a:rPr lang="en-US" sz="1200" b="1" dirty="0"/>
                <a:t>:Person</a:t>
              </a:r>
            </a:p>
            <a:p>
              <a:pPr>
                <a:lnSpc>
                  <a:spcPct val="90000"/>
                </a:lnSpc>
              </a:pPr>
              <a:r>
                <a:rPr lang="en-US" sz="1200" dirty="0"/>
                <a:t>name = ‘Paul’</a:t>
              </a:r>
            </a:p>
            <a:p>
              <a:pPr>
                <a:lnSpc>
                  <a:spcPct val="90000"/>
                </a:lnSpc>
              </a:pPr>
              <a:r>
                <a:rPr lang="en-US" sz="1200" dirty="0"/>
                <a:t>age = 64</a:t>
              </a:r>
            </a:p>
          </p:txBody>
        </p:sp>
        <p:sp>
          <p:nvSpPr>
            <p:cNvPr id="50" name="Oval 49"/>
            <p:cNvSpPr/>
            <p:nvPr/>
          </p:nvSpPr>
          <p:spPr>
            <a:xfrm>
              <a:off x="9131821" y="3655778"/>
              <a:ext cx="402336" cy="402336"/>
            </a:xfrm>
            <a:prstGeom prst="ellipse">
              <a:avLst/>
            </a:prstGeom>
            <a:solidFill>
              <a:schemeClr val="bg1"/>
            </a:solidFill>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sz="1400" dirty="0">
                  <a:solidFill>
                    <a:schemeClr val="tx1"/>
                  </a:solidFill>
                </a:rPr>
                <a:t>200</a:t>
              </a:r>
            </a:p>
          </p:txBody>
        </p:sp>
        <p:sp>
          <p:nvSpPr>
            <p:cNvPr id="51" name="TextBox 50"/>
            <p:cNvSpPr txBox="1"/>
            <p:nvPr/>
          </p:nvSpPr>
          <p:spPr>
            <a:xfrm flipH="1">
              <a:off x="8377338" y="4585334"/>
              <a:ext cx="951470" cy="507290"/>
            </a:xfrm>
            <a:prstGeom prst="rect">
              <a:avLst/>
            </a:prstGeom>
            <a:solidFill>
              <a:schemeClr val="bg1"/>
            </a:solidFill>
          </p:spPr>
          <p:txBody>
            <a:bodyPr wrap="none" lIns="27432" tIns="0" rIns="0" bIns="0" rtlCol="0">
              <a:noAutofit/>
            </a:bodyPr>
            <a:lstStyle/>
            <a:p>
              <a:pPr>
                <a:lnSpc>
                  <a:spcPct val="90000"/>
                </a:lnSpc>
              </a:pPr>
              <a:r>
                <a:rPr lang="en-US" sz="1200" b="1" dirty="0"/>
                <a:t>:Person</a:t>
              </a:r>
            </a:p>
            <a:p>
              <a:pPr>
                <a:lnSpc>
                  <a:spcPct val="90000"/>
                </a:lnSpc>
              </a:pPr>
              <a:r>
                <a:rPr lang="en-US" sz="1200" dirty="0"/>
                <a:t>name = ‘</a:t>
              </a:r>
              <a:r>
                <a:rPr lang="en-US" sz="1200" dirty="0" err="1"/>
                <a:t>Retta</a:t>
              </a:r>
              <a:r>
                <a:rPr lang="en-US" sz="1200" dirty="0"/>
                <a:t>’</a:t>
              </a:r>
            </a:p>
            <a:p>
              <a:pPr>
                <a:lnSpc>
                  <a:spcPct val="90000"/>
                </a:lnSpc>
              </a:pPr>
              <a:r>
                <a:rPr lang="en-US" sz="1200" dirty="0"/>
                <a:t>age = 43</a:t>
              </a:r>
            </a:p>
          </p:txBody>
        </p:sp>
        <p:sp>
          <p:nvSpPr>
            <p:cNvPr id="52" name="Oval 51"/>
            <p:cNvSpPr/>
            <p:nvPr/>
          </p:nvSpPr>
          <p:spPr>
            <a:xfrm>
              <a:off x="7993486" y="4575921"/>
              <a:ext cx="402336" cy="402336"/>
            </a:xfrm>
            <a:prstGeom prst="ellipse">
              <a:avLst/>
            </a:prstGeom>
            <a:solidFill>
              <a:schemeClr val="bg1"/>
            </a:solidFill>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sz="1400" dirty="0">
                  <a:solidFill>
                    <a:schemeClr val="tx1"/>
                  </a:solidFill>
                </a:rPr>
                <a:t>300</a:t>
              </a:r>
            </a:p>
          </p:txBody>
        </p:sp>
        <p:sp>
          <p:nvSpPr>
            <p:cNvPr id="53" name="TextBox 52"/>
            <p:cNvSpPr txBox="1"/>
            <p:nvPr/>
          </p:nvSpPr>
          <p:spPr>
            <a:xfrm flipH="1">
              <a:off x="9355874" y="5705610"/>
              <a:ext cx="968720" cy="507290"/>
            </a:xfrm>
            <a:prstGeom prst="rect">
              <a:avLst/>
            </a:prstGeom>
            <a:solidFill>
              <a:schemeClr val="bg1"/>
            </a:solidFill>
          </p:spPr>
          <p:txBody>
            <a:bodyPr wrap="none" lIns="27432" tIns="0" rIns="0" bIns="0" rtlCol="0">
              <a:noAutofit/>
            </a:bodyPr>
            <a:lstStyle/>
            <a:p>
              <a:pPr>
                <a:lnSpc>
                  <a:spcPct val="90000"/>
                </a:lnSpc>
              </a:pPr>
              <a:r>
                <a:rPr lang="en-US" sz="1200" b="1" dirty="0"/>
                <a:t>     :Person</a:t>
              </a:r>
            </a:p>
            <a:p>
              <a:pPr>
                <a:lnSpc>
                  <a:spcPct val="90000"/>
                </a:lnSpc>
              </a:pPr>
              <a:r>
                <a:rPr lang="en-US" sz="1200" dirty="0"/>
                <a:t>name = ‘Peter’</a:t>
              </a:r>
            </a:p>
            <a:p>
              <a:pPr>
                <a:lnSpc>
                  <a:spcPct val="90000"/>
                </a:lnSpc>
              </a:pPr>
              <a:r>
                <a:rPr lang="en-US" sz="1200" dirty="0"/>
                <a:t>age = 12</a:t>
              </a:r>
            </a:p>
          </p:txBody>
        </p:sp>
        <p:sp>
          <p:nvSpPr>
            <p:cNvPr id="54" name="Oval 53"/>
            <p:cNvSpPr/>
            <p:nvPr/>
          </p:nvSpPr>
          <p:spPr>
            <a:xfrm>
              <a:off x="9154706" y="5368077"/>
              <a:ext cx="402336" cy="402336"/>
            </a:xfrm>
            <a:prstGeom prst="ellipse">
              <a:avLst/>
            </a:prstGeom>
            <a:solidFill>
              <a:schemeClr val="bg1"/>
            </a:solidFill>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sz="1400" dirty="0">
                  <a:solidFill>
                    <a:schemeClr val="tx1"/>
                  </a:solidFill>
                </a:rPr>
                <a:t>500</a:t>
              </a:r>
            </a:p>
          </p:txBody>
        </p:sp>
        <p:sp>
          <p:nvSpPr>
            <p:cNvPr id="55" name="Freeform 54"/>
            <p:cNvSpPr/>
            <p:nvPr/>
          </p:nvSpPr>
          <p:spPr>
            <a:xfrm>
              <a:off x="6801242" y="4048700"/>
              <a:ext cx="122338" cy="1307525"/>
            </a:xfrm>
            <a:custGeom>
              <a:avLst/>
              <a:gdLst>
                <a:gd name="connsiteX0" fmla="*/ 145681 w 206641"/>
                <a:gd name="connsiteY0" fmla="*/ 0 h 1303020"/>
                <a:gd name="connsiteX1" fmla="*/ 901 w 206641"/>
                <a:gd name="connsiteY1" fmla="*/ 647700 h 1303020"/>
                <a:gd name="connsiteX2" fmla="*/ 206641 w 206641"/>
                <a:gd name="connsiteY2" fmla="*/ 1303020 h 1303020"/>
              </a:gdLst>
              <a:ahLst/>
              <a:cxnLst>
                <a:cxn ang="0">
                  <a:pos x="connsiteX0" y="connsiteY0"/>
                </a:cxn>
                <a:cxn ang="0">
                  <a:pos x="connsiteX1" y="connsiteY1"/>
                </a:cxn>
                <a:cxn ang="0">
                  <a:pos x="connsiteX2" y="connsiteY2"/>
                </a:cxn>
              </a:cxnLst>
              <a:rect l="l" t="t" r="r" b="b"/>
              <a:pathLst>
                <a:path w="206641" h="1303020">
                  <a:moveTo>
                    <a:pt x="145681" y="0"/>
                  </a:moveTo>
                  <a:cubicBezTo>
                    <a:pt x="68211" y="215265"/>
                    <a:pt x="-9259" y="430530"/>
                    <a:pt x="901" y="647700"/>
                  </a:cubicBezTo>
                  <a:cubicBezTo>
                    <a:pt x="11061" y="864870"/>
                    <a:pt x="178701" y="1244600"/>
                    <a:pt x="206641" y="1303020"/>
                  </a:cubicBezTo>
                </a:path>
              </a:pathLst>
            </a:custGeom>
            <a:solidFill>
              <a:schemeClr val="bg1"/>
            </a:solidFill>
            <a:ln w="12700">
              <a:solidFill>
                <a:schemeClr val="tx1"/>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rot="21417208" flipH="1">
              <a:off x="7061396" y="4040679"/>
              <a:ext cx="95057" cy="1269435"/>
            </a:xfrm>
            <a:custGeom>
              <a:avLst/>
              <a:gdLst>
                <a:gd name="connsiteX0" fmla="*/ 145681 w 206641"/>
                <a:gd name="connsiteY0" fmla="*/ 0 h 1303020"/>
                <a:gd name="connsiteX1" fmla="*/ 901 w 206641"/>
                <a:gd name="connsiteY1" fmla="*/ 647700 h 1303020"/>
                <a:gd name="connsiteX2" fmla="*/ 206641 w 206641"/>
                <a:gd name="connsiteY2" fmla="*/ 1303020 h 1303020"/>
              </a:gdLst>
              <a:ahLst/>
              <a:cxnLst>
                <a:cxn ang="0">
                  <a:pos x="connsiteX0" y="connsiteY0"/>
                </a:cxn>
                <a:cxn ang="0">
                  <a:pos x="connsiteX1" y="connsiteY1"/>
                </a:cxn>
                <a:cxn ang="0">
                  <a:pos x="connsiteX2" y="connsiteY2"/>
                </a:cxn>
              </a:cxnLst>
              <a:rect l="l" t="t" r="r" b="b"/>
              <a:pathLst>
                <a:path w="206641" h="1303020">
                  <a:moveTo>
                    <a:pt x="145681" y="0"/>
                  </a:moveTo>
                  <a:cubicBezTo>
                    <a:pt x="68211" y="215265"/>
                    <a:pt x="-9259" y="430530"/>
                    <a:pt x="901" y="647700"/>
                  </a:cubicBezTo>
                  <a:cubicBezTo>
                    <a:pt x="11061" y="864870"/>
                    <a:pt x="178701" y="1244600"/>
                    <a:pt x="206641" y="1303020"/>
                  </a:cubicBezTo>
                </a:path>
              </a:pathLst>
            </a:custGeom>
            <a:solidFill>
              <a:schemeClr val="bg1"/>
            </a:solidFill>
            <a:ln w="12700">
              <a:solidFill>
                <a:schemeClr val="tx1"/>
              </a:solidFill>
              <a:miter lim="800000"/>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6728799" y="4588223"/>
              <a:ext cx="131735" cy="140065"/>
            </a:xfrm>
            <a:prstGeom prst="rect">
              <a:avLst/>
            </a:prstGeom>
            <a:solidFill>
              <a:schemeClr val="bg1"/>
            </a:solidFill>
          </p:spPr>
          <p:txBody>
            <a:bodyPr wrap="none" lIns="9144" tIns="0" rIns="9144" bIns="0" rtlCol="0">
              <a:noAutofit/>
            </a:bodyPr>
            <a:lstStyle/>
            <a:p>
              <a:pPr algn="ctr">
                <a:lnSpc>
                  <a:spcPct val="90000"/>
                </a:lnSpc>
              </a:pPr>
              <a:r>
                <a:rPr lang="en-US" sz="1100" dirty="0"/>
                <a:t>0</a:t>
              </a:r>
            </a:p>
          </p:txBody>
        </p:sp>
        <p:sp>
          <p:nvSpPr>
            <p:cNvPr id="58" name="TextBox 57"/>
            <p:cNvSpPr txBox="1"/>
            <p:nvPr/>
          </p:nvSpPr>
          <p:spPr>
            <a:xfrm>
              <a:off x="7089044" y="4637024"/>
              <a:ext cx="131735" cy="140065"/>
            </a:xfrm>
            <a:prstGeom prst="rect">
              <a:avLst/>
            </a:prstGeom>
            <a:solidFill>
              <a:schemeClr val="bg1"/>
            </a:solidFill>
          </p:spPr>
          <p:txBody>
            <a:bodyPr wrap="none" lIns="9144" tIns="0" rIns="9144" bIns="0" rtlCol="0">
              <a:noAutofit/>
            </a:bodyPr>
            <a:lstStyle/>
            <a:p>
              <a:pPr algn="ctr">
                <a:lnSpc>
                  <a:spcPct val="90000"/>
                </a:lnSpc>
              </a:pPr>
              <a:r>
                <a:rPr lang="en-US" sz="1100" dirty="0"/>
                <a:t>1</a:t>
              </a:r>
            </a:p>
          </p:txBody>
        </p:sp>
        <p:sp>
          <p:nvSpPr>
            <p:cNvPr id="59" name="TextBox 58"/>
            <p:cNvSpPr txBox="1"/>
            <p:nvPr/>
          </p:nvSpPr>
          <p:spPr>
            <a:xfrm>
              <a:off x="6007204" y="4867717"/>
              <a:ext cx="1087640" cy="259117"/>
            </a:xfrm>
            <a:prstGeom prst="rect">
              <a:avLst/>
            </a:prstGeom>
            <a:solidFill>
              <a:schemeClr val="bg1">
                <a:lumMod val="85000"/>
              </a:schemeClr>
            </a:solidFill>
          </p:spPr>
          <p:txBody>
            <a:bodyPr wrap="none" lIns="27432" tIns="0" rIns="0" bIns="0" rtlCol="0">
              <a:noAutofit/>
            </a:bodyPr>
            <a:lstStyle/>
            <a:p>
              <a:pPr>
                <a:lnSpc>
                  <a:spcPct val="90000"/>
                </a:lnSpc>
              </a:pPr>
              <a:r>
                <a:rPr lang="en-US" sz="1000" b="1" dirty="0"/>
                <a:t>:likes</a:t>
              </a:r>
              <a:br>
                <a:rPr lang="en-US" sz="1000" b="1" dirty="0"/>
              </a:br>
              <a:r>
                <a:rPr lang="en-US" sz="1000" dirty="0"/>
                <a:t>since = ‘2016-04-04’</a:t>
              </a:r>
            </a:p>
          </p:txBody>
        </p:sp>
        <p:sp>
          <p:nvSpPr>
            <p:cNvPr id="60" name="TextBox 59"/>
            <p:cNvSpPr txBox="1"/>
            <p:nvPr/>
          </p:nvSpPr>
          <p:spPr>
            <a:xfrm>
              <a:off x="7036080" y="4175727"/>
              <a:ext cx="1089141" cy="265659"/>
            </a:xfrm>
            <a:prstGeom prst="rect">
              <a:avLst/>
            </a:prstGeom>
            <a:solidFill>
              <a:schemeClr val="bg1">
                <a:lumMod val="85000"/>
              </a:schemeClr>
            </a:solidFill>
          </p:spPr>
          <p:txBody>
            <a:bodyPr wrap="none" lIns="27432" tIns="0" rIns="0" bIns="0" rtlCol="0">
              <a:noAutofit/>
            </a:bodyPr>
            <a:lstStyle/>
            <a:p>
              <a:pPr>
                <a:lnSpc>
                  <a:spcPct val="90000"/>
                </a:lnSpc>
              </a:pPr>
              <a:r>
                <a:rPr lang="en-US" sz="1000" b="1" dirty="0"/>
                <a:t>:likes</a:t>
              </a:r>
              <a:br>
                <a:rPr lang="en-US" sz="1000" b="1" dirty="0"/>
              </a:br>
              <a:r>
                <a:rPr lang="en-US" sz="1000" dirty="0"/>
                <a:t>since = ‘2016-04-04’</a:t>
              </a:r>
            </a:p>
          </p:txBody>
        </p:sp>
        <p:sp>
          <p:nvSpPr>
            <p:cNvPr id="61" name="Freeform 60"/>
            <p:cNvSpPr/>
            <p:nvPr/>
          </p:nvSpPr>
          <p:spPr>
            <a:xfrm rot="5400000">
              <a:off x="8092427" y="2791327"/>
              <a:ext cx="105516" cy="1964492"/>
            </a:xfrm>
            <a:custGeom>
              <a:avLst/>
              <a:gdLst>
                <a:gd name="connsiteX0" fmla="*/ 145681 w 206641"/>
                <a:gd name="connsiteY0" fmla="*/ 0 h 1303020"/>
                <a:gd name="connsiteX1" fmla="*/ 901 w 206641"/>
                <a:gd name="connsiteY1" fmla="*/ 647700 h 1303020"/>
                <a:gd name="connsiteX2" fmla="*/ 206641 w 206641"/>
                <a:gd name="connsiteY2" fmla="*/ 1303020 h 1303020"/>
              </a:gdLst>
              <a:ahLst/>
              <a:cxnLst>
                <a:cxn ang="0">
                  <a:pos x="connsiteX0" y="connsiteY0"/>
                </a:cxn>
                <a:cxn ang="0">
                  <a:pos x="connsiteX1" y="connsiteY1"/>
                </a:cxn>
                <a:cxn ang="0">
                  <a:pos x="connsiteX2" y="connsiteY2"/>
                </a:cxn>
              </a:cxnLst>
              <a:rect l="l" t="t" r="r" b="b"/>
              <a:pathLst>
                <a:path w="206641" h="1303020">
                  <a:moveTo>
                    <a:pt x="145681" y="0"/>
                  </a:moveTo>
                  <a:cubicBezTo>
                    <a:pt x="68211" y="215265"/>
                    <a:pt x="-9259" y="430530"/>
                    <a:pt x="901" y="647700"/>
                  </a:cubicBezTo>
                  <a:cubicBezTo>
                    <a:pt x="11061" y="864870"/>
                    <a:pt x="178701" y="1244600"/>
                    <a:pt x="206641" y="1303020"/>
                  </a:cubicBezTo>
                </a:path>
              </a:pathLst>
            </a:custGeom>
            <a:solidFill>
              <a:schemeClr val="bg1"/>
            </a:solidFill>
            <a:ln w="12700">
              <a:solidFill>
                <a:schemeClr val="tx1"/>
              </a:solidFill>
              <a:miter lim="800000"/>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7993486" y="3644893"/>
              <a:ext cx="131735" cy="140486"/>
            </a:xfrm>
            <a:prstGeom prst="rect">
              <a:avLst/>
            </a:prstGeom>
            <a:solidFill>
              <a:schemeClr val="bg1"/>
            </a:solidFill>
          </p:spPr>
          <p:txBody>
            <a:bodyPr wrap="none" lIns="9144" tIns="0" rIns="9144" bIns="0" rtlCol="0">
              <a:noAutofit/>
            </a:bodyPr>
            <a:lstStyle/>
            <a:p>
              <a:pPr algn="ctr">
                <a:lnSpc>
                  <a:spcPct val="90000"/>
                </a:lnSpc>
              </a:pPr>
              <a:r>
                <a:rPr lang="en-US" sz="1100" dirty="0"/>
                <a:t>2</a:t>
              </a:r>
            </a:p>
          </p:txBody>
        </p:sp>
        <p:sp>
          <p:nvSpPr>
            <p:cNvPr id="63" name="Freeform 62"/>
            <p:cNvSpPr/>
            <p:nvPr/>
          </p:nvSpPr>
          <p:spPr>
            <a:xfrm>
              <a:off x="7230685" y="4876024"/>
              <a:ext cx="804892" cy="536411"/>
            </a:xfrm>
            <a:custGeom>
              <a:avLst/>
              <a:gdLst>
                <a:gd name="connsiteX0" fmla="*/ 0 w 831850"/>
                <a:gd name="connsiteY0" fmla="*/ 654050 h 654050"/>
                <a:gd name="connsiteX1" fmla="*/ 831850 w 831850"/>
                <a:gd name="connsiteY1" fmla="*/ 0 h 654050"/>
              </a:gdLst>
              <a:ahLst/>
              <a:cxnLst>
                <a:cxn ang="0">
                  <a:pos x="connsiteX0" y="connsiteY0"/>
                </a:cxn>
                <a:cxn ang="0">
                  <a:pos x="connsiteX1" y="connsiteY1"/>
                </a:cxn>
              </a:cxnLst>
              <a:rect l="l" t="t" r="r" b="b"/>
              <a:pathLst>
                <a:path w="831850" h="654050">
                  <a:moveTo>
                    <a:pt x="0" y="654050"/>
                  </a:moveTo>
                  <a:cubicBezTo>
                    <a:pt x="333375" y="404283"/>
                    <a:pt x="666750" y="154517"/>
                    <a:pt x="831850" y="0"/>
                  </a:cubicBezTo>
                </a:path>
              </a:pathLst>
            </a:custGeom>
            <a:solidFill>
              <a:schemeClr val="bg1"/>
            </a:solidFill>
            <a:ln w="12700">
              <a:solidFill>
                <a:schemeClr val="accent1"/>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p:cNvSpPr txBox="1"/>
            <p:nvPr/>
          </p:nvSpPr>
          <p:spPr>
            <a:xfrm>
              <a:off x="7553433" y="5100001"/>
              <a:ext cx="131735" cy="140065"/>
            </a:xfrm>
            <a:prstGeom prst="rect">
              <a:avLst/>
            </a:prstGeom>
            <a:solidFill>
              <a:schemeClr val="bg1"/>
            </a:solidFill>
          </p:spPr>
          <p:txBody>
            <a:bodyPr wrap="none" lIns="9144" tIns="0" rIns="9144" bIns="0" rtlCol="0">
              <a:noAutofit/>
            </a:bodyPr>
            <a:lstStyle/>
            <a:p>
              <a:pPr algn="ctr">
                <a:lnSpc>
                  <a:spcPct val="90000"/>
                </a:lnSpc>
              </a:pPr>
              <a:r>
                <a:rPr lang="en-US" sz="1100" dirty="0"/>
                <a:t>4</a:t>
              </a:r>
            </a:p>
          </p:txBody>
        </p:sp>
        <p:sp>
          <p:nvSpPr>
            <p:cNvPr id="65" name="Freeform 64"/>
            <p:cNvSpPr/>
            <p:nvPr/>
          </p:nvSpPr>
          <p:spPr>
            <a:xfrm>
              <a:off x="8195856" y="4984750"/>
              <a:ext cx="965200" cy="501650"/>
            </a:xfrm>
            <a:custGeom>
              <a:avLst/>
              <a:gdLst>
                <a:gd name="connsiteX0" fmla="*/ 965200 w 965200"/>
                <a:gd name="connsiteY0" fmla="*/ 501650 h 501650"/>
                <a:gd name="connsiteX1" fmla="*/ 0 w 965200"/>
                <a:gd name="connsiteY1" fmla="*/ 0 h 501650"/>
              </a:gdLst>
              <a:ahLst/>
              <a:cxnLst>
                <a:cxn ang="0">
                  <a:pos x="connsiteX0" y="connsiteY0"/>
                </a:cxn>
                <a:cxn ang="0">
                  <a:pos x="connsiteX1" y="connsiteY1"/>
                </a:cxn>
              </a:cxnLst>
              <a:rect l="l" t="t" r="r" b="b"/>
              <a:pathLst>
                <a:path w="965200" h="501650">
                  <a:moveTo>
                    <a:pt x="965200" y="501650"/>
                  </a:moveTo>
                  <a:cubicBezTo>
                    <a:pt x="559329" y="364066"/>
                    <a:pt x="153458" y="226483"/>
                    <a:pt x="0" y="0"/>
                  </a:cubicBezTo>
                </a:path>
              </a:pathLst>
            </a:custGeom>
            <a:solidFill>
              <a:schemeClr val="bg1"/>
            </a:solidFill>
            <a:ln w="12700">
              <a:solidFill>
                <a:schemeClr val="accent1"/>
              </a:solidFill>
              <a:miter lim="800000"/>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8278406" y="3968750"/>
              <a:ext cx="876300" cy="628650"/>
            </a:xfrm>
            <a:custGeom>
              <a:avLst/>
              <a:gdLst>
                <a:gd name="connsiteX0" fmla="*/ 0 w 876300"/>
                <a:gd name="connsiteY0" fmla="*/ 628650 h 628650"/>
                <a:gd name="connsiteX1" fmla="*/ 876300 w 876300"/>
                <a:gd name="connsiteY1" fmla="*/ 0 h 628650"/>
              </a:gdLst>
              <a:ahLst/>
              <a:cxnLst>
                <a:cxn ang="0">
                  <a:pos x="connsiteX0" y="connsiteY0"/>
                </a:cxn>
                <a:cxn ang="0">
                  <a:pos x="connsiteX1" y="connsiteY1"/>
                </a:cxn>
              </a:cxnLst>
              <a:rect l="l" t="t" r="r" b="b"/>
              <a:pathLst>
                <a:path w="876300" h="628650">
                  <a:moveTo>
                    <a:pt x="0" y="628650"/>
                  </a:moveTo>
                  <a:cubicBezTo>
                    <a:pt x="326496" y="389466"/>
                    <a:pt x="652992" y="150283"/>
                    <a:pt x="876300" y="0"/>
                  </a:cubicBezTo>
                </a:path>
              </a:pathLst>
            </a:custGeom>
            <a:solidFill>
              <a:schemeClr val="bg1"/>
            </a:solidFill>
            <a:ln w="12700">
              <a:solidFill>
                <a:schemeClr val="accent1"/>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a:off x="8612588" y="4214458"/>
              <a:ext cx="131735" cy="140065"/>
            </a:xfrm>
            <a:prstGeom prst="rect">
              <a:avLst/>
            </a:prstGeom>
            <a:solidFill>
              <a:schemeClr val="bg1"/>
            </a:solidFill>
          </p:spPr>
          <p:txBody>
            <a:bodyPr wrap="none" lIns="9144" tIns="0" rIns="9144" bIns="0" rtlCol="0">
              <a:noAutofit/>
            </a:bodyPr>
            <a:lstStyle/>
            <a:p>
              <a:pPr algn="ctr">
                <a:lnSpc>
                  <a:spcPct val="90000"/>
                </a:lnSpc>
              </a:pPr>
              <a:r>
                <a:rPr lang="en-US" sz="1100" dirty="0"/>
                <a:t>3</a:t>
              </a:r>
            </a:p>
          </p:txBody>
        </p:sp>
        <p:sp>
          <p:nvSpPr>
            <p:cNvPr id="68" name="TextBox 67"/>
            <p:cNvSpPr txBox="1"/>
            <p:nvPr/>
          </p:nvSpPr>
          <p:spPr>
            <a:xfrm>
              <a:off x="8678456" y="5261113"/>
              <a:ext cx="131735" cy="140065"/>
            </a:xfrm>
            <a:prstGeom prst="rect">
              <a:avLst/>
            </a:prstGeom>
            <a:solidFill>
              <a:schemeClr val="bg1"/>
            </a:solidFill>
          </p:spPr>
          <p:txBody>
            <a:bodyPr wrap="none" lIns="9144" tIns="0" rIns="9144" bIns="0" rtlCol="0">
              <a:noAutofit/>
            </a:bodyPr>
            <a:lstStyle/>
            <a:p>
              <a:pPr algn="ctr">
                <a:lnSpc>
                  <a:spcPct val="90000"/>
                </a:lnSpc>
              </a:pPr>
              <a:r>
                <a:rPr lang="en-US" sz="1100" dirty="0"/>
                <a:t>5</a:t>
              </a:r>
            </a:p>
          </p:txBody>
        </p:sp>
        <p:sp>
          <p:nvSpPr>
            <p:cNvPr id="69" name="Freeform 68"/>
            <p:cNvSpPr/>
            <p:nvPr/>
          </p:nvSpPr>
          <p:spPr>
            <a:xfrm>
              <a:off x="9399123" y="4048701"/>
              <a:ext cx="46854" cy="1332076"/>
            </a:xfrm>
            <a:custGeom>
              <a:avLst/>
              <a:gdLst>
                <a:gd name="connsiteX0" fmla="*/ 12700 w 72715"/>
                <a:gd name="connsiteY0" fmla="*/ 1301750 h 1301750"/>
                <a:gd name="connsiteX1" fmla="*/ 0 w 72715"/>
                <a:gd name="connsiteY1" fmla="*/ 0 h 1301750"/>
              </a:gdLst>
              <a:ahLst/>
              <a:cxnLst>
                <a:cxn ang="0">
                  <a:pos x="connsiteX0" y="connsiteY0"/>
                </a:cxn>
                <a:cxn ang="0">
                  <a:pos x="connsiteX1" y="connsiteY1"/>
                </a:cxn>
              </a:cxnLst>
              <a:rect l="l" t="t" r="r" b="b"/>
              <a:pathLst>
                <a:path w="72715" h="1301750">
                  <a:moveTo>
                    <a:pt x="12700" y="1301750"/>
                  </a:moveTo>
                  <a:cubicBezTo>
                    <a:pt x="66675" y="955146"/>
                    <a:pt x="120650" y="608542"/>
                    <a:pt x="0" y="0"/>
                  </a:cubicBezTo>
                </a:path>
              </a:pathLst>
            </a:custGeom>
            <a:solidFill>
              <a:schemeClr val="bg1"/>
            </a:solidFill>
            <a:ln w="12700">
              <a:solidFill>
                <a:schemeClr val="tx1"/>
              </a:solidFill>
              <a:miter lim="800000"/>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p:cNvSpPr txBox="1"/>
            <p:nvPr/>
          </p:nvSpPr>
          <p:spPr>
            <a:xfrm>
              <a:off x="9380109" y="4693269"/>
              <a:ext cx="131735" cy="140065"/>
            </a:xfrm>
            <a:prstGeom prst="rect">
              <a:avLst/>
            </a:prstGeom>
            <a:solidFill>
              <a:schemeClr val="bg1"/>
            </a:solidFill>
          </p:spPr>
          <p:txBody>
            <a:bodyPr wrap="none" lIns="9144" tIns="0" rIns="9144" bIns="0" rtlCol="0">
              <a:noAutofit/>
            </a:bodyPr>
            <a:lstStyle/>
            <a:p>
              <a:pPr algn="ctr">
                <a:lnSpc>
                  <a:spcPct val="90000"/>
                </a:lnSpc>
              </a:pPr>
              <a:r>
                <a:rPr lang="en-US" sz="1100" dirty="0"/>
                <a:t>7</a:t>
              </a:r>
            </a:p>
          </p:txBody>
        </p:sp>
        <p:sp>
          <p:nvSpPr>
            <p:cNvPr id="71" name="Freeform 70"/>
            <p:cNvSpPr/>
            <p:nvPr/>
          </p:nvSpPr>
          <p:spPr>
            <a:xfrm>
              <a:off x="7249706" y="5562600"/>
              <a:ext cx="1924050" cy="92059"/>
            </a:xfrm>
            <a:custGeom>
              <a:avLst/>
              <a:gdLst>
                <a:gd name="connsiteX0" fmla="*/ 0 w 1924050"/>
                <a:gd name="connsiteY0" fmla="*/ 0 h 92059"/>
                <a:gd name="connsiteX1" fmla="*/ 1924050 w 1924050"/>
                <a:gd name="connsiteY1" fmla="*/ 76200 h 92059"/>
              </a:gdLst>
              <a:ahLst/>
              <a:cxnLst>
                <a:cxn ang="0">
                  <a:pos x="connsiteX0" y="connsiteY0"/>
                </a:cxn>
                <a:cxn ang="0">
                  <a:pos x="connsiteX1" y="connsiteY1"/>
                </a:cxn>
              </a:cxnLst>
              <a:rect l="l" t="t" r="r" b="b"/>
              <a:pathLst>
                <a:path w="1924050" h="92059">
                  <a:moveTo>
                    <a:pt x="0" y="0"/>
                  </a:moveTo>
                  <a:cubicBezTo>
                    <a:pt x="599546" y="60854"/>
                    <a:pt x="1199092" y="121708"/>
                    <a:pt x="1924050" y="76200"/>
                  </a:cubicBezTo>
                </a:path>
              </a:pathLst>
            </a:custGeom>
            <a:solidFill>
              <a:schemeClr val="bg1"/>
            </a:solidFill>
            <a:ln w="12700">
              <a:solidFill>
                <a:schemeClr val="tx1"/>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p:cNvSpPr txBox="1"/>
            <p:nvPr/>
          </p:nvSpPr>
          <p:spPr>
            <a:xfrm>
              <a:off x="7903842" y="5544255"/>
              <a:ext cx="131735" cy="140065"/>
            </a:xfrm>
            <a:prstGeom prst="rect">
              <a:avLst/>
            </a:prstGeom>
            <a:solidFill>
              <a:schemeClr val="bg1"/>
            </a:solidFill>
          </p:spPr>
          <p:txBody>
            <a:bodyPr wrap="none" lIns="9144" tIns="0" rIns="9144" bIns="0" rtlCol="0">
              <a:noAutofit/>
            </a:bodyPr>
            <a:lstStyle/>
            <a:p>
              <a:pPr algn="ctr">
                <a:lnSpc>
                  <a:spcPct val="90000"/>
                </a:lnSpc>
              </a:pPr>
              <a:r>
                <a:rPr lang="en-US" sz="1100" dirty="0"/>
                <a:t>6</a:t>
              </a:r>
            </a:p>
          </p:txBody>
        </p:sp>
        <p:sp>
          <p:nvSpPr>
            <p:cNvPr id="73" name="TextBox 72"/>
            <p:cNvSpPr txBox="1"/>
            <p:nvPr/>
          </p:nvSpPr>
          <p:spPr>
            <a:xfrm>
              <a:off x="7714742" y="5695416"/>
              <a:ext cx="1095450" cy="271305"/>
            </a:xfrm>
            <a:prstGeom prst="rect">
              <a:avLst/>
            </a:prstGeom>
            <a:solidFill>
              <a:schemeClr val="bg1">
                <a:lumMod val="85000"/>
              </a:schemeClr>
            </a:solidFill>
          </p:spPr>
          <p:txBody>
            <a:bodyPr wrap="none" lIns="27432" tIns="0" rIns="0" bIns="0" rtlCol="0">
              <a:noAutofit/>
            </a:bodyPr>
            <a:lstStyle/>
            <a:p>
              <a:pPr>
                <a:lnSpc>
                  <a:spcPct val="90000"/>
                </a:lnSpc>
              </a:pPr>
              <a:r>
                <a:rPr lang="en-US" sz="1000" b="1" dirty="0"/>
                <a:t>:likes</a:t>
              </a:r>
              <a:br>
                <a:rPr lang="en-US" sz="1000" b="1" dirty="0"/>
              </a:br>
              <a:r>
                <a:rPr lang="en-US" sz="1000" dirty="0"/>
                <a:t>since = ‘2013-02-14’</a:t>
              </a:r>
            </a:p>
          </p:txBody>
        </p:sp>
        <p:sp>
          <p:nvSpPr>
            <p:cNvPr id="74" name="TextBox 73"/>
            <p:cNvSpPr txBox="1"/>
            <p:nvPr/>
          </p:nvSpPr>
          <p:spPr>
            <a:xfrm>
              <a:off x="9375913" y="4957392"/>
              <a:ext cx="1099594" cy="307531"/>
            </a:xfrm>
            <a:prstGeom prst="rect">
              <a:avLst/>
            </a:prstGeom>
            <a:solidFill>
              <a:schemeClr val="bg1">
                <a:lumMod val="85000"/>
              </a:schemeClr>
            </a:solidFill>
          </p:spPr>
          <p:txBody>
            <a:bodyPr wrap="none" lIns="27432" tIns="0" rIns="0" bIns="0" rtlCol="0">
              <a:noAutofit/>
            </a:bodyPr>
            <a:lstStyle/>
            <a:p>
              <a:pPr>
                <a:lnSpc>
                  <a:spcPct val="90000"/>
                </a:lnSpc>
              </a:pPr>
              <a:r>
                <a:rPr lang="en-US" sz="1000" b="1" dirty="0"/>
                <a:t>:likes</a:t>
              </a:r>
              <a:br>
                <a:rPr lang="en-US" sz="1000" b="1" dirty="0"/>
              </a:br>
              <a:r>
                <a:rPr lang="en-US" sz="1000" dirty="0"/>
                <a:t>since = ‘2015-11-08’</a:t>
              </a:r>
            </a:p>
          </p:txBody>
        </p:sp>
        <p:sp>
          <p:nvSpPr>
            <p:cNvPr id="75" name="TextBox 74"/>
            <p:cNvSpPr txBox="1"/>
            <p:nvPr/>
          </p:nvSpPr>
          <p:spPr>
            <a:xfrm>
              <a:off x="8217556" y="3611472"/>
              <a:ext cx="643914" cy="151077"/>
            </a:xfrm>
            <a:prstGeom prst="rect">
              <a:avLst/>
            </a:prstGeom>
            <a:solidFill>
              <a:schemeClr val="bg1">
                <a:lumMod val="85000"/>
              </a:schemeClr>
            </a:solidFill>
          </p:spPr>
          <p:txBody>
            <a:bodyPr wrap="none" lIns="27432" tIns="0" rIns="0" bIns="0" rtlCol="0">
              <a:noAutofit/>
            </a:bodyPr>
            <a:lstStyle/>
            <a:p>
              <a:pPr>
                <a:lnSpc>
                  <a:spcPct val="90000"/>
                </a:lnSpc>
              </a:pPr>
              <a:r>
                <a:rPr lang="en-US" sz="1000" b="1" dirty="0"/>
                <a:t>:</a:t>
              </a:r>
              <a:r>
                <a:rPr lang="en-US" sz="1000" b="1" dirty="0" err="1"/>
                <a:t>has_father</a:t>
              </a:r>
              <a:endParaRPr lang="en-US" sz="1000" dirty="0"/>
            </a:p>
          </p:txBody>
        </p:sp>
        <p:sp>
          <p:nvSpPr>
            <p:cNvPr id="76" name="TextBox 75"/>
            <p:cNvSpPr txBox="1"/>
            <p:nvPr/>
          </p:nvSpPr>
          <p:spPr>
            <a:xfrm>
              <a:off x="8350710" y="4070497"/>
              <a:ext cx="643660" cy="153365"/>
            </a:xfrm>
            <a:prstGeom prst="rect">
              <a:avLst/>
            </a:prstGeom>
            <a:solidFill>
              <a:schemeClr val="bg1">
                <a:lumMod val="85000"/>
              </a:schemeClr>
            </a:solidFill>
          </p:spPr>
          <p:txBody>
            <a:bodyPr wrap="none" lIns="27432" tIns="0" rIns="0" bIns="0" rtlCol="0">
              <a:noAutofit/>
            </a:bodyPr>
            <a:lstStyle/>
            <a:p>
              <a:pPr>
                <a:lnSpc>
                  <a:spcPct val="90000"/>
                </a:lnSpc>
              </a:pPr>
              <a:r>
                <a:rPr lang="en-US" sz="1000" b="1" dirty="0"/>
                <a:t>:</a:t>
              </a:r>
              <a:r>
                <a:rPr lang="en-US" sz="1000" b="1" dirty="0" err="1"/>
                <a:t>has_father</a:t>
              </a:r>
              <a:endParaRPr lang="en-US" sz="1000" dirty="0"/>
            </a:p>
          </p:txBody>
        </p:sp>
        <p:sp>
          <p:nvSpPr>
            <p:cNvPr id="77" name="TextBox 76"/>
            <p:cNvSpPr txBox="1"/>
            <p:nvPr/>
          </p:nvSpPr>
          <p:spPr>
            <a:xfrm>
              <a:off x="7299430" y="5288741"/>
              <a:ext cx="736148" cy="153365"/>
            </a:xfrm>
            <a:prstGeom prst="rect">
              <a:avLst/>
            </a:prstGeom>
            <a:solidFill>
              <a:schemeClr val="bg1">
                <a:lumMod val="85000"/>
              </a:schemeClr>
            </a:solidFill>
          </p:spPr>
          <p:txBody>
            <a:bodyPr wrap="none" lIns="27432" tIns="0" rIns="0" bIns="0" rtlCol="0">
              <a:noAutofit/>
            </a:bodyPr>
            <a:lstStyle/>
            <a:p>
              <a:pPr>
                <a:lnSpc>
                  <a:spcPct val="90000"/>
                </a:lnSpc>
              </a:pPr>
              <a:r>
                <a:rPr lang="en-US" sz="1000" b="1" dirty="0"/>
                <a:t>:</a:t>
              </a:r>
              <a:r>
                <a:rPr lang="en-US" sz="1000" b="1" dirty="0" err="1"/>
                <a:t>has_mother</a:t>
              </a:r>
              <a:endParaRPr lang="en-US" sz="1000" dirty="0"/>
            </a:p>
          </p:txBody>
        </p:sp>
        <p:sp>
          <p:nvSpPr>
            <p:cNvPr id="78" name="TextBox 77"/>
            <p:cNvSpPr txBox="1"/>
            <p:nvPr/>
          </p:nvSpPr>
          <p:spPr>
            <a:xfrm>
              <a:off x="7929585" y="5126834"/>
              <a:ext cx="742014" cy="153365"/>
            </a:xfrm>
            <a:prstGeom prst="rect">
              <a:avLst/>
            </a:prstGeom>
            <a:solidFill>
              <a:schemeClr val="bg1">
                <a:lumMod val="85000"/>
              </a:schemeClr>
            </a:solidFill>
          </p:spPr>
          <p:txBody>
            <a:bodyPr wrap="none" lIns="27432" tIns="0" rIns="0" bIns="0" rtlCol="0">
              <a:noAutofit/>
            </a:bodyPr>
            <a:lstStyle/>
            <a:p>
              <a:pPr>
                <a:lnSpc>
                  <a:spcPct val="90000"/>
                </a:lnSpc>
              </a:pPr>
              <a:r>
                <a:rPr lang="en-US" sz="1000" b="1" dirty="0"/>
                <a:t>:</a:t>
              </a:r>
              <a:r>
                <a:rPr lang="en-US" sz="1000" b="1" dirty="0" err="1"/>
                <a:t>has_mother</a:t>
              </a:r>
              <a:endParaRPr lang="en-US" sz="1000" dirty="0"/>
            </a:p>
          </p:txBody>
        </p:sp>
        <p:sp>
          <p:nvSpPr>
            <p:cNvPr id="79" name="TextBox 78"/>
            <p:cNvSpPr txBox="1"/>
            <p:nvPr/>
          </p:nvSpPr>
          <p:spPr>
            <a:xfrm>
              <a:off x="7691799" y="3051869"/>
              <a:ext cx="1148796" cy="306874"/>
            </a:xfrm>
            <a:prstGeom prst="rect">
              <a:avLst/>
            </a:prstGeom>
            <a:solidFill>
              <a:schemeClr val="bg1"/>
            </a:solidFill>
          </p:spPr>
          <p:txBody>
            <a:bodyPr wrap="none" lIns="27432" tIns="0" rIns="0" bIns="0" rtlCol="0">
              <a:noAutofit/>
            </a:bodyPr>
            <a:lstStyle/>
            <a:p>
              <a:pPr>
                <a:lnSpc>
                  <a:spcPct val="90000"/>
                </a:lnSpc>
              </a:pPr>
              <a:r>
                <a:rPr lang="en-US" sz="2400" b="1" u="sng" dirty="0" err="1"/>
                <a:t>snGraph</a:t>
              </a:r>
              <a:endParaRPr lang="en-US" sz="2400" u="sng" dirty="0"/>
            </a:p>
          </p:txBody>
        </p:sp>
      </p:grpSp>
      <p:sp>
        <p:nvSpPr>
          <p:cNvPr id="81" name="Rounded Rectangular Callout 80"/>
          <p:cNvSpPr/>
          <p:nvPr/>
        </p:nvSpPr>
        <p:spPr>
          <a:xfrm>
            <a:off x="4440145" y="4259352"/>
            <a:ext cx="1063280" cy="306800"/>
          </a:xfrm>
          <a:prstGeom prst="wedgeRoundRectCallout">
            <a:avLst>
              <a:gd name="adj1" fmla="val -48201"/>
              <a:gd name="adj2" fmla="val 113553"/>
              <a:gd name="adj3" fmla="val 16667"/>
            </a:avLst>
          </a:prstGeom>
          <a:solidFill>
            <a:srgbClr val="FFFF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r>
              <a:rPr lang="en-US" sz="1400" dirty="0">
                <a:solidFill>
                  <a:srgbClr val="2A2A2A"/>
                </a:solidFill>
              </a:rPr>
              <a:t>Result set</a:t>
            </a:r>
            <a:endParaRPr lang="en-US" sz="1400" dirty="0">
              <a:solidFill>
                <a:srgbClr val="2A2A2A"/>
              </a:solidFill>
              <a:latin typeface="Lucida Console" panose="020B0609040504020204" pitchFamily="49" charset="0"/>
            </a:endParaRPr>
          </a:p>
        </p:txBody>
      </p:sp>
      <p:sp>
        <p:nvSpPr>
          <p:cNvPr id="82" name="Rectangle 81"/>
          <p:cNvSpPr/>
          <p:nvPr/>
        </p:nvSpPr>
        <p:spPr>
          <a:xfrm>
            <a:off x="4183118" y="1392209"/>
            <a:ext cx="7691474" cy="1575660"/>
          </a:xfrm>
          <a:prstGeom prst="rect">
            <a:avLst/>
          </a:prstGeom>
          <a:solidFill>
            <a:schemeClr val="bg1"/>
          </a:solidFill>
          <a:ln w="127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60944" rIns="121888" bIns="60944" numCol="1" spcCol="0" rtlCol="0" fromWordArt="0" anchor="t" anchorCtr="0" forceAA="0" compatLnSpc="1">
            <a:prstTxWarp prst="textNoShape">
              <a:avLst/>
            </a:prstTxWarp>
            <a:noAutofit/>
          </a:bodyPr>
          <a:lstStyle/>
          <a:p>
            <a:r>
              <a:rPr lang="en-US" sz="1600" b="1" dirty="0">
                <a:solidFill>
                  <a:schemeClr val="tx1">
                    <a:lumMod val="50000"/>
                  </a:schemeClr>
                </a:solidFill>
                <a:latin typeface="Consolas" panose="020B0609020204030204" pitchFamily="49" charset="0"/>
                <a:cs typeface="Consolas" panose="020B0609020204030204" pitchFamily="49" charset="0"/>
              </a:rPr>
              <a:t>  PATH </a:t>
            </a:r>
            <a:r>
              <a:rPr lang="en-US" sz="1600" dirty="0" err="1">
                <a:solidFill>
                  <a:schemeClr val="tx1">
                    <a:lumMod val="50000"/>
                  </a:schemeClr>
                </a:solidFill>
                <a:highlight>
                  <a:srgbClr val="FFFF00"/>
                </a:highlight>
                <a:latin typeface="Consolas" panose="020B0609020204030204" pitchFamily="49" charset="0"/>
                <a:cs typeface="Consolas" panose="020B0609020204030204" pitchFamily="49" charset="0"/>
              </a:rPr>
              <a:t>has_parent</a:t>
            </a:r>
            <a:r>
              <a:rPr lang="en-US" sz="1600" b="1" dirty="0">
                <a:solidFill>
                  <a:schemeClr val="tx1">
                    <a:lumMod val="50000"/>
                  </a:schemeClr>
                </a:solidFill>
                <a:latin typeface="Consolas" panose="020B0609020204030204" pitchFamily="49" charset="0"/>
                <a:cs typeface="Consolas" panose="020B0609020204030204" pitchFamily="49" charset="0"/>
              </a:rPr>
              <a:t> AS </a:t>
            </a:r>
            <a:r>
              <a:rPr lang="en-US" sz="1600" dirty="0">
                <a:solidFill>
                  <a:schemeClr val="tx1">
                    <a:lumMod val="50000"/>
                  </a:schemeClr>
                </a:solidFill>
                <a:latin typeface="Consolas" panose="020B0609020204030204" pitchFamily="49" charset="0"/>
                <a:cs typeface="Consolas" panose="020B0609020204030204" pitchFamily="49" charset="0"/>
              </a:rPr>
              <a:t>(child) –[:</a:t>
            </a:r>
            <a:r>
              <a:rPr lang="en-US" sz="1600" dirty="0" err="1">
                <a:solidFill>
                  <a:schemeClr val="tx1">
                    <a:lumMod val="50000"/>
                  </a:schemeClr>
                </a:solidFill>
                <a:latin typeface="Consolas" panose="020B0609020204030204" pitchFamily="49" charset="0"/>
                <a:cs typeface="Consolas" panose="020B0609020204030204" pitchFamily="49" charset="0"/>
              </a:rPr>
              <a:t>has_father|has_mother</a:t>
            </a:r>
            <a:r>
              <a:rPr lang="en-US" sz="1600" dirty="0">
                <a:solidFill>
                  <a:schemeClr val="tx1">
                    <a:lumMod val="50000"/>
                  </a:schemeClr>
                </a:solidFill>
                <a:latin typeface="Consolas" panose="020B0609020204030204" pitchFamily="49" charset="0"/>
                <a:cs typeface="Consolas" panose="020B0609020204030204" pitchFamily="49" charset="0"/>
              </a:rPr>
              <a:t>]-&gt; (parent)</a:t>
            </a:r>
            <a:endParaRPr lang="en-US" sz="1600" b="1" dirty="0">
              <a:solidFill>
                <a:schemeClr val="tx1">
                  <a:lumMod val="50000"/>
                </a:schemeClr>
              </a:solidFill>
              <a:latin typeface="Consolas" panose="020B0609020204030204" pitchFamily="49" charset="0"/>
              <a:cs typeface="Consolas" panose="020B0609020204030204" pitchFamily="49" charset="0"/>
            </a:endParaRPr>
          </a:p>
          <a:p>
            <a:r>
              <a:rPr lang="en-US" sz="1600" b="1" dirty="0">
                <a:solidFill>
                  <a:schemeClr val="tx1">
                    <a:lumMod val="50000"/>
                  </a:schemeClr>
                </a:solidFill>
                <a:latin typeface="Consolas" panose="020B0609020204030204" pitchFamily="49" charset="0"/>
                <a:cs typeface="Consolas" panose="020B0609020204030204" pitchFamily="49" charset="0"/>
              </a:rPr>
              <a:t>SELECT </a:t>
            </a:r>
            <a:r>
              <a:rPr lang="en-US" sz="1600" dirty="0">
                <a:solidFill>
                  <a:schemeClr val="tx1">
                    <a:lumMod val="50000"/>
                  </a:schemeClr>
                </a:solidFill>
                <a:latin typeface="Consolas" panose="020B0609020204030204" pitchFamily="49" charset="0"/>
                <a:cs typeface="Consolas" panose="020B0609020204030204" pitchFamily="49" charset="0"/>
              </a:rPr>
              <a:t>x.name, y.name, ancestor.name</a:t>
            </a:r>
          </a:p>
          <a:p>
            <a:r>
              <a:rPr lang="en-US" sz="1600" dirty="0">
                <a:solidFill>
                  <a:schemeClr val="tx1">
                    <a:lumMod val="50000"/>
                  </a:schemeClr>
                </a:solidFill>
                <a:latin typeface="Consolas" panose="020B0609020204030204" pitchFamily="49" charset="0"/>
                <a:cs typeface="Consolas" panose="020B0609020204030204" pitchFamily="49" charset="0"/>
              </a:rPr>
              <a:t>  </a:t>
            </a:r>
            <a:r>
              <a:rPr lang="en-US" sz="1600" b="1" dirty="0">
                <a:solidFill>
                  <a:schemeClr val="tx1">
                    <a:lumMod val="50000"/>
                  </a:schemeClr>
                </a:solidFill>
                <a:latin typeface="Consolas" panose="020B0609020204030204" pitchFamily="49" charset="0"/>
                <a:cs typeface="Consolas" panose="020B0609020204030204" pitchFamily="49" charset="0"/>
              </a:rPr>
              <a:t>FROM</a:t>
            </a:r>
            <a:r>
              <a:rPr lang="en-US" sz="1600" dirty="0">
                <a:solidFill>
                  <a:schemeClr val="tx1">
                    <a:lumMod val="50000"/>
                  </a:schemeClr>
                </a:solidFill>
                <a:latin typeface="Consolas" panose="020B0609020204030204" pitchFamily="49" charset="0"/>
                <a:cs typeface="Consolas" panose="020B0609020204030204" pitchFamily="49" charset="0"/>
              </a:rPr>
              <a:t> </a:t>
            </a:r>
            <a:r>
              <a:rPr lang="en-US" sz="1600" dirty="0" err="1">
                <a:solidFill>
                  <a:schemeClr val="tx1">
                    <a:lumMod val="50000"/>
                  </a:schemeClr>
                </a:solidFill>
                <a:latin typeface="Consolas" panose="020B0609020204030204" pitchFamily="49" charset="0"/>
                <a:cs typeface="Consolas" panose="020B0609020204030204" pitchFamily="49" charset="0"/>
              </a:rPr>
              <a:t>snGraph</a:t>
            </a:r>
            <a:endParaRPr lang="en-US" sz="1600" dirty="0">
              <a:solidFill>
                <a:srgbClr val="2A2A2A"/>
              </a:solidFill>
              <a:latin typeface="Consolas" panose="020B0609020204030204" pitchFamily="49" charset="0"/>
              <a:cs typeface="Consolas" panose="020B0609020204030204" pitchFamily="49" charset="0"/>
            </a:endParaRPr>
          </a:p>
          <a:p>
            <a:r>
              <a:rPr lang="en-US" sz="1600" b="1" dirty="0">
                <a:solidFill>
                  <a:schemeClr val="tx1">
                    <a:lumMod val="50000"/>
                  </a:schemeClr>
                </a:solidFill>
                <a:latin typeface="Consolas" panose="020B0609020204030204" pitchFamily="49" charset="0"/>
                <a:cs typeface="Consolas" panose="020B0609020204030204" pitchFamily="49" charset="0"/>
              </a:rPr>
              <a:t> MATCH </a:t>
            </a:r>
            <a:r>
              <a:rPr lang="en-US" sz="1600" dirty="0">
                <a:solidFill>
                  <a:srgbClr val="2A2A2A"/>
                </a:solidFill>
                <a:latin typeface="Consolas" panose="020B0609020204030204" pitchFamily="49" charset="0"/>
                <a:cs typeface="Consolas" panose="020B0609020204030204" pitchFamily="49" charset="0"/>
              </a:rPr>
              <a:t>(</a:t>
            </a:r>
            <a:r>
              <a:rPr lang="en-US" sz="1600" dirty="0" err="1">
                <a:solidFill>
                  <a:srgbClr val="2A2A2A"/>
                </a:solidFill>
                <a:latin typeface="Consolas" panose="020B0609020204030204" pitchFamily="49" charset="0"/>
                <a:cs typeface="Consolas" panose="020B0609020204030204" pitchFamily="49" charset="0"/>
              </a:rPr>
              <a:t>x:Person</a:t>
            </a:r>
            <a:r>
              <a:rPr lang="en-US" sz="1600" dirty="0">
                <a:solidFill>
                  <a:srgbClr val="2A2A2A"/>
                </a:solidFill>
                <a:latin typeface="Consolas" panose="020B0609020204030204" pitchFamily="49" charset="0"/>
                <a:cs typeface="Consolas" panose="020B0609020204030204" pitchFamily="49" charset="0"/>
              </a:rPr>
              <a:t>) –/:</a:t>
            </a:r>
            <a:r>
              <a:rPr lang="en-US" sz="1600" dirty="0" err="1">
                <a:solidFill>
                  <a:srgbClr val="2A2A2A"/>
                </a:solidFill>
                <a:highlight>
                  <a:srgbClr val="FFFF00"/>
                </a:highlight>
                <a:latin typeface="Consolas" panose="020B0609020204030204" pitchFamily="49" charset="0"/>
                <a:cs typeface="Consolas" panose="020B0609020204030204" pitchFamily="49" charset="0"/>
              </a:rPr>
              <a:t>has_parent</a:t>
            </a:r>
            <a:r>
              <a:rPr lang="en-US" sz="1600" dirty="0">
                <a:solidFill>
                  <a:srgbClr val="2A2A2A"/>
                </a:solidFill>
                <a:highlight>
                  <a:srgbClr val="FFFF00"/>
                </a:highlight>
                <a:latin typeface="Consolas" panose="020B0609020204030204" pitchFamily="49" charset="0"/>
                <a:cs typeface="Consolas" panose="020B0609020204030204" pitchFamily="49" charset="0"/>
              </a:rPr>
              <a:t>+</a:t>
            </a:r>
            <a:r>
              <a:rPr lang="en-US" sz="1600" dirty="0">
                <a:solidFill>
                  <a:srgbClr val="2A2A2A"/>
                </a:solidFill>
                <a:latin typeface="Consolas" panose="020B0609020204030204" pitchFamily="49" charset="0"/>
                <a:cs typeface="Consolas" panose="020B0609020204030204" pitchFamily="49" charset="0"/>
              </a:rPr>
              <a:t>/-&gt; (ancestor)</a:t>
            </a:r>
          </a:p>
          <a:p>
            <a:r>
              <a:rPr lang="en-US" sz="1600" dirty="0">
                <a:solidFill>
                  <a:srgbClr val="2A2A2A"/>
                </a:solidFill>
                <a:latin typeface="Consolas" panose="020B0609020204030204" pitchFamily="49" charset="0"/>
                <a:cs typeface="Consolas" panose="020B0609020204030204" pitchFamily="49" charset="0"/>
              </a:rPr>
              <a:t>     , (y) -/:</a:t>
            </a:r>
            <a:r>
              <a:rPr lang="en-US" sz="1600" dirty="0" err="1">
                <a:solidFill>
                  <a:srgbClr val="2A2A2A"/>
                </a:solidFill>
                <a:highlight>
                  <a:srgbClr val="FFFF00"/>
                </a:highlight>
                <a:latin typeface="Consolas" panose="020B0609020204030204" pitchFamily="49" charset="0"/>
                <a:cs typeface="Consolas" panose="020B0609020204030204" pitchFamily="49" charset="0"/>
              </a:rPr>
              <a:t>has_parent</a:t>
            </a:r>
            <a:r>
              <a:rPr lang="en-US" sz="1600" dirty="0">
                <a:solidFill>
                  <a:srgbClr val="2A2A2A"/>
                </a:solidFill>
                <a:highlight>
                  <a:srgbClr val="FFFF00"/>
                </a:highlight>
                <a:latin typeface="Consolas" panose="020B0609020204030204" pitchFamily="49" charset="0"/>
                <a:cs typeface="Consolas" panose="020B0609020204030204" pitchFamily="49" charset="0"/>
              </a:rPr>
              <a:t>+</a:t>
            </a:r>
            <a:r>
              <a:rPr lang="en-US" sz="1600" dirty="0">
                <a:solidFill>
                  <a:srgbClr val="2A2A2A"/>
                </a:solidFill>
                <a:latin typeface="Consolas" panose="020B0609020204030204" pitchFamily="49" charset="0"/>
                <a:cs typeface="Consolas" panose="020B0609020204030204" pitchFamily="49" charset="0"/>
              </a:rPr>
              <a:t>/-&gt; (ancestor)</a:t>
            </a:r>
          </a:p>
          <a:p>
            <a:r>
              <a:rPr lang="en-US" sz="1600" b="1" dirty="0">
                <a:solidFill>
                  <a:srgbClr val="2A2A2A"/>
                </a:solidFill>
                <a:latin typeface="Consolas" panose="020B0609020204030204" pitchFamily="49" charset="0"/>
                <a:cs typeface="Consolas" panose="020B0609020204030204" pitchFamily="49" charset="0"/>
              </a:rPr>
              <a:t> WHERE</a:t>
            </a:r>
            <a:r>
              <a:rPr lang="en-US" sz="1600" dirty="0">
                <a:solidFill>
                  <a:srgbClr val="2A2A2A"/>
                </a:solidFill>
                <a:latin typeface="Consolas" panose="020B0609020204030204" pitchFamily="49" charset="0"/>
                <a:cs typeface="Consolas" panose="020B0609020204030204" pitchFamily="49" charset="0"/>
              </a:rPr>
              <a:t> x.name = 'Peter' </a:t>
            </a:r>
            <a:r>
              <a:rPr lang="en-US" sz="1600" b="1" dirty="0">
                <a:solidFill>
                  <a:srgbClr val="2A2A2A"/>
                </a:solidFill>
                <a:latin typeface="Consolas" panose="020B0609020204030204" pitchFamily="49" charset="0"/>
                <a:cs typeface="Consolas" panose="020B0609020204030204" pitchFamily="49" charset="0"/>
              </a:rPr>
              <a:t>AND</a:t>
            </a:r>
            <a:r>
              <a:rPr lang="en-US" sz="1600" dirty="0">
                <a:solidFill>
                  <a:srgbClr val="2A2A2A"/>
                </a:solidFill>
                <a:latin typeface="Consolas" panose="020B0609020204030204" pitchFamily="49" charset="0"/>
                <a:cs typeface="Consolas" panose="020B0609020204030204" pitchFamily="49" charset="0"/>
              </a:rPr>
              <a:t> x &lt;&gt; y</a:t>
            </a:r>
          </a:p>
        </p:txBody>
      </p:sp>
      <p:sp>
        <p:nvSpPr>
          <p:cNvPr id="83" name="Rectangle 82"/>
          <p:cNvSpPr/>
          <p:nvPr/>
        </p:nvSpPr>
        <p:spPr>
          <a:xfrm>
            <a:off x="1323747" y="4537900"/>
            <a:ext cx="3243994" cy="1380818"/>
          </a:xfrm>
          <a:prstGeom prst="rect">
            <a:avLst/>
          </a:prstGeom>
          <a:no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60944" rIns="121888" bIns="60944" numCol="1" spcCol="0" rtlCol="0" fromWordArt="0" anchor="t" anchorCtr="0" forceAA="0" compatLnSpc="1">
            <a:prstTxWarp prst="textNoShape">
              <a:avLst/>
            </a:prstTxWarp>
            <a:noAutofit/>
          </a:bodyPr>
          <a:lstStyle/>
          <a:p>
            <a:r>
              <a:rPr lang="en-US" sz="1200" dirty="0">
                <a:solidFill>
                  <a:srgbClr val="2A2A2A"/>
                </a:solidFill>
                <a:latin typeface="Consolas" panose="020B0609020204030204" pitchFamily="49" charset="0"/>
                <a:cs typeface="Consolas" panose="020B0609020204030204" pitchFamily="49" charset="0"/>
              </a:rPr>
              <a:t>+--------+--------+---------------+</a:t>
            </a:r>
          </a:p>
          <a:p>
            <a:r>
              <a:rPr lang="en-US" sz="1200" dirty="0">
                <a:solidFill>
                  <a:srgbClr val="2A2A2A"/>
                </a:solidFill>
                <a:latin typeface="Consolas" panose="020B0609020204030204" pitchFamily="49" charset="0"/>
                <a:cs typeface="Consolas" panose="020B0609020204030204" pitchFamily="49" charset="0"/>
              </a:rPr>
              <a:t>| x.name | y.name | ancestor.name |</a:t>
            </a:r>
          </a:p>
          <a:p>
            <a:r>
              <a:rPr lang="en-US" sz="1200" dirty="0">
                <a:solidFill>
                  <a:srgbClr val="2A2A2A"/>
                </a:solidFill>
                <a:latin typeface="Consolas" panose="020B0609020204030204" pitchFamily="49" charset="0"/>
                <a:cs typeface="Consolas" panose="020B0609020204030204" pitchFamily="49" charset="0"/>
              </a:rPr>
              <a:t>+--------+--------+---------------+</a:t>
            </a:r>
          </a:p>
          <a:p>
            <a:r>
              <a:rPr lang="en-US" sz="1200" dirty="0">
                <a:solidFill>
                  <a:srgbClr val="2A2A2A"/>
                </a:solidFill>
                <a:latin typeface="Consolas" panose="020B0609020204030204" pitchFamily="49" charset="0"/>
                <a:cs typeface="Consolas" panose="020B0609020204030204" pitchFamily="49" charset="0"/>
              </a:rPr>
              <a:t>| Peter  | </a:t>
            </a:r>
            <a:r>
              <a:rPr lang="en-US" sz="1200" dirty="0" err="1">
                <a:solidFill>
                  <a:srgbClr val="2A2A2A"/>
                </a:solidFill>
                <a:latin typeface="Consolas" panose="020B0609020204030204" pitchFamily="49" charset="0"/>
                <a:cs typeface="Consolas" panose="020B0609020204030204" pitchFamily="49" charset="0"/>
              </a:rPr>
              <a:t>Retta</a:t>
            </a:r>
            <a:r>
              <a:rPr lang="en-US" sz="1200" dirty="0">
                <a:solidFill>
                  <a:srgbClr val="2A2A2A"/>
                </a:solidFill>
                <a:latin typeface="Consolas" panose="020B0609020204030204" pitchFamily="49" charset="0"/>
                <a:cs typeface="Consolas" panose="020B0609020204030204" pitchFamily="49" charset="0"/>
              </a:rPr>
              <a:t>  | Paul          |</a:t>
            </a:r>
          </a:p>
          <a:p>
            <a:r>
              <a:rPr lang="en-US" sz="1200" dirty="0">
                <a:solidFill>
                  <a:srgbClr val="2A2A2A"/>
                </a:solidFill>
                <a:latin typeface="Consolas" panose="020B0609020204030204" pitchFamily="49" charset="0"/>
                <a:cs typeface="Consolas" panose="020B0609020204030204" pitchFamily="49" charset="0"/>
              </a:rPr>
              <a:t>| Peter  | Dwight | Paul          |</a:t>
            </a:r>
          </a:p>
          <a:p>
            <a:r>
              <a:rPr lang="en-US" sz="1200" dirty="0">
                <a:solidFill>
                  <a:srgbClr val="2A2A2A"/>
                </a:solidFill>
                <a:latin typeface="Consolas" panose="020B0609020204030204" pitchFamily="49" charset="0"/>
                <a:cs typeface="Consolas" panose="020B0609020204030204" pitchFamily="49" charset="0"/>
              </a:rPr>
              <a:t>| Peter  | Dwight | </a:t>
            </a:r>
            <a:r>
              <a:rPr lang="en-US" sz="1200" dirty="0" err="1">
                <a:solidFill>
                  <a:srgbClr val="2A2A2A"/>
                </a:solidFill>
                <a:latin typeface="Consolas" panose="020B0609020204030204" pitchFamily="49" charset="0"/>
                <a:cs typeface="Consolas" panose="020B0609020204030204" pitchFamily="49" charset="0"/>
              </a:rPr>
              <a:t>Retta</a:t>
            </a:r>
            <a:r>
              <a:rPr lang="en-US" sz="1200" dirty="0">
                <a:solidFill>
                  <a:srgbClr val="2A2A2A"/>
                </a:solidFill>
                <a:latin typeface="Consolas" panose="020B0609020204030204" pitchFamily="49" charset="0"/>
                <a:cs typeface="Consolas" panose="020B0609020204030204" pitchFamily="49" charset="0"/>
              </a:rPr>
              <a:t>         |</a:t>
            </a:r>
          </a:p>
          <a:p>
            <a:r>
              <a:rPr lang="en-US" sz="1200" dirty="0">
                <a:solidFill>
                  <a:srgbClr val="2A2A2A"/>
                </a:solidFill>
                <a:latin typeface="Consolas" panose="020B0609020204030204" pitchFamily="49" charset="0"/>
                <a:cs typeface="Consolas" panose="020B0609020204030204" pitchFamily="49" charset="0"/>
              </a:rPr>
              <a:t>+--------+--------+---------------+</a:t>
            </a:r>
          </a:p>
        </p:txBody>
      </p:sp>
      <p:sp>
        <p:nvSpPr>
          <p:cNvPr id="84" name="Footer Placeholder 6"/>
          <p:cNvSpPr>
            <a:spLocks noGrp="1"/>
          </p:cNvSpPr>
          <p:nvPr>
            <p:ph type="ftr" sz="quarter" idx="11"/>
          </p:nvPr>
        </p:nvSpPr>
        <p:spPr>
          <a:xfrm>
            <a:off x="8621423" y="6556248"/>
            <a:ext cx="2743200" cy="182880"/>
          </a:xfrm>
        </p:spPr>
        <p:txBody>
          <a:bodyPr/>
          <a:lstStyle/>
          <a:p>
            <a:r>
              <a:rPr lang="en-US" dirty="0"/>
              <a:t>Confidential – Oracle Internal</a:t>
            </a:r>
          </a:p>
        </p:txBody>
      </p:sp>
    </p:spTree>
    <p:extLst>
      <p:ext uri="{BB962C8B-B14F-4D97-AF65-F5344CB8AC3E}">
        <p14:creationId xmlns:p14="http://schemas.microsoft.com/office/powerpoint/2010/main" val="1877538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889000"/>
          </a:xfrm>
        </p:spPr>
        <p:txBody>
          <a:bodyPr/>
          <a:lstStyle/>
          <a:p>
            <a:br>
              <a:rPr lang="en-US" dirty="0"/>
            </a:br>
            <a:r>
              <a:rPr lang="en-US" sz="3400" dirty="0"/>
              <a:t>Example: Network Impact Analysis</a:t>
            </a:r>
          </a:p>
        </p:txBody>
      </p:sp>
      <p:sp>
        <p:nvSpPr>
          <p:cNvPr id="3" name="Content Placeholder 2"/>
          <p:cNvSpPr>
            <a:spLocks noGrp="1"/>
          </p:cNvSpPr>
          <p:nvPr>
            <p:ph sz="half" idx="1"/>
          </p:nvPr>
        </p:nvSpPr>
        <p:spPr/>
        <p:txBody>
          <a:bodyPr>
            <a:noAutofit/>
          </a:bodyPr>
          <a:lstStyle/>
          <a:p>
            <a:r>
              <a:rPr lang="en-US" sz="2400" dirty="0"/>
              <a:t>How does </a:t>
            </a:r>
            <a:r>
              <a:rPr lang="en-US" sz="2400" dirty="0">
                <a:solidFill>
                  <a:schemeClr val="accent1"/>
                </a:solidFill>
              </a:rPr>
              <a:t>network disruption </a:t>
            </a:r>
            <a:r>
              <a:rPr lang="en-US" sz="2400" dirty="0"/>
              <a:t>impacts reachability between electric devices?</a:t>
            </a:r>
          </a:p>
          <a:p>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t>48</a:t>
            </a:fld>
            <a:endParaRPr lang="en-US" dirty="0"/>
          </a:p>
        </p:txBody>
      </p:sp>
      <p:grpSp>
        <p:nvGrpSpPr>
          <p:cNvPr id="8" name="Group 7"/>
          <p:cNvGrpSpPr/>
          <p:nvPr/>
        </p:nvGrpSpPr>
        <p:grpSpPr>
          <a:xfrm>
            <a:off x="6902683" y="287549"/>
            <a:ext cx="4962803" cy="5996493"/>
            <a:chOff x="6660187" y="295233"/>
            <a:chExt cx="4962803" cy="5996493"/>
          </a:xfrm>
        </p:grpSpPr>
        <p:sp>
          <p:nvSpPr>
            <p:cNvPr id="9" name="Rectangle 8"/>
            <p:cNvSpPr/>
            <p:nvPr/>
          </p:nvSpPr>
          <p:spPr>
            <a:xfrm>
              <a:off x="9490302" y="743341"/>
              <a:ext cx="409907" cy="409907"/>
            </a:xfrm>
            <a:prstGeom prst="rect">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CC00"/>
                </a:solidFill>
              </a:endParaRPr>
            </a:p>
          </p:txBody>
        </p:sp>
        <p:sp>
          <p:nvSpPr>
            <p:cNvPr id="10" name="Isosceles Triangle 9"/>
            <p:cNvSpPr/>
            <p:nvPr/>
          </p:nvSpPr>
          <p:spPr>
            <a:xfrm>
              <a:off x="7887566" y="1475318"/>
              <a:ext cx="441528" cy="380628"/>
            </a:xfrm>
            <a:prstGeom prst="triangle">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CC00"/>
                </a:solidFill>
              </a:endParaRPr>
            </a:p>
          </p:txBody>
        </p:sp>
        <p:sp>
          <p:nvSpPr>
            <p:cNvPr id="11" name="Rectangle 10"/>
            <p:cNvSpPr/>
            <p:nvPr/>
          </p:nvSpPr>
          <p:spPr>
            <a:xfrm>
              <a:off x="9046431" y="4051876"/>
              <a:ext cx="409907" cy="40990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CC00"/>
                </a:solidFill>
              </a:endParaRPr>
            </a:p>
          </p:txBody>
        </p:sp>
        <p:sp>
          <p:nvSpPr>
            <p:cNvPr id="12" name="Rectangle 11"/>
            <p:cNvSpPr/>
            <p:nvPr/>
          </p:nvSpPr>
          <p:spPr>
            <a:xfrm>
              <a:off x="8050943" y="4051876"/>
              <a:ext cx="409907" cy="409907"/>
            </a:xfrm>
            <a:prstGeom prst="rect">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CC00"/>
                </a:solidFill>
              </a:endParaRPr>
            </a:p>
          </p:txBody>
        </p:sp>
        <p:sp>
          <p:nvSpPr>
            <p:cNvPr id="13" name="Rectangle 12"/>
            <p:cNvSpPr/>
            <p:nvPr/>
          </p:nvSpPr>
          <p:spPr>
            <a:xfrm>
              <a:off x="8358373" y="2324411"/>
              <a:ext cx="409907" cy="409907"/>
            </a:xfrm>
            <a:prstGeom prst="rect">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CC00"/>
                </a:solidFill>
              </a:endParaRPr>
            </a:p>
          </p:txBody>
        </p:sp>
        <p:sp>
          <p:nvSpPr>
            <p:cNvPr id="14" name="Rectangle 13"/>
            <p:cNvSpPr/>
            <p:nvPr/>
          </p:nvSpPr>
          <p:spPr>
            <a:xfrm>
              <a:off x="7536217" y="2324411"/>
              <a:ext cx="409907" cy="409907"/>
            </a:xfrm>
            <a:prstGeom prst="rect">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CC00"/>
                </a:solidFill>
              </a:endParaRPr>
            </a:p>
          </p:txBody>
        </p:sp>
        <p:sp>
          <p:nvSpPr>
            <p:cNvPr id="15" name="Rectangle 14"/>
            <p:cNvSpPr/>
            <p:nvPr/>
          </p:nvSpPr>
          <p:spPr>
            <a:xfrm>
              <a:off x="6804240" y="2324411"/>
              <a:ext cx="409907" cy="409907"/>
            </a:xfrm>
            <a:prstGeom prst="rect">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CC00"/>
                </a:solidFill>
              </a:endParaRPr>
            </a:p>
          </p:txBody>
        </p:sp>
        <p:sp>
          <p:nvSpPr>
            <p:cNvPr id="16" name="Rectangle 15"/>
            <p:cNvSpPr/>
            <p:nvPr/>
          </p:nvSpPr>
          <p:spPr>
            <a:xfrm>
              <a:off x="11081327" y="2324411"/>
              <a:ext cx="409907" cy="409907"/>
            </a:xfrm>
            <a:prstGeom prst="rect">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CC00"/>
                </a:solidFill>
              </a:endParaRPr>
            </a:p>
          </p:txBody>
        </p:sp>
        <p:sp>
          <p:nvSpPr>
            <p:cNvPr id="17" name="Rectangle 16"/>
            <p:cNvSpPr/>
            <p:nvPr/>
          </p:nvSpPr>
          <p:spPr>
            <a:xfrm>
              <a:off x="10466466" y="2324411"/>
              <a:ext cx="409907" cy="409907"/>
            </a:xfrm>
            <a:prstGeom prst="rect">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CC00"/>
                </a:solidFill>
              </a:endParaRPr>
            </a:p>
          </p:txBody>
        </p:sp>
        <p:sp>
          <p:nvSpPr>
            <p:cNvPr id="18" name="Rectangle 17"/>
            <p:cNvSpPr/>
            <p:nvPr/>
          </p:nvSpPr>
          <p:spPr>
            <a:xfrm>
              <a:off x="9851606" y="2324411"/>
              <a:ext cx="409907" cy="409907"/>
            </a:xfrm>
            <a:prstGeom prst="rect">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CC00"/>
                </a:solidFill>
              </a:endParaRPr>
            </a:p>
          </p:txBody>
        </p:sp>
        <p:sp>
          <p:nvSpPr>
            <p:cNvPr id="19" name="Rectangle 18"/>
            <p:cNvSpPr/>
            <p:nvPr/>
          </p:nvSpPr>
          <p:spPr>
            <a:xfrm>
              <a:off x="10909166" y="4051876"/>
              <a:ext cx="409907" cy="40990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CC00"/>
                </a:solidFill>
              </a:endParaRPr>
            </a:p>
          </p:txBody>
        </p:sp>
        <p:sp>
          <p:nvSpPr>
            <p:cNvPr id="20" name="Rectangle 19"/>
            <p:cNvSpPr/>
            <p:nvPr/>
          </p:nvSpPr>
          <p:spPr>
            <a:xfrm>
              <a:off x="10294305" y="4051876"/>
              <a:ext cx="409907" cy="40990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CC00"/>
                </a:solidFill>
              </a:endParaRPr>
            </a:p>
          </p:txBody>
        </p:sp>
        <p:sp>
          <p:nvSpPr>
            <p:cNvPr id="21" name="Isosceles Triangle 20"/>
            <p:cNvSpPr/>
            <p:nvPr/>
          </p:nvSpPr>
          <p:spPr>
            <a:xfrm>
              <a:off x="8607245" y="3202783"/>
              <a:ext cx="441528" cy="380628"/>
            </a:xfrm>
            <a:prstGeom prst="triangle">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CC00"/>
                </a:solidFill>
              </a:endParaRPr>
            </a:p>
          </p:txBody>
        </p:sp>
        <p:sp>
          <p:nvSpPr>
            <p:cNvPr id="22" name="Isosceles Triangle 21"/>
            <p:cNvSpPr/>
            <p:nvPr/>
          </p:nvSpPr>
          <p:spPr>
            <a:xfrm>
              <a:off x="9048774" y="4930249"/>
              <a:ext cx="441528" cy="380628"/>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CC00"/>
                </a:solidFill>
              </a:endParaRPr>
            </a:p>
          </p:txBody>
        </p:sp>
        <p:sp>
          <p:nvSpPr>
            <p:cNvPr id="23" name="Isosceles Triangle 22"/>
            <p:cNvSpPr/>
            <p:nvPr/>
          </p:nvSpPr>
          <p:spPr>
            <a:xfrm>
              <a:off x="10847094" y="3188144"/>
              <a:ext cx="441528" cy="380628"/>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CC00"/>
                </a:solidFill>
              </a:endParaRPr>
            </a:p>
          </p:txBody>
        </p:sp>
        <p:sp>
          <p:nvSpPr>
            <p:cNvPr id="24" name="Rectangle 23"/>
            <p:cNvSpPr/>
            <p:nvPr/>
          </p:nvSpPr>
          <p:spPr>
            <a:xfrm>
              <a:off x="9383141" y="5779342"/>
              <a:ext cx="409907" cy="40990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8768280" y="5779342"/>
              <a:ext cx="409907" cy="40990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p:cNvCxnSpPr>
              <a:stCxn id="10" idx="5"/>
              <a:endCxn id="9" idx="1"/>
            </p:cNvCxnSpPr>
            <p:nvPr/>
          </p:nvCxnSpPr>
          <p:spPr>
            <a:xfrm flipV="1">
              <a:off x="8218713" y="948295"/>
              <a:ext cx="1271589" cy="717337"/>
            </a:xfrm>
            <a:prstGeom prst="straightConnector1">
              <a:avLst/>
            </a:prstGeom>
            <a:ln w="31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9" idx="1"/>
              <a:endCxn id="9" idx="3"/>
            </p:cNvCxnSpPr>
            <p:nvPr/>
          </p:nvCxnSpPr>
          <p:spPr>
            <a:xfrm flipH="1" flipV="1">
              <a:off x="9900209" y="948295"/>
              <a:ext cx="629208" cy="622181"/>
            </a:xfrm>
            <a:prstGeom prst="straightConnector1">
              <a:avLst/>
            </a:prstGeom>
            <a:ln w="31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18" idx="0"/>
            </p:cNvCxnSpPr>
            <p:nvPr/>
          </p:nvCxnSpPr>
          <p:spPr>
            <a:xfrm flipH="1">
              <a:off x="10056559" y="1782748"/>
              <a:ext cx="453826" cy="541663"/>
            </a:xfrm>
            <a:prstGeom prst="straightConnector1">
              <a:avLst/>
            </a:prstGeom>
            <a:ln w="31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Isosceles Triangle 28"/>
            <p:cNvSpPr/>
            <p:nvPr/>
          </p:nvSpPr>
          <p:spPr>
            <a:xfrm>
              <a:off x="10419034" y="1380162"/>
              <a:ext cx="441528" cy="380628"/>
            </a:xfrm>
            <a:prstGeom prst="triangle">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CC00"/>
                </a:solidFill>
              </a:endParaRPr>
            </a:p>
          </p:txBody>
        </p:sp>
        <p:cxnSp>
          <p:nvCxnSpPr>
            <p:cNvPr id="30" name="Straight Arrow Connector 29"/>
            <p:cNvCxnSpPr>
              <a:stCxn id="29" idx="3"/>
              <a:endCxn id="17" idx="0"/>
            </p:cNvCxnSpPr>
            <p:nvPr/>
          </p:nvCxnSpPr>
          <p:spPr>
            <a:xfrm>
              <a:off x="10639798" y="1760790"/>
              <a:ext cx="31621" cy="563621"/>
            </a:xfrm>
            <a:prstGeom prst="straightConnector1">
              <a:avLst/>
            </a:prstGeom>
            <a:ln w="31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9" idx="4"/>
              <a:endCxn id="16" idx="0"/>
            </p:cNvCxnSpPr>
            <p:nvPr/>
          </p:nvCxnSpPr>
          <p:spPr>
            <a:xfrm>
              <a:off x="10860563" y="1760790"/>
              <a:ext cx="425718" cy="563621"/>
            </a:xfrm>
            <a:prstGeom prst="straightConnector1">
              <a:avLst/>
            </a:prstGeom>
            <a:ln w="31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0" idx="2"/>
              <a:endCxn id="15" idx="0"/>
            </p:cNvCxnSpPr>
            <p:nvPr/>
          </p:nvCxnSpPr>
          <p:spPr>
            <a:xfrm flipH="1">
              <a:off x="7009194" y="1855946"/>
              <a:ext cx="878372" cy="468465"/>
            </a:xfrm>
            <a:prstGeom prst="straightConnector1">
              <a:avLst/>
            </a:prstGeom>
            <a:ln w="31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0" idx="3"/>
              <a:endCxn id="14" idx="0"/>
            </p:cNvCxnSpPr>
            <p:nvPr/>
          </p:nvCxnSpPr>
          <p:spPr>
            <a:xfrm flipH="1">
              <a:off x="7741170" y="1855946"/>
              <a:ext cx="367160" cy="468465"/>
            </a:xfrm>
            <a:prstGeom prst="straightConnector1">
              <a:avLst/>
            </a:prstGeom>
            <a:ln w="31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0" idx="4"/>
              <a:endCxn id="13" idx="0"/>
            </p:cNvCxnSpPr>
            <p:nvPr/>
          </p:nvCxnSpPr>
          <p:spPr>
            <a:xfrm>
              <a:off x="8329094" y="1855946"/>
              <a:ext cx="234233" cy="468465"/>
            </a:xfrm>
            <a:prstGeom prst="straightConnector1">
              <a:avLst/>
            </a:prstGeom>
            <a:ln w="31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endCxn id="12" idx="0"/>
            </p:cNvCxnSpPr>
            <p:nvPr/>
          </p:nvCxnSpPr>
          <p:spPr>
            <a:xfrm>
              <a:off x="8203488" y="1870585"/>
              <a:ext cx="52409" cy="2181291"/>
            </a:xfrm>
            <a:prstGeom prst="straightConnector1">
              <a:avLst/>
            </a:prstGeom>
            <a:ln w="31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9" idx="2"/>
              <a:endCxn id="13" idx="3"/>
            </p:cNvCxnSpPr>
            <p:nvPr/>
          </p:nvCxnSpPr>
          <p:spPr>
            <a:xfrm flipH="1">
              <a:off x="8768280" y="1760790"/>
              <a:ext cx="1650754" cy="768575"/>
            </a:xfrm>
            <a:prstGeom prst="straightConnector1">
              <a:avLst/>
            </a:prstGeom>
            <a:ln w="31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23" idx="0"/>
              <a:endCxn id="16" idx="2"/>
            </p:cNvCxnSpPr>
            <p:nvPr/>
          </p:nvCxnSpPr>
          <p:spPr>
            <a:xfrm flipV="1">
              <a:off x="11067858" y="2734318"/>
              <a:ext cx="218422" cy="453826"/>
            </a:xfrm>
            <a:prstGeom prst="straightConnector1">
              <a:avLst/>
            </a:prstGeom>
            <a:ln w="31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endCxn id="20" idx="0"/>
            </p:cNvCxnSpPr>
            <p:nvPr/>
          </p:nvCxnSpPr>
          <p:spPr>
            <a:xfrm flipH="1">
              <a:off x="10499259" y="3568772"/>
              <a:ext cx="469638" cy="483105"/>
            </a:xfrm>
            <a:prstGeom prst="straightConnector1">
              <a:avLst/>
            </a:prstGeom>
            <a:ln w="31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3" idx="3"/>
              <a:endCxn id="19" idx="0"/>
            </p:cNvCxnSpPr>
            <p:nvPr/>
          </p:nvCxnSpPr>
          <p:spPr>
            <a:xfrm>
              <a:off x="11067858" y="3568772"/>
              <a:ext cx="46261" cy="483105"/>
            </a:xfrm>
            <a:prstGeom prst="straightConnector1">
              <a:avLst/>
            </a:prstGeom>
            <a:ln w="31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3" idx="2"/>
              <a:endCxn id="21" idx="0"/>
            </p:cNvCxnSpPr>
            <p:nvPr/>
          </p:nvCxnSpPr>
          <p:spPr>
            <a:xfrm>
              <a:off x="8563327" y="2734318"/>
              <a:ext cx="264683" cy="468465"/>
            </a:xfrm>
            <a:prstGeom prst="straightConnector1">
              <a:avLst/>
            </a:prstGeom>
            <a:ln w="31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1" idx="4"/>
              <a:endCxn id="11" idx="0"/>
            </p:cNvCxnSpPr>
            <p:nvPr/>
          </p:nvCxnSpPr>
          <p:spPr>
            <a:xfrm>
              <a:off x="9048774" y="3583411"/>
              <a:ext cx="202611" cy="468465"/>
            </a:xfrm>
            <a:prstGeom prst="straightConnector1">
              <a:avLst/>
            </a:prstGeom>
            <a:ln w="31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21" idx="2"/>
            </p:cNvCxnSpPr>
            <p:nvPr/>
          </p:nvCxnSpPr>
          <p:spPr>
            <a:xfrm flipH="1">
              <a:off x="8373013" y="3583411"/>
              <a:ext cx="234233" cy="468465"/>
            </a:xfrm>
            <a:prstGeom prst="straightConnector1">
              <a:avLst/>
            </a:prstGeom>
            <a:ln w="31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2" idx="0"/>
              <a:endCxn id="11" idx="2"/>
            </p:cNvCxnSpPr>
            <p:nvPr/>
          </p:nvCxnSpPr>
          <p:spPr>
            <a:xfrm flipH="1" flipV="1">
              <a:off x="9251385" y="4461784"/>
              <a:ext cx="18153" cy="468465"/>
            </a:xfrm>
            <a:prstGeom prst="straightConnector1">
              <a:avLst/>
            </a:prstGeom>
            <a:ln w="31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22" idx="4"/>
              <a:endCxn id="24" idx="0"/>
            </p:cNvCxnSpPr>
            <p:nvPr/>
          </p:nvCxnSpPr>
          <p:spPr>
            <a:xfrm>
              <a:off x="9490302" y="5310877"/>
              <a:ext cx="97792" cy="468465"/>
            </a:xfrm>
            <a:prstGeom prst="straightConnector1">
              <a:avLst/>
            </a:prstGeom>
            <a:ln w="31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22" idx="2"/>
              <a:endCxn id="25" idx="0"/>
            </p:cNvCxnSpPr>
            <p:nvPr/>
          </p:nvCxnSpPr>
          <p:spPr>
            <a:xfrm flipH="1">
              <a:off x="8973234" y="5310877"/>
              <a:ext cx="75540" cy="468465"/>
            </a:xfrm>
            <a:prstGeom prst="straightConnector1">
              <a:avLst/>
            </a:prstGeom>
            <a:ln w="31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10267189" y="5183392"/>
              <a:ext cx="258827" cy="258827"/>
            </a:xfrm>
            <a:prstGeom prst="rect">
              <a:avLst/>
            </a:pr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p:cNvSpPr/>
            <p:nvPr/>
          </p:nvSpPr>
          <p:spPr>
            <a:xfrm>
              <a:off x="10264846" y="5567868"/>
              <a:ext cx="278794" cy="240339"/>
            </a:xfrm>
            <a:prstGeom prst="triangle">
              <a:avLst/>
            </a:pr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10557087" y="5183004"/>
              <a:ext cx="841590" cy="253916"/>
            </a:xfrm>
            <a:prstGeom prst="rect">
              <a:avLst/>
            </a:prstGeom>
            <a:noFill/>
          </p:spPr>
          <p:txBody>
            <a:bodyPr wrap="square" rtlCol="0">
              <a:spAutoFit/>
            </a:bodyPr>
            <a:lstStyle/>
            <a:p>
              <a:r>
                <a:rPr lang="en-US" sz="1050" dirty="0"/>
                <a:t>Device</a:t>
              </a:r>
            </a:p>
          </p:txBody>
        </p:sp>
        <p:sp>
          <p:nvSpPr>
            <p:cNvPr id="49" name="Rectangle 48"/>
            <p:cNvSpPr/>
            <p:nvPr/>
          </p:nvSpPr>
          <p:spPr>
            <a:xfrm>
              <a:off x="6660187" y="317605"/>
              <a:ext cx="4962803" cy="5974121"/>
            </a:xfrm>
            <a:prstGeom prst="rect">
              <a:avLst/>
            </a:prstGeom>
            <a:no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10147180" y="5074430"/>
              <a:ext cx="1475810" cy="1216335"/>
            </a:xfrm>
            <a:prstGeom prst="rect">
              <a:avLst/>
            </a:prstGeom>
            <a:no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8654051" y="1212071"/>
              <a:ext cx="347916" cy="161583"/>
            </a:xfrm>
            <a:prstGeom prst="rect">
              <a:avLst/>
            </a:prstGeom>
            <a:solidFill>
              <a:schemeClr val="bg1"/>
            </a:solidFill>
            <a:ln>
              <a:noFill/>
            </a:ln>
          </p:spPr>
          <p:txBody>
            <a:bodyPr wrap="none" lIns="27432" tIns="0" rIns="9144" bIns="0" rtlCol="0">
              <a:spAutoFit/>
            </a:bodyPr>
            <a:lstStyle/>
            <a:p>
              <a:r>
                <a:rPr lang="en-US" sz="1050" dirty="0">
                  <a:solidFill>
                    <a:srgbClr val="00CC00"/>
                  </a:solidFill>
                </a:rPr>
                <a:t>OPEN</a:t>
              </a:r>
            </a:p>
          </p:txBody>
        </p:sp>
        <p:sp>
          <p:nvSpPr>
            <p:cNvPr id="52" name="TextBox 51"/>
            <p:cNvSpPr txBox="1"/>
            <p:nvPr/>
          </p:nvSpPr>
          <p:spPr>
            <a:xfrm>
              <a:off x="7235198" y="1980612"/>
              <a:ext cx="347916" cy="161583"/>
            </a:xfrm>
            <a:prstGeom prst="rect">
              <a:avLst/>
            </a:prstGeom>
            <a:solidFill>
              <a:schemeClr val="bg1"/>
            </a:solidFill>
            <a:ln>
              <a:noFill/>
            </a:ln>
          </p:spPr>
          <p:txBody>
            <a:bodyPr wrap="none" lIns="27432" tIns="0" rIns="9144" bIns="0" rtlCol="0">
              <a:spAutoFit/>
            </a:bodyPr>
            <a:lstStyle/>
            <a:p>
              <a:r>
                <a:rPr lang="en-US" sz="1050" dirty="0">
                  <a:solidFill>
                    <a:srgbClr val="00CC00"/>
                  </a:solidFill>
                </a:rPr>
                <a:t>OPEN</a:t>
              </a:r>
            </a:p>
          </p:txBody>
        </p:sp>
        <p:sp>
          <p:nvSpPr>
            <p:cNvPr id="53" name="TextBox 52"/>
            <p:cNvSpPr txBox="1"/>
            <p:nvPr/>
          </p:nvSpPr>
          <p:spPr>
            <a:xfrm>
              <a:off x="8050943" y="3395108"/>
              <a:ext cx="347916" cy="161583"/>
            </a:xfrm>
            <a:prstGeom prst="rect">
              <a:avLst/>
            </a:prstGeom>
            <a:solidFill>
              <a:schemeClr val="bg1"/>
            </a:solidFill>
            <a:ln>
              <a:noFill/>
            </a:ln>
          </p:spPr>
          <p:txBody>
            <a:bodyPr wrap="none" lIns="27432" tIns="0" rIns="9144" bIns="0" rtlCol="0">
              <a:spAutoFit/>
            </a:bodyPr>
            <a:lstStyle/>
            <a:p>
              <a:r>
                <a:rPr lang="en-US" sz="1050" dirty="0">
                  <a:solidFill>
                    <a:srgbClr val="00CC00"/>
                  </a:solidFill>
                </a:rPr>
                <a:t>OPEN</a:t>
              </a:r>
            </a:p>
          </p:txBody>
        </p:sp>
        <p:sp>
          <p:nvSpPr>
            <p:cNvPr id="54" name="TextBox 53"/>
            <p:cNvSpPr txBox="1"/>
            <p:nvPr/>
          </p:nvSpPr>
          <p:spPr>
            <a:xfrm>
              <a:off x="8259302" y="1960392"/>
              <a:ext cx="347916" cy="161583"/>
            </a:xfrm>
            <a:prstGeom prst="rect">
              <a:avLst/>
            </a:prstGeom>
            <a:solidFill>
              <a:schemeClr val="bg1"/>
            </a:solidFill>
            <a:ln>
              <a:noFill/>
            </a:ln>
          </p:spPr>
          <p:txBody>
            <a:bodyPr wrap="none" lIns="27432" tIns="0" rIns="9144" bIns="0" rtlCol="0">
              <a:spAutoFit/>
            </a:bodyPr>
            <a:lstStyle/>
            <a:p>
              <a:r>
                <a:rPr lang="en-US" sz="1050" dirty="0">
                  <a:solidFill>
                    <a:srgbClr val="00CC00"/>
                  </a:solidFill>
                </a:rPr>
                <a:t>OPEN</a:t>
              </a:r>
            </a:p>
          </p:txBody>
        </p:sp>
        <p:sp>
          <p:nvSpPr>
            <p:cNvPr id="55" name="TextBox 54"/>
            <p:cNvSpPr txBox="1"/>
            <p:nvPr/>
          </p:nvSpPr>
          <p:spPr>
            <a:xfrm>
              <a:off x="9282380" y="2106676"/>
              <a:ext cx="347916" cy="161583"/>
            </a:xfrm>
            <a:prstGeom prst="rect">
              <a:avLst/>
            </a:prstGeom>
            <a:solidFill>
              <a:schemeClr val="bg1"/>
            </a:solidFill>
            <a:ln>
              <a:noFill/>
            </a:ln>
          </p:spPr>
          <p:txBody>
            <a:bodyPr wrap="none" lIns="27432" tIns="0" rIns="9144" bIns="0" rtlCol="0">
              <a:spAutoFit/>
            </a:bodyPr>
            <a:lstStyle/>
            <a:p>
              <a:r>
                <a:rPr lang="en-US" sz="1050" dirty="0">
                  <a:solidFill>
                    <a:srgbClr val="00CC00"/>
                  </a:solidFill>
                </a:rPr>
                <a:t>OPEN</a:t>
              </a:r>
            </a:p>
          </p:txBody>
        </p:sp>
        <p:sp>
          <p:nvSpPr>
            <p:cNvPr id="56" name="TextBox 55"/>
            <p:cNvSpPr txBox="1"/>
            <p:nvPr/>
          </p:nvSpPr>
          <p:spPr>
            <a:xfrm>
              <a:off x="10032781" y="1953733"/>
              <a:ext cx="347916" cy="161583"/>
            </a:xfrm>
            <a:prstGeom prst="rect">
              <a:avLst/>
            </a:prstGeom>
            <a:solidFill>
              <a:schemeClr val="bg1"/>
            </a:solidFill>
            <a:ln>
              <a:noFill/>
            </a:ln>
          </p:spPr>
          <p:txBody>
            <a:bodyPr wrap="none" lIns="27432" tIns="0" rIns="9144" bIns="0" rtlCol="0">
              <a:spAutoFit/>
            </a:bodyPr>
            <a:lstStyle/>
            <a:p>
              <a:r>
                <a:rPr lang="en-US" sz="1050" dirty="0">
                  <a:solidFill>
                    <a:srgbClr val="00CC00"/>
                  </a:solidFill>
                </a:rPr>
                <a:t>OPEN</a:t>
              </a:r>
            </a:p>
          </p:txBody>
        </p:sp>
        <p:sp>
          <p:nvSpPr>
            <p:cNvPr id="57" name="TextBox 56"/>
            <p:cNvSpPr txBox="1"/>
            <p:nvPr/>
          </p:nvSpPr>
          <p:spPr>
            <a:xfrm>
              <a:off x="7753096" y="1980612"/>
              <a:ext cx="347916" cy="161583"/>
            </a:xfrm>
            <a:prstGeom prst="rect">
              <a:avLst/>
            </a:prstGeom>
            <a:solidFill>
              <a:schemeClr val="bg1"/>
            </a:solidFill>
            <a:ln>
              <a:noFill/>
            </a:ln>
          </p:spPr>
          <p:txBody>
            <a:bodyPr wrap="none" lIns="27432" tIns="0" rIns="9144" bIns="0" rtlCol="0">
              <a:spAutoFit/>
            </a:bodyPr>
            <a:lstStyle/>
            <a:p>
              <a:r>
                <a:rPr lang="en-US" sz="1050" dirty="0">
                  <a:solidFill>
                    <a:srgbClr val="00CC00"/>
                  </a:solidFill>
                </a:rPr>
                <a:t>OPEN</a:t>
              </a:r>
            </a:p>
          </p:txBody>
        </p:sp>
        <p:sp>
          <p:nvSpPr>
            <p:cNvPr id="58" name="TextBox 57"/>
            <p:cNvSpPr txBox="1"/>
            <p:nvPr/>
          </p:nvSpPr>
          <p:spPr>
            <a:xfrm>
              <a:off x="8379966" y="3677124"/>
              <a:ext cx="347916" cy="161583"/>
            </a:xfrm>
            <a:prstGeom prst="rect">
              <a:avLst/>
            </a:prstGeom>
            <a:solidFill>
              <a:schemeClr val="bg1"/>
            </a:solidFill>
            <a:ln>
              <a:noFill/>
            </a:ln>
          </p:spPr>
          <p:txBody>
            <a:bodyPr wrap="none" lIns="27432" tIns="0" rIns="9144" bIns="0" rtlCol="0">
              <a:spAutoFit/>
            </a:bodyPr>
            <a:lstStyle/>
            <a:p>
              <a:r>
                <a:rPr lang="en-US" sz="1050" dirty="0">
                  <a:solidFill>
                    <a:srgbClr val="00CC00"/>
                  </a:solidFill>
                </a:rPr>
                <a:t>OPEN</a:t>
              </a:r>
            </a:p>
          </p:txBody>
        </p:sp>
        <p:sp>
          <p:nvSpPr>
            <p:cNvPr id="59" name="TextBox 58"/>
            <p:cNvSpPr txBox="1"/>
            <p:nvPr/>
          </p:nvSpPr>
          <p:spPr>
            <a:xfrm>
              <a:off x="10506023" y="1947145"/>
              <a:ext cx="347916" cy="161583"/>
            </a:xfrm>
            <a:prstGeom prst="rect">
              <a:avLst/>
            </a:prstGeom>
            <a:solidFill>
              <a:schemeClr val="bg1"/>
            </a:solidFill>
            <a:ln>
              <a:noFill/>
            </a:ln>
          </p:spPr>
          <p:txBody>
            <a:bodyPr wrap="none" lIns="27432" tIns="0" rIns="9144" bIns="0" rtlCol="0">
              <a:spAutoFit/>
            </a:bodyPr>
            <a:lstStyle/>
            <a:p>
              <a:r>
                <a:rPr lang="en-US" sz="1050" dirty="0">
                  <a:solidFill>
                    <a:srgbClr val="00CC00"/>
                  </a:solidFill>
                </a:rPr>
                <a:t>OPEN</a:t>
              </a:r>
            </a:p>
          </p:txBody>
        </p:sp>
        <p:sp>
          <p:nvSpPr>
            <p:cNvPr id="60" name="TextBox 59"/>
            <p:cNvSpPr txBox="1"/>
            <p:nvPr/>
          </p:nvSpPr>
          <p:spPr>
            <a:xfrm>
              <a:off x="10996688" y="1947145"/>
              <a:ext cx="347916" cy="161583"/>
            </a:xfrm>
            <a:prstGeom prst="rect">
              <a:avLst/>
            </a:prstGeom>
            <a:solidFill>
              <a:schemeClr val="bg1"/>
            </a:solidFill>
            <a:ln>
              <a:noFill/>
            </a:ln>
          </p:spPr>
          <p:txBody>
            <a:bodyPr wrap="none" lIns="27432" tIns="0" rIns="9144" bIns="0" rtlCol="0">
              <a:spAutoFit/>
            </a:bodyPr>
            <a:lstStyle/>
            <a:p>
              <a:r>
                <a:rPr lang="en-US" sz="1050" dirty="0">
                  <a:solidFill>
                    <a:srgbClr val="00CC00"/>
                  </a:solidFill>
                </a:rPr>
                <a:t>OPEN</a:t>
              </a:r>
            </a:p>
          </p:txBody>
        </p:sp>
        <p:sp>
          <p:nvSpPr>
            <p:cNvPr id="61" name="TextBox 60"/>
            <p:cNvSpPr txBox="1"/>
            <p:nvPr/>
          </p:nvSpPr>
          <p:spPr>
            <a:xfrm>
              <a:off x="9077426" y="4643552"/>
              <a:ext cx="347916" cy="161583"/>
            </a:xfrm>
            <a:prstGeom prst="rect">
              <a:avLst/>
            </a:prstGeom>
            <a:solidFill>
              <a:schemeClr val="bg1"/>
            </a:solidFill>
            <a:ln>
              <a:noFill/>
            </a:ln>
          </p:spPr>
          <p:txBody>
            <a:bodyPr wrap="none" lIns="27432" tIns="0" rIns="9144" bIns="0" rtlCol="0">
              <a:spAutoFit/>
            </a:bodyPr>
            <a:lstStyle/>
            <a:p>
              <a:r>
                <a:rPr lang="en-US" sz="1050" dirty="0">
                  <a:solidFill>
                    <a:schemeClr val="bg1">
                      <a:lumMod val="65000"/>
                    </a:schemeClr>
                  </a:solidFill>
                </a:rPr>
                <a:t>OPEN</a:t>
              </a:r>
            </a:p>
          </p:txBody>
        </p:sp>
        <p:sp>
          <p:nvSpPr>
            <p:cNvPr id="62" name="TextBox 61"/>
            <p:cNvSpPr txBox="1"/>
            <p:nvPr/>
          </p:nvSpPr>
          <p:spPr>
            <a:xfrm>
              <a:off x="8812371" y="5421377"/>
              <a:ext cx="347916" cy="161583"/>
            </a:xfrm>
            <a:prstGeom prst="rect">
              <a:avLst/>
            </a:prstGeom>
            <a:solidFill>
              <a:schemeClr val="bg1"/>
            </a:solidFill>
            <a:ln>
              <a:noFill/>
            </a:ln>
          </p:spPr>
          <p:txBody>
            <a:bodyPr wrap="none" lIns="27432" tIns="0" rIns="9144" bIns="0" rtlCol="0">
              <a:spAutoFit/>
            </a:bodyPr>
            <a:lstStyle/>
            <a:p>
              <a:r>
                <a:rPr lang="en-US" sz="1050" dirty="0">
                  <a:solidFill>
                    <a:schemeClr val="bg1">
                      <a:lumMod val="65000"/>
                    </a:schemeClr>
                  </a:solidFill>
                </a:rPr>
                <a:t>OPEN</a:t>
              </a:r>
            </a:p>
          </p:txBody>
        </p:sp>
        <p:sp>
          <p:nvSpPr>
            <p:cNvPr id="63" name="TextBox 62"/>
            <p:cNvSpPr txBox="1"/>
            <p:nvPr/>
          </p:nvSpPr>
          <p:spPr>
            <a:xfrm>
              <a:off x="9365241" y="5411854"/>
              <a:ext cx="347916" cy="161583"/>
            </a:xfrm>
            <a:prstGeom prst="rect">
              <a:avLst/>
            </a:prstGeom>
            <a:solidFill>
              <a:schemeClr val="bg1"/>
            </a:solidFill>
            <a:ln>
              <a:noFill/>
            </a:ln>
          </p:spPr>
          <p:txBody>
            <a:bodyPr wrap="none" lIns="27432" tIns="0" rIns="9144" bIns="0" rtlCol="0">
              <a:spAutoFit/>
            </a:bodyPr>
            <a:lstStyle/>
            <a:p>
              <a:r>
                <a:rPr lang="en-US" sz="1050" dirty="0">
                  <a:solidFill>
                    <a:schemeClr val="bg1">
                      <a:lumMod val="65000"/>
                    </a:schemeClr>
                  </a:solidFill>
                </a:rPr>
                <a:t>OPEN</a:t>
              </a:r>
            </a:p>
          </p:txBody>
        </p:sp>
        <p:sp>
          <p:nvSpPr>
            <p:cNvPr id="64" name="TextBox 63"/>
            <p:cNvSpPr txBox="1"/>
            <p:nvPr/>
          </p:nvSpPr>
          <p:spPr>
            <a:xfrm>
              <a:off x="10557394" y="3689251"/>
              <a:ext cx="347916" cy="161583"/>
            </a:xfrm>
            <a:prstGeom prst="rect">
              <a:avLst/>
            </a:prstGeom>
            <a:solidFill>
              <a:schemeClr val="bg1"/>
            </a:solidFill>
            <a:ln>
              <a:noFill/>
            </a:ln>
          </p:spPr>
          <p:txBody>
            <a:bodyPr wrap="none" lIns="27432" tIns="0" rIns="9144" bIns="0" rtlCol="0">
              <a:spAutoFit/>
            </a:bodyPr>
            <a:lstStyle/>
            <a:p>
              <a:r>
                <a:rPr lang="en-US" sz="1050" dirty="0">
                  <a:solidFill>
                    <a:schemeClr val="bg1">
                      <a:lumMod val="65000"/>
                    </a:schemeClr>
                  </a:solidFill>
                </a:rPr>
                <a:t>OPEN</a:t>
              </a:r>
            </a:p>
          </p:txBody>
        </p:sp>
        <p:sp>
          <p:nvSpPr>
            <p:cNvPr id="65" name="TextBox 64"/>
            <p:cNvSpPr txBox="1"/>
            <p:nvPr/>
          </p:nvSpPr>
          <p:spPr>
            <a:xfrm>
              <a:off x="10965007" y="3677124"/>
              <a:ext cx="347916" cy="161583"/>
            </a:xfrm>
            <a:prstGeom prst="rect">
              <a:avLst/>
            </a:prstGeom>
            <a:solidFill>
              <a:schemeClr val="bg1"/>
            </a:solidFill>
            <a:ln>
              <a:noFill/>
            </a:ln>
          </p:spPr>
          <p:txBody>
            <a:bodyPr wrap="none" lIns="27432" tIns="0" rIns="9144" bIns="0" rtlCol="0">
              <a:spAutoFit/>
            </a:bodyPr>
            <a:lstStyle/>
            <a:p>
              <a:r>
                <a:rPr lang="en-US" sz="1050" dirty="0">
                  <a:solidFill>
                    <a:schemeClr val="bg1">
                      <a:lumMod val="65000"/>
                    </a:schemeClr>
                  </a:solidFill>
                </a:rPr>
                <a:t>OPEN</a:t>
              </a:r>
            </a:p>
          </p:txBody>
        </p:sp>
        <p:sp>
          <p:nvSpPr>
            <p:cNvPr id="66" name="TextBox 65"/>
            <p:cNvSpPr txBox="1"/>
            <p:nvPr/>
          </p:nvSpPr>
          <p:spPr>
            <a:xfrm>
              <a:off x="8882345" y="3665437"/>
              <a:ext cx="466538" cy="161583"/>
            </a:xfrm>
            <a:prstGeom prst="rect">
              <a:avLst/>
            </a:prstGeom>
            <a:solidFill>
              <a:schemeClr val="bg1"/>
            </a:solidFill>
            <a:ln>
              <a:noFill/>
            </a:ln>
          </p:spPr>
          <p:txBody>
            <a:bodyPr wrap="none" lIns="27432" tIns="0" rIns="9144" bIns="0" rtlCol="0">
              <a:spAutoFit/>
            </a:bodyPr>
            <a:lstStyle/>
            <a:p>
              <a:r>
                <a:rPr lang="en-US" sz="1050" dirty="0">
                  <a:solidFill>
                    <a:srgbClr val="FF0000"/>
                  </a:solidFill>
                </a:rPr>
                <a:t>CLOSED</a:t>
              </a:r>
            </a:p>
          </p:txBody>
        </p:sp>
        <p:sp>
          <p:nvSpPr>
            <p:cNvPr id="67" name="TextBox 66"/>
            <p:cNvSpPr txBox="1"/>
            <p:nvPr/>
          </p:nvSpPr>
          <p:spPr>
            <a:xfrm>
              <a:off x="10857719" y="2949549"/>
              <a:ext cx="466538" cy="161583"/>
            </a:xfrm>
            <a:prstGeom prst="rect">
              <a:avLst/>
            </a:prstGeom>
            <a:solidFill>
              <a:schemeClr val="bg1"/>
            </a:solidFill>
            <a:ln>
              <a:noFill/>
            </a:ln>
          </p:spPr>
          <p:txBody>
            <a:bodyPr wrap="none" lIns="27432" tIns="0" rIns="9144" bIns="0" rtlCol="0">
              <a:spAutoFit/>
            </a:bodyPr>
            <a:lstStyle/>
            <a:p>
              <a:r>
                <a:rPr lang="en-US" sz="1050" dirty="0">
                  <a:solidFill>
                    <a:srgbClr val="FF0000"/>
                  </a:solidFill>
                </a:rPr>
                <a:t>CLOSED</a:t>
              </a:r>
            </a:p>
          </p:txBody>
        </p:sp>
        <p:sp>
          <p:nvSpPr>
            <p:cNvPr id="68" name="TextBox 67"/>
            <p:cNvSpPr txBox="1"/>
            <p:nvPr/>
          </p:nvSpPr>
          <p:spPr>
            <a:xfrm>
              <a:off x="9088373" y="406399"/>
              <a:ext cx="1296509" cy="338554"/>
            </a:xfrm>
            <a:prstGeom prst="rect">
              <a:avLst/>
            </a:prstGeom>
            <a:noFill/>
          </p:spPr>
          <p:txBody>
            <a:bodyPr wrap="none" rtlCol="0">
              <a:spAutoFit/>
            </a:bodyPr>
            <a:lstStyle/>
            <a:p>
              <a:r>
                <a:rPr lang="en-US" sz="1600" i="1" dirty="0"/>
                <a:t>source device</a:t>
              </a:r>
            </a:p>
          </p:txBody>
        </p:sp>
        <p:sp>
          <p:nvSpPr>
            <p:cNvPr id="69" name="TextBox 68"/>
            <p:cNvSpPr txBox="1"/>
            <p:nvPr/>
          </p:nvSpPr>
          <p:spPr>
            <a:xfrm>
              <a:off x="6660187" y="295233"/>
              <a:ext cx="2332946" cy="461665"/>
            </a:xfrm>
            <a:prstGeom prst="rect">
              <a:avLst/>
            </a:prstGeom>
            <a:noFill/>
          </p:spPr>
          <p:txBody>
            <a:bodyPr wrap="none" rtlCol="0">
              <a:spAutoFit/>
            </a:bodyPr>
            <a:lstStyle/>
            <a:p>
              <a:r>
                <a:rPr lang="en-US" sz="2400" dirty="0" err="1"/>
                <a:t>Electric_Network</a:t>
              </a:r>
              <a:endParaRPr lang="en-US" sz="2400" dirty="0"/>
            </a:p>
          </p:txBody>
        </p:sp>
        <p:sp>
          <p:nvSpPr>
            <p:cNvPr id="70" name="TextBox 69"/>
            <p:cNvSpPr txBox="1"/>
            <p:nvPr/>
          </p:nvSpPr>
          <p:spPr>
            <a:xfrm>
              <a:off x="10009127" y="1175208"/>
              <a:ext cx="347916" cy="161583"/>
            </a:xfrm>
            <a:prstGeom prst="rect">
              <a:avLst/>
            </a:prstGeom>
            <a:solidFill>
              <a:schemeClr val="bg1"/>
            </a:solidFill>
            <a:ln>
              <a:noFill/>
            </a:ln>
          </p:spPr>
          <p:txBody>
            <a:bodyPr wrap="none" lIns="27432" tIns="0" rIns="9144" bIns="0" rtlCol="0">
              <a:spAutoFit/>
            </a:bodyPr>
            <a:lstStyle/>
            <a:p>
              <a:r>
                <a:rPr lang="en-US" sz="1050" dirty="0">
                  <a:solidFill>
                    <a:srgbClr val="00CC00"/>
                  </a:solidFill>
                </a:rPr>
                <a:t>OPEN</a:t>
              </a:r>
            </a:p>
          </p:txBody>
        </p:sp>
        <p:sp>
          <p:nvSpPr>
            <p:cNvPr id="71" name="TextBox 70"/>
            <p:cNvSpPr txBox="1"/>
            <p:nvPr/>
          </p:nvSpPr>
          <p:spPr>
            <a:xfrm>
              <a:off x="8418584" y="2815912"/>
              <a:ext cx="347916" cy="161583"/>
            </a:xfrm>
            <a:prstGeom prst="rect">
              <a:avLst/>
            </a:prstGeom>
            <a:solidFill>
              <a:schemeClr val="bg1"/>
            </a:solidFill>
            <a:ln>
              <a:noFill/>
            </a:ln>
          </p:spPr>
          <p:txBody>
            <a:bodyPr wrap="none" lIns="27432" tIns="0" rIns="9144" bIns="0" rtlCol="0">
              <a:spAutoFit/>
            </a:bodyPr>
            <a:lstStyle/>
            <a:p>
              <a:r>
                <a:rPr lang="en-US" sz="1050" dirty="0">
                  <a:solidFill>
                    <a:srgbClr val="00CC00"/>
                  </a:solidFill>
                </a:rPr>
                <a:t>OPEN</a:t>
              </a:r>
            </a:p>
          </p:txBody>
        </p:sp>
        <p:sp>
          <p:nvSpPr>
            <p:cNvPr id="72" name="TextBox 71"/>
            <p:cNvSpPr txBox="1"/>
            <p:nvPr/>
          </p:nvSpPr>
          <p:spPr>
            <a:xfrm>
              <a:off x="10557087" y="5558222"/>
              <a:ext cx="841590" cy="253916"/>
            </a:xfrm>
            <a:prstGeom prst="rect">
              <a:avLst/>
            </a:prstGeom>
            <a:noFill/>
          </p:spPr>
          <p:txBody>
            <a:bodyPr wrap="square" rtlCol="0">
              <a:spAutoFit/>
            </a:bodyPr>
            <a:lstStyle/>
            <a:p>
              <a:r>
                <a:rPr lang="en-US" sz="1050" dirty="0"/>
                <a:t>Connector</a:t>
              </a:r>
            </a:p>
          </p:txBody>
        </p:sp>
        <p:cxnSp>
          <p:nvCxnSpPr>
            <p:cNvPr id="73" name="Straight Arrow Connector 72"/>
            <p:cNvCxnSpPr>
              <a:cxnSpLocks/>
            </p:cNvCxnSpPr>
            <p:nvPr/>
          </p:nvCxnSpPr>
          <p:spPr>
            <a:xfrm>
              <a:off x="10264846" y="6072729"/>
              <a:ext cx="292548" cy="0"/>
            </a:xfrm>
            <a:prstGeom prst="straightConnector1">
              <a:avLst/>
            </a:prstGeom>
            <a:ln w="31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10557395" y="5943601"/>
              <a:ext cx="815582" cy="253916"/>
            </a:xfrm>
            <a:prstGeom prst="rect">
              <a:avLst/>
            </a:prstGeom>
            <a:noFill/>
          </p:spPr>
          <p:txBody>
            <a:bodyPr wrap="square" rtlCol="0">
              <a:spAutoFit/>
            </a:bodyPr>
            <a:lstStyle/>
            <a:p>
              <a:r>
                <a:rPr lang="en-US" sz="1050" dirty="0"/>
                <a:t>Connection</a:t>
              </a:r>
            </a:p>
          </p:txBody>
        </p:sp>
      </p:grpSp>
      <p:sp>
        <p:nvSpPr>
          <p:cNvPr id="76" name="Rectangle 75"/>
          <p:cNvSpPr/>
          <p:nvPr/>
        </p:nvSpPr>
        <p:spPr>
          <a:xfrm>
            <a:off x="482832" y="2242843"/>
            <a:ext cx="5349836" cy="2449286"/>
          </a:xfrm>
          <a:prstGeom prst="rect">
            <a:avLst/>
          </a:prstGeom>
          <a:solidFill>
            <a:schemeClr val="bg1"/>
          </a:solidFill>
          <a:ln w="12700">
            <a:solidFill>
              <a:schemeClr val="tx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60944" rIns="121888" bIns="60944" numCol="1" spcCol="0" rtlCol="0" fromWordArt="0" anchor="t" anchorCtr="0" forceAA="0" compatLnSpc="1">
            <a:prstTxWarp prst="textNoShape">
              <a:avLst/>
            </a:prstTxWarp>
            <a:noAutofit/>
          </a:bodyPr>
          <a:lstStyle/>
          <a:p>
            <a:r>
              <a:rPr lang="en-US" sz="1400" b="1" dirty="0">
                <a:solidFill>
                  <a:schemeClr val="tx1">
                    <a:lumMod val="50000"/>
                  </a:schemeClr>
                </a:solidFill>
                <a:latin typeface="Consolas" panose="020B0609020204030204" pitchFamily="49" charset="0"/>
                <a:cs typeface="Consolas" panose="020B0609020204030204" pitchFamily="49" charset="0"/>
              </a:rPr>
              <a:t>    PATH</a:t>
            </a:r>
            <a:r>
              <a:rPr lang="en-US" sz="1400" dirty="0">
                <a:solidFill>
                  <a:schemeClr val="tx1">
                    <a:lumMod val="50000"/>
                  </a:schemeClr>
                </a:solidFill>
                <a:latin typeface="Consolas" panose="020B0609020204030204" pitchFamily="49" charset="0"/>
                <a:cs typeface="Consolas" panose="020B0609020204030204" pitchFamily="49" charset="0"/>
              </a:rPr>
              <a:t> </a:t>
            </a:r>
            <a:r>
              <a:rPr lang="en-US" sz="1400" dirty="0" err="1">
                <a:solidFill>
                  <a:schemeClr val="tx1">
                    <a:lumMod val="50000"/>
                  </a:schemeClr>
                </a:solidFill>
                <a:latin typeface="Consolas" panose="020B0609020204030204" pitchFamily="49" charset="0"/>
                <a:cs typeface="Consolas" panose="020B0609020204030204" pitchFamily="49" charset="0"/>
              </a:rPr>
              <a:t>connects_to</a:t>
            </a:r>
            <a:br>
              <a:rPr lang="en-US" sz="1400" dirty="0">
                <a:solidFill>
                  <a:schemeClr val="tx1">
                    <a:lumMod val="50000"/>
                  </a:schemeClr>
                </a:solidFill>
                <a:latin typeface="Consolas" panose="020B0609020204030204" pitchFamily="49" charset="0"/>
                <a:cs typeface="Consolas" panose="020B0609020204030204" pitchFamily="49" charset="0"/>
              </a:rPr>
            </a:br>
            <a:r>
              <a:rPr lang="en-US" sz="1400" dirty="0">
                <a:solidFill>
                  <a:schemeClr val="tx1">
                    <a:lumMod val="50000"/>
                  </a:schemeClr>
                </a:solidFill>
                <a:latin typeface="Consolas" panose="020B0609020204030204" pitchFamily="49" charset="0"/>
                <a:cs typeface="Consolas" panose="020B0609020204030204" pitchFamily="49" charset="0"/>
              </a:rPr>
              <a:t>         </a:t>
            </a:r>
            <a:r>
              <a:rPr lang="en-US" sz="1400" b="1" dirty="0">
                <a:solidFill>
                  <a:schemeClr val="tx1">
                    <a:lumMod val="50000"/>
                  </a:schemeClr>
                </a:solidFill>
                <a:latin typeface="Consolas" panose="020B0609020204030204" pitchFamily="49" charset="0"/>
                <a:cs typeface="Consolas" panose="020B0609020204030204" pitchFamily="49" charset="0"/>
              </a:rPr>
              <a:t>AS</a:t>
            </a:r>
            <a:r>
              <a:rPr lang="en-US" sz="1400" dirty="0">
                <a:solidFill>
                  <a:schemeClr val="tx1">
                    <a:lumMod val="50000"/>
                  </a:schemeClr>
                </a:solidFill>
                <a:latin typeface="Consolas" panose="020B0609020204030204" pitchFamily="49" charset="0"/>
                <a:cs typeface="Consolas" panose="020B0609020204030204" pitchFamily="49" charset="0"/>
              </a:rPr>
              <a:t> (from) &lt;-[c1]- (connector) -[c2]-&gt; (to)</a:t>
            </a:r>
          </a:p>
          <a:p>
            <a:r>
              <a:rPr lang="en-US" sz="1400" dirty="0">
                <a:solidFill>
                  <a:schemeClr val="tx1">
                    <a:lumMod val="50000"/>
                  </a:schemeClr>
                </a:solidFill>
                <a:latin typeface="Consolas" panose="020B0609020204030204" pitchFamily="49" charset="0"/>
                <a:cs typeface="Consolas" panose="020B0609020204030204" pitchFamily="49" charset="0"/>
              </a:rPr>
              <a:t>         </a:t>
            </a:r>
            <a:r>
              <a:rPr lang="en-US" sz="1400" b="1" dirty="0">
                <a:solidFill>
                  <a:schemeClr val="tx1">
                    <a:lumMod val="50000"/>
                  </a:schemeClr>
                </a:solidFill>
                <a:latin typeface="Consolas" panose="020B0609020204030204" pitchFamily="49" charset="0"/>
                <a:cs typeface="Consolas" panose="020B0609020204030204" pitchFamily="49" charset="0"/>
              </a:rPr>
              <a:t>WHERE</a:t>
            </a:r>
            <a:r>
              <a:rPr lang="en-US" sz="1400" dirty="0">
                <a:solidFill>
                  <a:schemeClr val="tx1">
                    <a:lumMod val="50000"/>
                  </a:schemeClr>
                </a:solidFill>
                <a:latin typeface="Consolas" panose="020B0609020204030204" pitchFamily="49" charset="0"/>
                <a:cs typeface="Consolas" panose="020B0609020204030204" pitchFamily="49" charset="0"/>
              </a:rPr>
              <a:t> c1.status = 'OPEN'</a:t>
            </a:r>
            <a:br>
              <a:rPr lang="en-US" sz="1400" dirty="0">
                <a:solidFill>
                  <a:schemeClr val="tx1">
                    <a:lumMod val="50000"/>
                  </a:schemeClr>
                </a:solidFill>
                <a:latin typeface="Consolas" panose="020B0609020204030204" pitchFamily="49" charset="0"/>
                <a:cs typeface="Consolas" panose="020B0609020204030204" pitchFamily="49" charset="0"/>
              </a:rPr>
            </a:br>
            <a:r>
              <a:rPr lang="en-US" sz="1400" dirty="0">
                <a:solidFill>
                  <a:schemeClr val="tx1">
                    <a:lumMod val="50000"/>
                  </a:schemeClr>
                </a:solidFill>
                <a:latin typeface="Consolas" panose="020B0609020204030204" pitchFamily="49" charset="0"/>
                <a:cs typeface="Consolas" panose="020B0609020204030204" pitchFamily="49" charset="0"/>
              </a:rPr>
              <a:t>           </a:t>
            </a:r>
            <a:r>
              <a:rPr lang="en-US" sz="1400" b="1" dirty="0">
                <a:solidFill>
                  <a:schemeClr val="tx1">
                    <a:lumMod val="50000"/>
                  </a:schemeClr>
                </a:solidFill>
                <a:latin typeface="Consolas" panose="020B0609020204030204" pitchFamily="49" charset="0"/>
                <a:cs typeface="Consolas" panose="020B0609020204030204" pitchFamily="49" charset="0"/>
              </a:rPr>
              <a:t>AND</a:t>
            </a:r>
            <a:r>
              <a:rPr lang="en-US" sz="1400" dirty="0">
                <a:solidFill>
                  <a:schemeClr val="tx1">
                    <a:lumMod val="50000"/>
                  </a:schemeClr>
                </a:solidFill>
                <a:latin typeface="Consolas" panose="020B0609020204030204" pitchFamily="49" charset="0"/>
                <a:cs typeface="Consolas" panose="020B0609020204030204" pitchFamily="49" charset="0"/>
              </a:rPr>
              <a:t> c2.status = 'OPEN'</a:t>
            </a:r>
            <a:br>
              <a:rPr lang="en-US" sz="1400" dirty="0">
                <a:solidFill>
                  <a:schemeClr val="tx1">
                    <a:lumMod val="50000"/>
                  </a:schemeClr>
                </a:solidFill>
                <a:latin typeface="Consolas" panose="020B0609020204030204" pitchFamily="49" charset="0"/>
                <a:cs typeface="Consolas" panose="020B0609020204030204" pitchFamily="49" charset="0"/>
              </a:rPr>
            </a:br>
            <a:r>
              <a:rPr lang="en-US" sz="1400" dirty="0">
                <a:solidFill>
                  <a:schemeClr val="tx1">
                    <a:lumMod val="50000"/>
                  </a:schemeClr>
                </a:solidFill>
                <a:latin typeface="Consolas" panose="020B0609020204030204" pitchFamily="49" charset="0"/>
                <a:cs typeface="Consolas" panose="020B0609020204030204" pitchFamily="49" charset="0"/>
              </a:rPr>
              <a:t>  </a:t>
            </a:r>
            <a:r>
              <a:rPr lang="en-US" sz="1400" b="1" dirty="0">
                <a:solidFill>
                  <a:schemeClr val="tx1">
                    <a:lumMod val="50000"/>
                  </a:schemeClr>
                </a:solidFill>
                <a:latin typeface="Consolas" panose="020B0609020204030204" pitchFamily="49" charset="0"/>
                <a:cs typeface="Consolas" panose="020B0609020204030204" pitchFamily="49" charset="0"/>
              </a:rPr>
              <a:t>SELECT</a:t>
            </a:r>
            <a:r>
              <a:rPr lang="en-US" sz="1400" dirty="0">
                <a:solidFill>
                  <a:schemeClr val="tx1">
                    <a:lumMod val="50000"/>
                  </a:schemeClr>
                </a:solidFill>
                <a:latin typeface="Consolas" panose="020B0609020204030204" pitchFamily="49" charset="0"/>
                <a:cs typeface="Consolas" panose="020B0609020204030204" pitchFamily="49" charset="0"/>
              </a:rPr>
              <a:t> </a:t>
            </a:r>
            <a:r>
              <a:rPr lang="en-US" sz="1400" dirty="0" err="1">
                <a:solidFill>
                  <a:schemeClr val="tx1">
                    <a:lumMod val="50000"/>
                  </a:schemeClr>
                </a:solidFill>
                <a:latin typeface="Consolas" panose="020B0609020204030204" pitchFamily="49" charset="0"/>
                <a:cs typeface="Consolas" panose="020B0609020204030204" pitchFamily="49" charset="0"/>
              </a:rPr>
              <a:t>n.nickname</a:t>
            </a:r>
            <a:r>
              <a:rPr lang="en-US" sz="1400" dirty="0">
                <a:solidFill>
                  <a:schemeClr val="tx1">
                    <a:lumMod val="50000"/>
                  </a:schemeClr>
                </a:solidFill>
                <a:latin typeface="Consolas" panose="020B0609020204030204" pitchFamily="49" charset="0"/>
                <a:cs typeface="Consolas" panose="020B0609020204030204" pitchFamily="49" charset="0"/>
              </a:rPr>
              <a:t>, </a:t>
            </a:r>
            <a:r>
              <a:rPr lang="en-US" sz="1400" b="1" dirty="0">
                <a:solidFill>
                  <a:schemeClr val="tx1">
                    <a:lumMod val="50000"/>
                  </a:schemeClr>
                </a:solidFill>
                <a:latin typeface="Consolas" panose="020B0609020204030204" pitchFamily="49" charset="0"/>
                <a:cs typeface="Consolas" panose="020B0609020204030204" pitchFamily="49" charset="0"/>
              </a:rPr>
              <a:t>COUNT</a:t>
            </a:r>
            <a:r>
              <a:rPr lang="en-US" sz="1400" dirty="0">
                <a:solidFill>
                  <a:schemeClr val="tx1">
                    <a:lumMod val="50000"/>
                  </a:schemeClr>
                </a:solidFill>
                <a:latin typeface="Consolas" panose="020B0609020204030204" pitchFamily="49" charset="0"/>
                <a:cs typeface="Consolas" panose="020B0609020204030204" pitchFamily="49" charset="0"/>
              </a:rPr>
              <a:t>(m)</a:t>
            </a:r>
          </a:p>
          <a:p>
            <a:r>
              <a:rPr lang="en-US" sz="1400" b="1" dirty="0">
                <a:solidFill>
                  <a:schemeClr val="tx1">
                    <a:lumMod val="50000"/>
                  </a:schemeClr>
                </a:solidFill>
                <a:latin typeface="Consolas" panose="020B0609020204030204" pitchFamily="49" charset="0"/>
                <a:cs typeface="Consolas" panose="020B0609020204030204" pitchFamily="49" charset="0"/>
              </a:rPr>
              <a:t>    FROM</a:t>
            </a:r>
            <a:r>
              <a:rPr lang="en-US" sz="1400" dirty="0">
                <a:solidFill>
                  <a:schemeClr val="tx1">
                    <a:lumMod val="50000"/>
                  </a:schemeClr>
                </a:solidFill>
                <a:latin typeface="Consolas" panose="020B0609020204030204" pitchFamily="49" charset="0"/>
                <a:cs typeface="Consolas" panose="020B0609020204030204" pitchFamily="49" charset="0"/>
              </a:rPr>
              <a:t> </a:t>
            </a:r>
            <a:r>
              <a:rPr lang="en-US" sz="1400" dirty="0" err="1">
                <a:solidFill>
                  <a:schemeClr val="tx1">
                    <a:lumMod val="50000"/>
                  </a:schemeClr>
                </a:solidFill>
                <a:latin typeface="Consolas" panose="020B0609020204030204" pitchFamily="49" charset="0"/>
                <a:cs typeface="Consolas" panose="020B0609020204030204" pitchFamily="49" charset="0"/>
              </a:rPr>
              <a:t>Electric_Network</a:t>
            </a:r>
            <a:endParaRPr lang="en-US" sz="1400" dirty="0">
              <a:solidFill>
                <a:schemeClr val="tx1">
                  <a:lumMod val="50000"/>
                </a:schemeClr>
              </a:solidFill>
              <a:latin typeface="Consolas" panose="020B0609020204030204" pitchFamily="49" charset="0"/>
              <a:cs typeface="Consolas" panose="020B0609020204030204" pitchFamily="49" charset="0"/>
            </a:endParaRPr>
          </a:p>
          <a:p>
            <a:r>
              <a:rPr lang="en-US" sz="1400" b="1" dirty="0">
                <a:solidFill>
                  <a:schemeClr val="tx1">
                    <a:lumMod val="50000"/>
                  </a:schemeClr>
                </a:solidFill>
                <a:latin typeface="Consolas" panose="020B0609020204030204" pitchFamily="49" charset="0"/>
                <a:cs typeface="Consolas" panose="020B0609020204030204" pitchFamily="49" charset="0"/>
              </a:rPr>
              <a:t>   MATCH </a:t>
            </a:r>
            <a:r>
              <a:rPr lang="en-US" sz="1400" dirty="0">
                <a:solidFill>
                  <a:schemeClr val="tx1">
                    <a:lumMod val="50000"/>
                  </a:schemeClr>
                </a:solidFill>
                <a:latin typeface="Consolas" panose="020B0609020204030204" pitchFamily="49" charset="0"/>
                <a:cs typeface="Consolas" panose="020B0609020204030204" pitchFamily="49" charset="0"/>
              </a:rPr>
              <a:t>(</a:t>
            </a:r>
            <a:r>
              <a:rPr lang="en-US" sz="1400" dirty="0" err="1">
                <a:solidFill>
                  <a:schemeClr val="tx1">
                    <a:lumMod val="50000"/>
                  </a:schemeClr>
                </a:solidFill>
                <a:latin typeface="Consolas" panose="020B0609020204030204" pitchFamily="49" charset="0"/>
                <a:cs typeface="Consolas" panose="020B0609020204030204" pitchFamily="49" charset="0"/>
              </a:rPr>
              <a:t>n:Device</a:t>
            </a:r>
            <a:r>
              <a:rPr lang="en-US" sz="1400" dirty="0">
                <a:solidFill>
                  <a:schemeClr val="tx1">
                    <a:lumMod val="50000"/>
                  </a:schemeClr>
                </a:solidFill>
                <a:latin typeface="Consolas" panose="020B0609020204030204" pitchFamily="49" charset="0"/>
                <a:cs typeface="Consolas" panose="020B0609020204030204" pitchFamily="49" charset="0"/>
              </a:rPr>
              <a:t>) -/:</a:t>
            </a:r>
            <a:r>
              <a:rPr lang="en-US" sz="1400" dirty="0" err="1">
                <a:solidFill>
                  <a:schemeClr val="tx1">
                    <a:lumMod val="50000"/>
                  </a:schemeClr>
                </a:solidFill>
                <a:latin typeface="Consolas" panose="020B0609020204030204" pitchFamily="49" charset="0"/>
                <a:cs typeface="Consolas" panose="020B0609020204030204" pitchFamily="49" charset="0"/>
              </a:rPr>
              <a:t>connects_to</a:t>
            </a:r>
            <a:r>
              <a:rPr lang="en-US" sz="1400" dirty="0">
                <a:solidFill>
                  <a:schemeClr val="tx1">
                    <a:lumMod val="50000"/>
                  </a:schemeClr>
                </a:solidFill>
                <a:latin typeface="Consolas" panose="020B0609020204030204" pitchFamily="49" charset="0"/>
                <a:cs typeface="Consolas" panose="020B0609020204030204" pitchFamily="49" charset="0"/>
              </a:rPr>
              <a:t>*/-&gt; (</a:t>
            </a:r>
            <a:r>
              <a:rPr lang="en-US" sz="1400" dirty="0" err="1">
                <a:solidFill>
                  <a:schemeClr val="tx1">
                    <a:lumMod val="50000"/>
                  </a:schemeClr>
                </a:solidFill>
                <a:latin typeface="Consolas" panose="020B0609020204030204" pitchFamily="49" charset="0"/>
                <a:cs typeface="Consolas" panose="020B0609020204030204" pitchFamily="49" charset="0"/>
              </a:rPr>
              <a:t>m:Device</a:t>
            </a:r>
            <a:r>
              <a:rPr lang="en-US" sz="1400" dirty="0">
                <a:solidFill>
                  <a:schemeClr val="tx1">
                    <a:lumMod val="50000"/>
                  </a:schemeClr>
                </a:solidFill>
                <a:latin typeface="Consolas" panose="020B0609020204030204" pitchFamily="49" charset="0"/>
                <a:cs typeface="Consolas" panose="020B0609020204030204" pitchFamily="49" charset="0"/>
              </a:rPr>
              <a:t>)</a:t>
            </a:r>
          </a:p>
          <a:p>
            <a:r>
              <a:rPr lang="en-US" sz="1400" b="1" dirty="0">
                <a:solidFill>
                  <a:schemeClr val="tx1">
                    <a:lumMod val="50000"/>
                  </a:schemeClr>
                </a:solidFill>
                <a:latin typeface="Consolas" panose="020B0609020204030204" pitchFamily="49" charset="0"/>
                <a:cs typeface="Consolas" panose="020B0609020204030204" pitchFamily="49" charset="0"/>
              </a:rPr>
              <a:t>   WHERE</a:t>
            </a:r>
            <a:r>
              <a:rPr lang="en-US" sz="1400" dirty="0">
                <a:solidFill>
                  <a:schemeClr val="tx1">
                    <a:lumMod val="50000"/>
                  </a:schemeClr>
                </a:solidFill>
                <a:latin typeface="Consolas" panose="020B0609020204030204" pitchFamily="49" charset="0"/>
                <a:cs typeface="Consolas" panose="020B0609020204030204" pitchFamily="49" charset="0"/>
              </a:rPr>
              <a:t> </a:t>
            </a:r>
            <a:r>
              <a:rPr lang="en-US" sz="1400" dirty="0" err="1">
                <a:solidFill>
                  <a:schemeClr val="tx1">
                    <a:lumMod val="50000"/>
                  </a:schemeClr>
                </a:solidFill>
                <a:latin typeface="Consolas" panose="020B0609020204030204" pitchFamily="49" charset="0"/>
                <a:cs typeface="Consolas" panose="020B0609020204030204" pitchFamily="49" charset="0"/>
              </a:rPr>
              <a:t>java_regexp_like</a:t>
            </a:r>
            <a:r>
              <a:rPr lang="en-US" sz="1400" dirty="0">
                <a:solidFill>
                  <a:schemeClr val="tx1">
                    <a:lumMod val="50000"/>
                  </a:schemeClr>
                </a:solidFill>
                <a:latin typeface="Consolas" panose="020B0609020204030204" pitchFamily="49" charset="0"/>
                <a:cs typeface="Consolas" panose="020B0609020204030204" pitchFamily="49" charset="0"/>
              </a:rPr>
              <a:t>(</a:t>
            </a:r>
            <a:r>
              <a:rPr lang="en-US" sz="1400" dirty="0" err="1">
                <a:solidFill>
                  <a:schemeClr val="tx1">
                    <a:lumMod val="50000"/>
                  </a:schemeClr>
                </a:solidFill>
                <a:latin typeface="Consolas" panose="020B0609020204030204" pitchFamily="49" charset="0"/>
                <a:cs typeface="Consolas" panose="020B0609020204030204" pitchFamily="49" charset="0"/>
              </a:rPr>
              <a:t>n.nickname</a:t>
            </a:r>
            <a:r>
              <a:rPr lang="en-US" sz="1400" dirty="0">
                <a:solidFill>
                  <a:schemeClr val="tx1">
                    <a:lumMod val="50000"/>
                  </a:schemeClr>
                </a:solidFill>
                <a:latin typeface="Consolas" panose="020B0609020204030204" pitchFamily="49" charset="0"/>
                <a:cs typeface="Consolas" panose="020B0609020204030204" pitchFamily="49" charset="0"/>
              </a:rPr>
              <a:t>, 'Regulator')</a:t>
            </a:r>
          </a:p>
          <a:p>
            <a:r>
              <a:rPr lang="en-US" sz="1400" dirty="0">
                <a:solidFill>
                  <a:schemeClr val="tx1">
                    <a:lumMod val="50000"/>
                  </a:schemeClr>
                </a:solidFill>
                <a:latin typeface="Consolas" panose="020B0609020204030204" pitchFamily="49" charset="0"/>
                <a:cs typeface="Consolas" panose="020B0609020204030204" pitchFamily="49" charset="0"/>
              </a:rPr>
              <a:t>     </a:t>
            </a:r>
            <a:r>
              <a:rPr lang="en-US" sz="1400" b="1" dirty="0">
                <a:solidFill>
                  <a:schemeClr val="tx1">
                    <a:lumMod val="50000"/>
                  </a:schemeClr>
                </a:solidFill>
                <a:latin typeface="Consolas" panose="020B0609020204030204" pitchFamily="49" charset="0"/>
                <a:cs typeface="Consolas" panose="020B0609020204030204" pitchFamily="49" charset="0"/>
              </a:rPr>
              <a:t>AND</a:t>
            </a:r>
            <a:r>
              <a:rPr lang="en-US" sz="1400" dirty="0">
                <a:solidFill>
                  <a:schemeClr val="tx1">
                    <a:lumMod val="50000"/>
                  </a:schemeClr>
                </a:solidFill>
                <a:latin typeface="Consolas" panose="020B0609020204030204" pitchFamily="49" charset="0"/>
                <a:cs typeface="Consolas" panose="020B0609020204030204" pitchFamily="49" charset="0"/>
              </a:rPr>
              <a:t> n &lt;&gt; m</a:t>
            </a:r>
          </a:p>
          <a:p>
            <a:r>
              <a:rPr lang="en-US" sz="1400" b="1" dirty="0">
                <a:solidFill>
                  <a:schemeClr val="tx1">
                    <a:lumMod val="50000"/>
                  </a:schemeClr>
                </a:solidFill>
                <a:latin typeface="Consolas" panose="020B0609020204030204" pitchFamily="49" charset="0"/>
                <a:cs typeface="Consolas" panose="020B0609020204030204" pitchFamily="49" charset="0"/>
              </a:rPr>
              <a:t>GROUP BY </a:t>
            </a:r>
            <a:r>
              <a:rPr lang="en-US" sz="1400" dirty="0">
                <a:solidFill>
                  <a:schemeClr val="tx1">
                    <a:lumMod val="50000"/>
                  </a:schemeClr>
                </a:solidFill>
                <a:latin typeface="Consolas" panose="020B0609020204030204" pitchFamily="49" charset="0"/>
                <a:cs typeface="Consolas" panose="020B0609020204030204" pitchFamily="49" charset="0"/>
              </a:rPr>
              <a:t>n</a:t>
            </a:r>
          </a:p>
          <a:p>
            <a:r>
              <a:rPr lang="en-US" sz="1400" b="1" dirty="0">
                <a:solidFill>
                  <a:schemeClr val="tx1">
                    <a:lumMod val="50000"/>
                  </a:schemeClr>
                </a:solidFill>
                <a:latin typeface="Consolas" panose="020B0609020204030204" pitchFamily="49" charset="0"/>
                <a:cs typeface="Consolas" panose="020B0609020204030204" pitchFamily="49" charset="0"/>
              </a:rPr>
              <a:t>ORDER BY COUNT</a:t>
            </a:r>
            <a:r>
              <a:rPr lang="en-US" sz="1400" dirty="0">
                <a:solidFill>
                  <a:schemeClr val="tx1">
                    <a:lumMod val="50000"/>
                  </a:schemeClr>
                </a:solidFill>
                <a:latin typeface="Consolas" panose="020B0609020204030204" pitchFamily="49" charset="0"/>
                <a:cs typeface="Consolas" panose="020B0609020204030204" pitchFamily="49" charset="0"/>
              </a:rPr>
              <a:t>(m) </a:t>
            </a:r>
            <a:r>
              <a:rPr lang="en-US" sz="1400" b="1" dirty="0">
                <a:solidFill>
                  <a:schemeClr val="tx1">
                    <a:lumMod val="50000"/>
                  </a:schemeClr>
                </a:solidFill>
                <a:latin typeface="Consolas" panose="020B0609020204030204" pitchFamily="49" charset="0"/>
                <a:cs typeface="Consolas" panose="020B0609020204030204" pitchFamily="49" charset="0"/>
              </a:rPr>
              <a:t>DESC</a:t>
            </a:r>
            <a:r>
              <a:rPr lang="en-US" sz="1400" dirty="0">
                <a:solidFill>
                  <a:schemeClr val="tx1">
                    <a:lumMod val="50000"/>
                  </a:schemeClr>
                </a:solidFill>
                <a:latin typeface="Consolas" panose="020B0609020204030204" pitchFamily="49" charset="0"/>
                <a:cs typeface="Consolas" panose="020B0609020204030204" pitchFamily="49" charset="0"/>
              </a:rPr>
              <a:t>, </a:t>
            </a:r>
            <a:r>
              <a:rPr lang="en-US" sz="1400" dirty="0" err="1">
                <a:solidFill>
                  <a:schemeClr val="tx1">
                    <a:lumMod val="50000"/>
                  </a:schemeClr>
                </a:solidFill>
                <a:latin typeface="Consolas" panose="020B0609020204030204" pitchFamily="49" charset="0"/>
                <a:cs typeface="Consolas" panose="020B0609020204030204" pitchFamily="49" charset="0"/>
              </a:rPr>
              <a:t>n.nickname</a:t>
            </a:r>
            <a:r>
              <a:rPr lang="en-US" sz="1400" dirty="0">
                <a:solidFill>
                  <a:schemeClr val="tx1">
                    <a:lumMod val="50000"/>
                  </a:schemeClr>
                </a:solidFill>
                <a:latin typeface="Consolas" panose="020B0609020204030204" pitchFamily="49" charset="0"/>
                <a:cs typeface="Consolas" panose="020B0609020204030204" pitchFamily="49" charset="0"/>
              </a:rPr>
              <a:t> </a:t>
            </a:r>
            <a:endParaRPr lang="en-US" sz="1400" dirty="0">
              <a:solidFill>
                <a:srgbClr val="2A2A2A"/>
              </a:solidFill>
              <a:latin typeface="Consolas" panose="020B0609020204030204" pitchFamily="49" charset="0"/>
              <a:cs typeface="Consolas" panose="020B0609020204030204" pitchFamily="49" charset="0"/>
            </a:endParaRPr>
          </a:p>
        </p:txBody>
      </p:sp>
      <p:sp>
        <p:nvSpPr>
          <p:cNvPr id="77" name="Rectangle 76"/>
          <p:cNvSpPr/>
          <p:nvPr/>
        </p:nvSpPr>
        <p:spPr>
          <a:xfrm>
            <a:off x="1472730" y="4699016"/>
            <a:ext cx="3790886" cy="1627841"/>
          </a:xfrm>
          <a:prstGeom prst="rect">
            <a:avLst/>
          </a:prstGeom>
          <a:no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60944" rIns="121888" bIns="60944" numCol="1" spcCol="0" rtlCol="0" fromWordArt="0" anchor="t" anchorCtr="0" forceAA="0" compatLnSpc="1">
            <a:prstTxWarp prst="textNoShape">
              <a:avLst/>
            </a:prstTxWarp>
            <a:noAutofit/>
          </a:bodyPr>
          <a:lstStyle/>
          <a:p>
            <a:r>
              <a:rPr lang="en-US" sz="1100" dirty="0">
                <a:solidFill>
                  <a:srgbClr val="2A2A2A"/>
                </a:solidFill>
                <a:latin typeface="Consolas" panose="020B0609020204030204" pitchFamily="49" charset="0"/>
                <a:cs typeface="Consolas" panose="020B0609020204030204" pitchFamily="49" charset="0"/>
              </a:rPr>
              <a:t>+--------------------------+----------+</a:t>
            </a:r>
          </a:p>
          <a:p>
            <a:r>
              <a:rPr lang="en-US" sz="1100" dirty="0">
                <a:solidFill>
                  <a:srgbClr val="2A2A2A"/>
                </a:solidFill>
                <a:latin typeface="Consolas" panose="020B0609020204030204" pitchFamily="49" charset="0"/>
                <a:cs typeface="Consolas" panose="020B0609020204030204" pitchFamily="49" charset="0"/>
              </a:rPr>
              <a:t>| </a:t>
            </a:r>
            <a:r>
              <a:rPr lang="en-US" sz="1100" dirty="0" err="1">
                <a:solidFill>
                  <a:srgbClr val="2A2A2A"/>
                </a:solidFill>
                <a:latin typeface="Consolas" panose="020B0609020204030204" pitchFamily="49" charset="0"/>
                <a:cs typeface="Consolas" panose="020B0609020204030204" pitchFamily="49" charset="0"/>
              </a:rPr>
              <a:t>n.nickname</a:t>
            </a:r>
            <a:r>
              <a:rPr lang="en-US" sz="1100" dirty="0">
                <a:solidFill>
                  <a:srgbClr val="2A2A2A"/>
                </a:solidFill>
                <a:latin typeface="Consolas" panose="020B0609020204030204" pitchFamily="49" charset="0"/>
                <a:cs typeface="Consolas" panose="020B0609020204030204" pitchFamily="49" charset="0"/>
              </a:rPr>
              <a:t>               | COUNT(m) |</a:t>
            </a:r>
          </a:p>
          <a:p>
            <a:r>
              <a:rPr lang="en-US" sz="1100" dirty="0">
                <a:solidFill>
                  <a:srgbClr val="2A2A2A"/>
                </a:solidFill>
                <a:latin typeface="Consolas" panose="020B0609020204030204" pitchFamily="49" charset="0"/>
                <a:cs typeface="Consolas" panose="020B0609020204030204" pitchFamily="49" charset="0"/>
              </a:rPr>
              <a:t>+--------------------------+----------+</a:t>
            </a:r>
          </a:p>
          <a:p>
            <a:r>
              <a:rPr lang="en-US" sz="1100" dirty="0">
                <a:solidFill>
                  <a:srgbClr val="2A2A2A"/>
                </a:solidFill>
                <a:latin typeface="Consolas" panose="020B0609020204030204" pitchFamily="49" charset="0"/>
                <a:cs typeface="Consolas" panose="020B0609020204030204" pitchFamily="49" charset="0"/>
              </a:rPr>
              <a:t>| Regulator, VREG2_A       | 1596     | </a:t>
            </a:r>
          </a:p>
          <a:p>
            <a:r>
              <a:rPr lang="en-US" sz="1100" dirty="0">
                <a:solidFill>
                  <a:srgbClr val="2A2A2A"/>
                </a:solidFill>
                <a:latin typeface="Consolas" panose="020B0609020204030204" pitchFamily="49" charset="0"/>
                <a:cs typeface="Consolas" panose="020B0609020204030204" pitchFamily="49" charset="0"/>
              </a:rPr>
              <a:t>| Regulator, VREG4_B       | 1537     |</a:t>
            </a:r>
          </a:p>
          <a:p>
            <a:r>
              <a:rPr lang="en-US" sz="1100" dirty="0">
                <a:solidFill>
                  <a:srgbClr val="2A2A2A"/>
                </a:solidFill>
                <a:latin typeface="Consolas" panose="020B0609020204030204" pitchFamily="49" charset="0"/>
                <a:cs typeface="Consolas" panose="020B0609020204030204" pitchFamily="49" charset="0"/>
              </a:rPr>
              <a:t>| Regulator, VREG4_C       | 1537     |</a:t>
            </a:r>
          </a:p>
          <a:p>
            <a:r>
              <a:rPr lang="en-US" sz="1100" dirty="0">
                <a:solidFill>
                  <a:srgbClr val="2A2A2A"/>
                </a:solidFill>
                <a:latin typeface="Consolas" panose="020B0609020204030204" pitchFamily="49" charset="0"/>
                <a:cs typeface="Consolas" panose="020B0609020204030204" pitchFamily="49" charset="0"/>
              </a:rPr>
              <a:t>| Regulator, </a:t>
            </a:r>
            <a:r>
              <a:rPr lang="en-US" sz="1100" dirty="0" err="1">
                <a:solidFill>
                  <a:srgbClr val="2A2A2A"/>
                </a:solidFill>
                <a:latin typeface="Consolas" panose="020B0609020204030204" pitchFamily="49" charset="0"/>
                <a:cs typeface="Consolas" panose="020B0609020204030204" pitchFamily="49" charset="0"/>
              </a:rPr>
              <a:t>HVMV_Sub_RegA</a:t>
            </a:r>
            <a:r>
              <a:rPr lang="en-US" sz="1100" dirty="0">
                <a:solidFill>
                  <a:srgbClr val="2A2A2A"/>
                </a:solidFill>
                <a:latin typeface="Consolas" panose="020B0609020204030204" pitchFamily="49" charset="0"/>
                <a:cs typeface="Consolas" panose="020B0609020204030204" pitchFamily="49" charset="0"/>
              </a:rPr>
              <a:t> | 3        |</a:t>
            </a:r>
          </a:p>
          <a:p>
            <a:r>
              <a:rPr lang="en-US" sz="1100" dirty="0">
                <a:solidFill>
                  <a:srgbClr val="2A2A2A"/>
                </a:solidFill>
                <a:latin typeface="Consolas" panose="020B0609020204030204" pitchFamily="49" charset="0"/>
                <a:cs typeface="Consolas" panose="020B0609020204030204" pitchFamily="49" charset="0"/>
              </a:rPr>
              <a:t>| Regulator, </a:t>
            </a:r>
            <a:r>
              <a:rPr lang="en-US" sz="1100" dirty="0" err="1">
                <a:solidFill>
                  <a:srgbClr val="2A2A2A"/>
                </a:solidFill>
                <a:latin typeface="Consolas" panose="020B0609020204030204" pitchFamily="49" charset="0"/>
                <a:cs typeface="Consolas" panose="020B0609020204030204" pitchFamily="49" charset="0"/>
              </a:rPr>
              <a:t>HVMV_Sub_RegB</a:t>
            </a:r>
            <a:r>
              <a:rPr lang="en-US" sz="1100" dirty="0">
                <a:solidFill>
                  <a:srgbClr val="2A2A2A"/>
                </a:solidFill>
                <a:latin typeface="Consolas" panose="020B0609020204030204" pitchFamily="49" charset="0"/>
                <a:cs typeface="Consolas" panose="020B0609020204030204" pitchFamily="49" charset="0"/>
              </a:rPr>
              <a:t> | 3        |</a:t>
            </a:r>
          </a:p>
          <a:p>
            <a:r>
              <a:rPr lang="en-US" sz="1100" dirty="0">
                <a:solidFill>
                  <a:srgbClr val="2A2A2A"/>
                </a:solidFill>
                <a:latin typeface="Consolas" panose="020B0609020204030204" pitchFamily="49" charset="0"/>
                <a:cs typeface="Consolas" panose="020B0609020204030204" pitchFamily="49" charset="0"/>
              </a:rPr>
              <a:t>+--------------------------+----------+</a:t>
            </a:r>
          </a:p>
        </p:txBody>
      </p:sp>
      <p:sp>
        <p:nvSpPr>
          <p:cNvPr id="78" name="Rounded Rectangular Callout 6"/>
          <p:cNvSpPr/>
          <p:nvPr/>
        </p:nvSpPr>
        <p:spPr>
          <a:xfrm>
            <a:off x="5022871" y="4077374"/>
            <a:ext cx="3124172" cy="855928"/>
          </a:xfrm>
          <a:prstGeom prst="wedgeRoundRectCallout">
            <a:avLst>
              <a:gd name="adj1" fmla="val -61912"/>
              <a:gd name="adj2" fmla="val -60037"/>
              <a:gd name="adj3" fmla="val 16667"/>
            </a:avLst>
          </a:prstGeom>
          <a:solidFill>
            <a:srgbClr val="FFFF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9" tIns="0" rIns="0" bIns="0" numCol="1" spcCol="0" rtlCol="0" fromWordArt="0" anchor="ctr" anchorCtr="0" forceAA="0" compatLnSpc="1">
            <a:prstTxWarp prst="textNoShape">
              <a:avLst/>
            </a:prstTxWarp>
            <a:noAutofit/>
          </a:bodyPr>
          <a:lstStyle/>
          <a:p>
            <a:pPr>
              <a:lnSpc>
                <a:spcPct val="90000"/>
              </a:lnSpc>
            </a:pPr>
            <a:r>
              <a:rPr lang="en-US" sz="1600" u="sng" dirty="0">
                <a:solidFill>
                  <a:schemeClr val="tx1"/>
                </a:solidFill>
              </a:rPr>
              <a:t>Query</a:t>
            </a:r>
            <a:r>
              <a:rPr lang="en-US" sz="1600" dirty="0">
                <a:solidFill>
                  <a:schemeClr val="tx1"/>
                </a:solidFill>
              </a:rPr>
              <a:t>: For each ‘Regulator’ device, show number of reachable devices following only ‘OPEN’ connections.</a:t>
            </a:r>
          </a:p>
        </p:txBody>
      </p:sp>
      <p:sp>
        <p:nvSpPr>
          <p:cNvPr id="79" name="Rounded Rectangular Callout 6"/>
          <p:cNvSpPr/>
          <p:nvPr/>
        </p:nvSpPr>
        <p:spPr>
          <a:xfrm>
            <a:off x="5089542" y="5147659"/>
            <a:ext cx="1592377" cy="316813"/>
          </a:xfrm>
          <a:prstGeom prst="wedgeRoundRectCallout">
            <a:avLst>
              <a:gd name="adj1" fmla="val -73130"/>
              <a:gd name="adj2" fmla="val 43917"/>
              <a:gd name="adj3" fmla="val 16667"/>
            </a:avLst>
          </a:prstGeom>
          <a:solidFill>
            <a:srgbClr val="FFFF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9" tIns="0" rIns="0" bIns="0" numCol="1" spcCol="0" rtlCol="0" fromWordArt="0" anchor="ctr" anchorCtr="0" forceAA="0" compatLnSpc="1">
            <a:prstTxWarp prst="textNoShape">
              <a:avLst/>
            </a:prstTxWarp>
            <a:noAutofit/>
          </a:bodyPr>
          <a:lstStyle/>
          <a:p>
            <a:pPr>
              <a:lnSpc>
                <a:spcPct val="90000"/>
              </a:lnSpc>
            </a:pPr>
            <a:r>
              <a:rPr lang="en-US" sz="1600" u="sng" dirty="0">
                <a:solidFill>
                  <a:schemeClr val="tx1"/>
                </a:solidFill>
              </a:rPr>
              <a:t>Example result</a:t>
            </a:r>
            <a:endParaRPr lang="en-US" sz="1600" dirty="0">
              <a:solidFill>
                <a:schemeClr val="tx1"/>
              </a:solidFill>
            </a:endParaRPr>
          </a:p>
        </p:txBody>
      </p:sp>
      <p:sp>
        <p:nvSpPr>
          <p:cNvPr id="80" name="Footer Placeholder 6"/>
          <p:cNvSpPr>
            <a:spLocks noGrp="1"/>
          </p:cNvSpPr>
          <p:nvPr>
            <p:ph type="ftr" sz="quarter" idx="11"/>
          </p:nvPr>
        </p:nvSpPr>
        <p:spPr>
          <a:xfrm>
            <a:off x="8621423" y="6556248"/>
            <a:ext cx="2743200" cy="182880"/>
          </a:xfrm>
        </p:spPr>
        <p:txBody>
          <a:bodyPr/>
          <a:lstStyle/>
          <a:p>
            <a:r>
              <a:rPr lang="en-US" dirty="0"/>
              <a:t>Confidential – Oracle Internal</a:t>
            </a:r>
          </a:p>
        </p:txBody>
      </p:sp>
    </p:spTree>
    <p:extLst>
      <p:ext uri="{BB962C8B-B14F-4D97-AF65-F5344CB8AC3E}">
        <p14:creationId xmlns:p14="http://schemas.microsoft.com/office/powerpoint/2010/main" val="1692427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Patterns, labels, regular expressions</a:t>
            </a:r>
          </a:p>
        </p:txBody>
      </p:sp>
      <p:sp>
        <p:nvSpPr>
          <p:cNvPr id="5" name="Slide Number Placeholder 4"/>
          <p:cNvSpPr>
            <a:spLocks noGrp="1"/>
          </p:cNvSpPr>
          <p:nvPr>
            <p:ph type="sldNum" sz="quarter" idx="12"/>
          </p:nvPr>
        </p:nvSpPr>
        <p:spPr/>
        <p:txBody>
          <a:bodyPr/>
          <a:lstStyle/>
          <a:p>
            <a:fld id="{C51EAA63-D034-42AE-91FA-B13B9518C7BE}" type="slidenum">
              <a:rPr lang="en-US" smtClean="0"/>
              <a:t>49</a:t>
            </a:fld>
            <a:endParaRPr lang="en-US" dirty="0"/>
          </a:p>
        </p:txBody>
      </p:sp>
      <p:graphicFrame>
        <p:nvGraphicFramePr>
          <p:cNvPr id="7" name="Content Placeholder 5"/>
          <p:cNvGraphicFramePr>
            <a:graphicFrameLocks/>
          </p:cNvGraphicFramePr>
          <p:nvPr>
            <p:extLst/>
          </p:nvPr>
        </p:nvGraphicFramePr>
        <p:xfrm>
          <a:off x="5815661" y="1624584"/>
          <a:ext cx="6122502" cy="4602480"/>
        </p:xfrm>
        <a:graphic>
          <a:graphicData uri="http://schemas.openxmlformats.org/drawingml/2006/table">
            <a:tbl>
              <a:tblPr firstRow="1" bandRow="1">
                <a:tableStyleId>{5C22544A-7EE6-4342-B048-85BDC9FD1C3A}</a:tableStyleId>
              </a:tblPr>
              <a:tblGrid>
                <a:gridCol w="1636174">
                  <a:extLst>
                    <a:ext uri="{9D8B030D-6E8A-4147-A177-3AD203B41FA5}">
                      <a16:colId xmlns:a16="http://schemas.microsoft.com/office/drawing/2014/main" val="1822563819"/>
                    </a:ext>
                  </a:extLst>
                </a:gridCol>
                <a:gridCol w="4486328">
                  <a:extLst>
                    <a:ext uri="{9D8B030D-6E8A-4147-A177-3AD203B41FA5}">
                      <a16:colId xmlns:a16="http://schemas.microsoft.com/office/drawing/2014/main" val="3667791218"/>
                    </a:ext>
                  </a:extLst>
                </a:gridCol>
              </a:tblGrid>
              <a:tr h="274754">
                <a:tc>
                  <a:txBody>
                    <a:bodyPr/>
                    <a:lstStyle/>
                    <a:p>
                      <a:r>
                        <a:rPr lang="en-US" sz="1600" dirty="0"/>
                        <a:t>Syntax</a:t>
                      </a:r>
                    </a:p>
                  </a:txBody>
                  <a:tcPr/>
                </a:tc>
                <a:tc>
                  <a:txBody>
                    <a:bodyPr/>
                    <a:lstStyle/>
                    <a:p>
                      <a:r>
                        <a:rPr lang="en-US" sz="1600" dirty="0"/>
                        <a:t>Description</a:t>
                      </a:r>
                    </a:p>
                  </a:txBody>
                  <a:tcPr/>
                </a:tc>
                <a:extLst>
                  <a:ext uri="{0D108BD9-81ED-4DB2-BD59-A6C34878D82A}">
                    <a16:rowId xmlns:a16="http://schemas.microsoft.com/office/drawing/2014/main" val="2388251299"/>
                  </a:ext>
                </a:extLst>
              </a:tr>
              <a:tr h="399642">
                <a:tc>
                  <a:txBody>
                    <a:bodyPr/>
                    <a:lstStyle/>
                    <a:p>
                      <a:r>
                        <a:rPr lang="en-US" sz="1400" b="0" dirty="0">
                          <a:solidFill>
                            <a:schemeClr val="tx1"/>
                          </a:solidFill>
                          <a:latin typeface="Consolas" panose="020B0609020204030204" pitchFamily="49" charset="0"/>
                          <a:cs typeface="Consolas" panose="020B0609020204030204" pitchFamily="49" charset="0"/>
                        </a:rPr>
                        <a:t>-/:</a:t>
                      </a:r>
                      <a:r>
                        <a:rPr lang="en-US" sz="1400" b="0" dirty="0" err="1">
                          <a:solidFill>
                            <a:schemeClr val="tx1"/>
                          </a:solidFill>
                          <a:latin typeface="Consolas" panose="020B0609020204030204" pitchFamily="49" charset="0"/>
                          <a:cs typeface="Consolas" panose="020B0609020204030204" pitchFamily="49" charset="0"/>
                        </a:rPr>
                        <a:t>lbl</a:t>
                      </a:r>
                      <a:r>
                        <a:rPr lang="en-US" sz="1400" b="0" dirty="0">
                          <a:solidFill>
                            <a:schemeClr val="tx1"/>
                          </a:solidFill>
                          <a:latin typeface="Consolas" panose="020B0609020204030204" pitchFamily="49" charset="0"/>
                          <a:cs typeface="Consolas" panose="020B0609020204030204" pitchFamily="49" charset="0"/>
                        </a:rPr>
                        <a:t>/-&gt;</a:t>
                      </a:r>
                    </a:p>
                  </a:txBody>
                  <a:tcPr>
                    <a:solidFill>
                      <a:schemeClr val="bg1">
                        <a:lumMod val="95000"/>
                      </a:schemeClr>
                    </a:solidFill>
                  </a:tcPr>
                </a:tc>
                <a:tc>
                  <a:txBody>
                    <a:bodyPr/>
                    <a:lstStyle/>
                    <a:p>
                      <a:r>
                        <a:rPr lang="en-US" sz="1200" dirty="0"/>
                        <a:t>Matches if there exists a</a:t>
                      </a:r>
                      <a:r>
                        <a:rPr lang="en-US" sz="1200" baseline="0" dirty="0"/>
                        <a:t> path that connects the source and destination by </a:t>
                      </a:r>
                      <a:r>
                        <a:rPr lang="en-US" sz="1400" b="1" baseline="0" dirty="0"/>
                        <a:t>one</a:t>
                      </a:r>
                      <a:r>
                        <a:rPr lang="en-US" sz="1200" baseline="0" dirty="0"/>
                        <a:t> match of the given pattern</a:t>
                      </a:r>
                      <a:endParaRPr lang="en-US" sz="1200" dirty="0"/>
                    </a:p>
                  </a:txBody>
                  <a:tcPr>
                    <a:solidFill>
                      <a:srgbClr val="F8F8F8"/>
                    </a:solidFill>
                  </a:tcPr>
                </a:tc>
                <a:extLst>
                  <a:ext uri="{0D108BD9-81ED-4DB2-BD59-A6C34878D82A}">
                    <a16:rowId xmlns:a16="http://schemas.microsoft.com/office/drawing/2014/main" val="1505287853"/>
                  </a:ext>
                </a:extLst>
              </a:tr>
              <a:tr h="399642">
                <a:tc>
                  <a:txBody>
                    <a:bodyPr/>
                    <a:lstStyle/>
                    <a:p>
                      <a:r>
                        <a:rPr lang="en-US" sz="1400" b="0" dirty="0">
                          <a:solidFill>
                            <a:schemeClr val="tx1"/>
                          </a:solidFill>
                          <a:latin typeface="Consolas" panose="020B0609020204030204" pitchFamily="49" charset="0"/>
                          <a:cs typeface="Consolas" panose="020B0609020204030204" pitchFamily="49" charset="0"/>
                        </a:rPr>
                        <a:t>-/:</a:t>
                      </a:r>
                      <a:r>
                        <a:rPr lang="en-US" sz="1400" b="0" dirty="0" err="1">
                          <a:solidFill>
                            <a:schemeClr val="tx1"/>
                          </a:solidFill>
                          <a:latin typeface="Consolas" panose="020B0609020204030204" pitchFamily="49" charset="0"/>
                          <a:cs typeface="Consolas" panose="020B0609020204030204" pitchFamily="49" charset="0"/>
                        </a:rPr>
                        <a:t>lbl</a:t>
                      </a:r>
                      <a:r>
                        <a:rPr lang="en-US" sz="1400" b="0" dirty="0">
                          <a:solidFill>
                            <a:schemeClr val="tx1"/>
                          </a:solidFill>
                          <a:latin typeface="Consolas" panose="020B0609020204030204" pitchFamily="49" charset="0"/>
                          <a:cs typeface="Consolas" panose="020B0609020204030204" pitchFamily="49" charset="0"/>
                        </a:rPr>
                        <a:t>*/-&gt;</a:t>
                      </a:r>
                    </a:p>
                  </a:txBody>
                  <a:tcPr>
                    <a:solidFill>
                      <a:schemeClr val="bg1">
                        <a:lumMod val="95000"/>
                      </a:schemeClr>
                    </a:solidFill>
                  </a:tcPr>
                </a:tc>
                <a:tc>
                  <a:txBody>
                    <a:bodyPr/>
                    <a:lstStyle/>
                    <a:p>
                      <a:r>
                        <a:rPr lang="en-US" sz="1200" dirty="0"/>
                        <a:t>Matches if there exists a path that connects the source and destination by </a:t>
                      </a:r>
                      <a:r>
                        <a:rPr lang="en-US" sz="1400" b="1" dirty="0"/>
                        <a:t>zero or more </a:t>
                      </a:r>
                      <a:r>
                        <a:rPr lang="en-US" sz="1200" dirty="0"/>
                        <a:t>matches</a:t>
                      </a:r>
                      <a:r>
                        <a:rPr lang="en-US" sz="1200" baseline="0" dirty="0"/>
                        <a:t> of the given pattern</a:t>
                      </a:r>
                      <a:endParaRPr lang="en-US" sz="1200" dirty="0"/>
                    </a:p>
                  </a:txBody>
                  <a:tcPr>
                    <a:solidFill>
                      <a:srgbClr val="F8F8F8"/>
                    </a:solidFill>
                  </a:tcPr>
                </a:tc>
                <a:extLst>
                  <a:ext uri="{0D108BD9-81ED-4DB2-BD59-A6C34878D82A}">
                    <a16:rowId xmlns:a16="http://schemas.microsoft.com/office/drawing/2014/main" val="62948431"/>
                  </a:ext>
                </a:extLst>
              </a:tr>
              <a:tr h="399642">
                <a:tc>
                  <a:txBody>
                    <a:bodyPr/>
                    <a:lstStyle/>
                    <a:p>
                      <a:r>
                        <a:rPr lang="en-US" sz="1400" b="0" baseline="0" dirty="0">
                          <a:solidFill>
                            <a:schemeClr val="tx1"/>
                          </a:solidFill>
                          <a:latin typeface="Consolas" panose="020B0609020204030204" pitchFamily="49" charset="0"/>
                          <a:cs typeface="Consolas" panose="020B0609020204030204" pitchFamily="49" charset="0"/>
                        </a:rPr>
                        <a:t>-/:</a:t>
                      </a:r>
                      <a:r>
                        <a:rPr lang="en-US" sz="1400" b="0" baseline="0" dirty="0" err="1">
                          <a:solidFill>
                            <a:schemeClr val="tx1"/>
                          </a:solidFill>
                          <a:latin typeface="Consolas" panose="020B0609020204030204" pitchFamily="49" charset="0"/>
                          <a:cs typeface="Consolas" panose="020B0609020204030204" pitchFamily="49" charset="0"/>
                        </a:rPr>
                        <a:t>lbl</a:t>
                      </a:r>
                      <a:r>
                        <a:rPr lang="en-US" sz="1400" b="0" baseline="0" dirty="0">
                          <a:solidFill>
                            <a:schemeClr val="tx1"/>
                          </a:solidFill>
                          <a:latin typeface="Consolas" panose="020B0609020204030204" pitchFamily="49" charset="0"/>
                          <a:cs typeface="Consolas" panose="020B0609020204030204" pitchFamily="49" charset="0"/>
                        </a:rPr>
                        <a:t>+/-&gt;</a:t>
                      </a:r>
                      <a:endParaRPr lang="en-US" sz="1400" b="0" dirty="0">
                        <a:solidFill>
                          <a:schemeClr val="tx1"/>
                        </a:solidFill>
                        <a:latin typeface="Consolas" panose="020B0609020204030204" pitchFamily="49" charset="0"/>
                        <a:cs typeface="Consolas" panose="020B0609020204030204" pitchFamily="49" charset="0"/>
                      </a:endParaRPr>
                    </a:p>
                  </a:txBody>
                  <a:tcPr>
                    <a:solidFill>
                      <a:schemeClr val="bg1">
                        <a:lumMod val="95000"/>
                      </a:schemeClr>
                    </a:solidFill>
                  </a:tcPr>
                </a:tc>
                <a:tc>
                  <a:txBody>
                    <a:bodyPr/>
                    <a:lstStyle/>
                    <a:p>
                      <a:r>
                        <a:rPr lang="en-US" sz="1200" dirty="0"/>
                        <a:t>Matches if there exists a path that connects the source and destination by </a:t>
                      </a:r>
                      <a:r>
                        <a:rPr lang="en-US" sz="1400" b="1" dirty="0"/>
                        <a:t>one or more </a:t>
                      </a:r>
                      <a:r>
                        <a:rPr lang="en-US" sz="1200" dirty="0"/>
                        <a:t>matches</a:t>
                      </a:r>
                      <a:r>
                        <a:rPr lang="en-US" sz="1200" baseline="0" dirty="0"/>
                        <a:t> of the given pattern</a:t>
                      </a:r>
                      <a:endParaRPr lang="en-US" sz="1200" dirty="0"/>
                    </a:p>
                  </a:txBody>
                  <a:tcPr>
                    <a:solidFill>
                      <a:srgbClr val="F8F8F8"/>
                    </a:solidFill>
                  </a:tcPr>
                </a:tc>
                <a:extLst>
                  <a:ext uri="{0D108BD9-81ED-4DB2-BD59-A6C34878D82A}">
                    <a16:rowId xmlns:a16="http://schemas.microsoft.com/office/drawing/2014/main" val="1647985411"/>
                  </a:ext>
                </a:extLst>
              </a:tr>
              <a:tr h="399642">
                <a:tc>
                  <a:txBody>
                    <a:bodyPr/>
                    <a:lstStyle/>
                    <a:p>
                      <a:r>
                        <a:rPr lang="en-US" sz="1400" b="0" baseline="0" dirty="0">
                          <a:solidFill>
                            <a:schemeClr val="tx1"/>
                          </a:solidFill>
                          <a:latin typeface="Consolas" panose="020B0609020204030204" pitchFamily="49" charset="0"/>
                          <a:cs typeface="Consolas" panose="020B0609020204030204" pitchFamily="49" charset="0"/>
                        </a:rPr>
                        <a:t>-/:</a:t>
                      </a:r>
                      <a:r>
                        <a:rPr lang="en-US" sz="1400" b="0" baseline="0" dirty="0" err="1">
                          <a:solidFill>
                            <a:schemeClr val="tx1"/>
                          </a:solidFill>
                          <a:latin typeface="Consolas" panose="020B0609020204030204" pitchFamily="49" charset="0"/>
                          <a:cs typeface="Consolas" panose="020B0609020204030204" pitchFamily="49" charset="0"/>
                        </a:rPr>
                        <a:t>lbl</a:t>
                      </a:r>
                      <a:r>
                        <a:rPr lang="en-US" sz="1400" b="0" baseline="0" dirty="0">
                          <a:solidFill>
                            <a:schemeClr val="tx1"/>
                          </a:solidFill>
                          <a:latin typeface="Consolas" panose="020B0609020204030204" pitchFamily="49" charset="0"/>
                          <a:cs typeface="Consolas" panose="020B0609020204030204" pitchFamily="49" charset="0"/>
                        </a:rPr>
                        <a:t>?/-&gt;</a:t>
                      </a:r>
                      <a:endParaRPr lang="en-US" sz="1400" b="0" dirty="0">
                        <a:solidFill>
                          <a:schemeClr val="tx1"/>
                        </a:solidFill>
                        <a:latin typeface="Consolas" panose="020B0609020204030204" pitchFamily="49" charset="0"/>
                        <a:cs typeface="Consolas" panose="020B0609020204030204" pitchFamily="49" charset="0"/>
                      </a:endParaRPr>
                    </a:p>
                  </a:txBody>
                  <a:tcPr>
                    <a:solidFill>
                      <a:schemeClr val="bg1">
                        <a:lumMod val="95000"/>
                      </a:schemeClr>
                    </a:solidFill>
                  </a:tcPr>
                </a:tc>
                <a:tc>
                  <a:txBody>
                    <a:bodyPr/>
                    <a:lstStyle/>
                    <a:p>
                      <a:r>
                        <a:rPr lang="en-US" sz="1200" dirty="0"/>
                        <a:t>Matches if there exists a path that connects the source and destination by </a:t>
                      </a:r>
                      <a:r>
                        <a:rPr lang="en-US" sz="1400" b="1" dirty="0"/>
                        <a:t>zero or one </a:t>
                      </a:r>
                      <a:r>
                        <a:rPr lang="en-US" sz="1200" dirty="0"/>
                        <a:t>matches</a:t>
                      </a:r>
                      <a:r>
                        <a:rPr lang="en-US" sz="1200" baseline="0" dirty="0"/>
                        <a:t> of the given pattern</a:t>
                      </a:r>
                      <a:endParaRPr lang="en-US" sz="1200" dirty="0"/>
                    </a:p>
                  </a:txBody>
                  <a:tcPr>
                    <a:solidFill>
                      <a:srgbClr val="F8F8F8"/>
                    </a:solidFill>
                  </a:tcPr>
                </a:tc>
                <a:extLst>
                  <a:ext uri="{0D108BD9-81ED-4DB2-BD59-A6C34878D82A}">
                    <a16:rowId xmlns:a16="http://schemas.microsoft.com/office/drawing/2014/main" val="2368383591"/>
                  </a:ext>
                </a:extLst>
              </a:tr>
              <a:tr h="399642">
                <a:tc>
                  <a:txBody>
                    <a:bodyPr/>
                    <a:lstStyle/>
                    <a:p>
                      <a:r>
                        <a:rPr lang="en-US" sz="1400" b="0" baseline="0" dirty="0">
                          <a:solidFill>
                            <a:schemeClr val="tx1"/>
                          </a:solidFill>
                          <a:latin typeface="Consolas" panose="020B0609020204030204" pitchFamily="49" charset="0"/>
                          <a:cs typeface="Consolas" panose="020B0609020204030204" pitchFamily="49" charset="0"/>
                        </a:rPr>
                        <a:t>-/:</a:t>
                      </a:r>
                      <a:r>
                        <a:rPr lang="en-US" sz="1400" b="0" baseline="0" dirty="0" err="1">
                          <a:solidFill>
                            <a:schemeClr val="tx1"/>
                          </a:solidFill>
                          <a:latin typeface="Consolas" panose="020B0609020204030204" pitchFamily="49" charset="0"/>
                          <a:cs typeface="Consolas" panose="020B0609020204030204" pitchFamily="49" charset="0"/>
                        </a:rPr>
                        <a:t>lbl</a:t>
                      </a:r>
                      <a:r>
                        <a:rPr lang="en-US" sz="1400" b="0" baseline="0" dirty="0">
                          <a:solidFill>
                            <a:schemeClr val="tx1"/>
                          </a:solidFill>
                          <a:latin typeface="Consolas" panose="020B0609020204030204" pitchFamily="49" charset="0"/>
                          <a:cs typeface="Consolas" panose="020B0609020204030204" pitchFamily="49" charset="0"/>
                        </a:rPr>
                        <a:t>{2}/-&gt;</a:t>
                      </a:r>
                      <a:endParaRPr lang="en-US" sz="1400" b="0" dirty="0">
                        <a:solidFill>
                          <a:schemeClr val="tx1"/>
                        </a:solidFill>
                        <a:latin typeface="Consolas" panose="020B0609020204030204" pitchFamily="49" charset="0"/>
                        <a:cs typeface="Consolas" panose="020B0609020204030204" pitchFamily="49" charset="0"/>
                      </a:endParaRP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Matches if there exists a path that connects the source and destination by </a:t>
                      </a:r>
                      <a:r>
                        <a:rPr lang="en-US" sz="1400" b="1" dirty="0"/>
                        <a:t>exactly 2</a:t>
                      </a:r>
                      <a:r>
                        <a:rPr lang="en-US" sz="1400" dirty="0"/>
                        <a:t> </a:t>
                      </a:r>
                      <a:r>
                        <a:rPr lang="en-US" sz="1200" dirty="0"/>
                        <a:t>matches </a:t>
                      </a:r>
                      <a:r>
                        <a:rPr lang="en-US" sz="1200" baseline="0" dirty="0"/>
                        <a:t>of the given pattern</a:t>
                      </a:r>
                      <a:endParaRPr lang="en-US" sz="1200" dirty="0"/>
                    </a:p>
                  </a:txBody>
                  <a:tcPr>
                    <a:solidFill>
                      <a:srgbClr val="F8F8F8"/>
                    </a:solidFill>
                  </a:tcPr>
                </a:tc>
                <a:extLst>
                  <a:ext uri="{0D108BD9-81ED-4DB2-BD59-A6C34878D82A}">
                    <a16:rowId xmlns:a16="http://schemas.microsoft.com/office/drawing/2014/main" val="3778330410"/>
                  </a:ext>
                </a:extLst>
              </a:tr>
              <a:tr h="399642">
                <a:tc>
                  <a:txBody>
                    <a:bodyPr/>
                    <a:lstStyle/>
                    <a:p>
                      <a:r>
                        <a:rPr lang="en-US" sz="1400" b="0" baseline="0" dirty="0">
                          <a:solidFill>
                            <a:schemeClr val="tx1"/>
                          </a:solidFill>
                          <a:latin typeface="Consolas" panose="020B0609020204030204" pitchFamily="49" charset="0"/>
                          <a:cs typeface="Consolas" panose="020B0609020204030204" pitchFamily="49" charset="0"/>
                        </a:rPr>
                        <a:t>-/:</a:t>
                      </a:r>
                      <a:r>
                        <a:rPr lang="en-US" sz="1400" b="0" baseline="0" dirty="0" err="1">
                          <a:solidFill>
                            <a:schemeClr val="tx1"/>
                          </a:solidFill>
                          <a:latin typeface="Consolas" panose="020B0609020204030204" pitchFamily="49" charset="0"/>
                          <a:cs typeface="Consolas" panose="020B0609020204030204" pitchFamily="49" charset="0"/>
                        </a:rPr>
                        <a:t>lbl</a:t>
                      </a:r>
                      <a:r>
                        <a:rPr lang="en-US" sz="1400" b="0" baseline="0" dirty="0">
                          <a:solidFill>
                            <a:schemeClr val="tx1"/>
                          </a:solidFill>
                          <a:latin typeface="Consolas" panose="020B0609020204030204" pitchFamily="49" charset="0"/>
                          <a:cs typeface="Consolas" panose="020B0609020204030204" pitchFamily="49" charset="0"/>
                        </a:rPr>
                        <a:t>{2,}/-&gt;</a:t>
                      </a:r>
                      <a:endParaRPr lang="en-US" sz="1400" b="0" dirty="0">
                        <a:solidFill>
                          <a:schemeClr val="tx1"/>
                        </a:solidFill>
                        <a:latin typeface="Consolas" panose="020B0609020204030204" pitchFamily="49" charset="0"/>
                        <a:cs typeface="Consolas" panose="020B0609020204030204" pitchFamily="49" charset="0"/>
                      </a:endParaRP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Matches if there exists a path that connects the source and destination by </a:t>
                      </a:r>
                      <a:r>
                        <a:rPr lang="en-US" sz="1400" b="1" dirty="0"/>
                        <a:t>at least 2 </a:t>
                      </a:r>
                      <a:r>
                        <a:rPr lang="en-US" sz="1200" dirty="0"/>
                        <a:t>matches</a:t>
                      </a:r>
                      <a:r>
                        <a:rPr lang="en-US" sz="1200" baseline="0" dirty="0"/>
                        <a:t> of the given pattern</a:t>
                      </a:r>
                      <a:endParaRPr lang="en-US" sz="1200" dirty="0"/>
                    </a:p>
                  </a:txBody>
                  <a:tcPr>
                    <a:solidFill>
                      <a:srgbClr val="F8F8F8"/>
                    </a:solidFill>
                  </a:tcPr>
                </a:tc>
                <a:extLst>
                  <a:ext uri="{0D108BD9-81ED-4DB2-BD59-A6C34878D82A}">
                    <a16:rowId xmlns:a16="http://schemas.microsoft.com/office/drawing/2014/main" val="2416039824"/>
                  </a:ext>
                </a:extLst>
              </a:tr>
              <a:tr h="553042">
                <a:tc>
                  <a:txBody>
                    <a:bodyPr/>
                    <a:lstStyle/>
                    <a:p>
                      <a:r>
                        <a:rPr lang="en-US" sz="1400" b="0" baseline="0" dirty="0">
                          <a:solidFill>
                            <a:schemeClr val="tx1"/>
                          </a:solidFill>
                          <a:latin typeface="Consolas" panose="020B0609020204030204" pitchFamily="49" charset="0"/>
                          <a:cs typeface="Consolas" panose="020B0609020204030204" pitchFamily="49" charset="0"/>
                        </a:rPr>
                        <a:t>-/:</a:t>
                      </a:r>
                      <a:r>
                        <a:rPr lang="en-US" sz="1400" b="0" baseline="0" dirty="0" err="1">
                          <a:solidFill>
                            <a:schemeClr val="tx1"/>
                          </a:solidFill>
                          <a:latin typeface="Consolas" panose="020B0609020204030204" pitchFamily="49" charset="0"/>
                          <a:cs typeface="Consolas" panose="020B0609020204030204" pitchFamily="49" charset="0"/>
                        </a:rPr>
                        <a:t>lbl</a:t>
                      </a:r>
                      <a:r>
                        <a:rPr lang="en-US" sz="1400" b="0" baseline="0" dirty="0">
                          <a:solidFill>
                            <a:schemeClr val="tx1"/>
                          </a:solidFill>
                          <a:latin typeface="Consolas" panose="020B0609020204030204" pitchFamily="49" charset="0"/>
                          <a:cs typeface="Consolas" panose="020B0609020204030204" pitchFamily="49" charset="0"/>
                        </a:rPr>
                        <a:t>{2,3}/-&gt;</a:t>
                      </a:r>
                      <a:endParaRPr lang="en-US" sz="1400" b="0" dirty="0">
                        <a:solidFill>
                          <a:schemeClr val="tx1"/>
                        </a:solidFill>
                        <a:latin typeface="Consolas" panose="020B0609020204030204" pitchFamily="49" charset="0"/>
                        <a:cs typeface="Consolas" panose="020B0609020204030204" pitchFamily="49" charset="0"/>
                      </a:endParaRP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Matches if there exists a path that connects the source and destination by </a:t>
                      </a:r>
                      <a:r>
                        <a:rPr lang="en-US" sz="1400" b="1" dirty="0"/>
                        <a:t>at least 2 and at most 3 (inclusive)</a:t>
                      </a:r>
                      <a:r>
                        <a:rPr lang="en-US" sz="1400" dirty="0"/>
                        <a:t> </a:t>
                      </a:r>
                      <a:r>
                        <a:rPr lang="en-US" sz="1200" dirty="0"/>
                        <a:t>matches</a:t>
                      </a:r>
                      <a:r>
                        <a:rPr lang="en-US" sz="1200" baseline="0" dirty="0"/>
                        <a:t> of the given pattern</a:t>
                      </a:r>
                      <a:endParaRPr lang="en-US" sz="1200" dirty="0"/>
                    </a:p>
                  </a:txBody>
                  <a:tcPr>
                    <a:solidFill>
                      <a:srgbClr val="F8F8F8"/>
                    </a:solidFill>
                  </a:tcPr>
                </a:tc>
                <a:extLst>
                  <a:ext uri="{0D108BD9-81ED-4DB2-BD59-A6C34878D82A}">
                    <a16:rowId xmlns:a16="http://schemas.microsoft.com/office/drawing/2014/main" val="773261182"/>
                  </a:ext>
                </a:extLst>
              </a:tr>
              <a:tr h="553042">
                <a:tc>
                  <a:txBody>
                    <a:bodyPr/>
                    <a:lstStyle/>
                    <a:p>
                      <a:r>
                        <a:rPr lang="en-US" sz="1400" b="0" baseline="0" dirty="0">
                          <a:solidFill>
                            <a:schemeClr val="tx1"/>
                          </a:solidFill>
                          <a:latin typeface="Consolas" panose="020B0609020204030204" pitchFamily="49" charset="0"/>
                          <a:cs typeface="Consolas" panose="020B0609020204030204" pitchFamily="49" charset="0"/>
                        </a:rPr>
                        <a:t>-/:</a:t>
                      </a:r>
                      <a:r>
                        <a:rPr lang="en-US" sz="1400" b="0" baseline="0" dirty="0" err="1">
                          <a:solidFill>
                            <a:schemeClr val="tx1"/>
                          </a:solidFill>
                          <a:latin typeface="Consolas" panose="020B0609020204030204" pitchFamily="49" charset="0"/>
                          <a:cs typeface="Consolas" panose="020B0609020204030204" pitchFamily="49" charset="0"/>
                        </a:rPr>
                        <a:t>lbl</a:t>
                      </a:r>
                      <a:r>
                        <a:rPr lang="en-US" sz="1400" b="0" baseline="0" dirty="0">
                          <a:solidFill>
                            <a:schemeClr val="tx1"/>
                          </a:solidFill>
                          <a:latin typeface="Consolas" panose="020B0609020204030204" pitchFamily="49" charset="0"/>
                          <a:cs typeface="Consolas" panose="020B0609020204030204" pitchFamily="49" charset="0"/>
                        </a:rPr>
                        <a:t>{,3}/-&gt;</a:t>
                      </a:r>
                      <a:endParaRPr lang="en-US" sz="1400" b="0" dirty="0">
                        <a:solidFill>
                          <a:schemeClr val="tx1"/>
                        </a:solidFill>
                        <a:latin typeface="Consolas" panose="020B0609020204030204" pitchFamily="49" charset="0"/>
                        <a:cs typeface="Consolas" panose="020B0609020204030204" pitchFamily="49" charset="0"/>
                      </a:endParaRP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Matches if there exists a path that connects the source and destination by </a:t>
                      </a:r>
                      <a:r>
                        <a:rPr lang="en-US" sz="1400" b="1" dirty="0"/>
                        <a:t>at least 0 and at most 3 (inclusive) </a:t>
                      </a:r>
                      <a:r>
                        <a:rPr lang="en-US" sz="1200" dirty="0"/>
                        <a:t>matches</a:t>
                      </a:r>
                      <a:r>
                        <a:rPr lang="en-US" sz="1200" baseline="0" dirty="0"/>
                        <a:t> of the given pattern</a:t>
                      </a:r>
                      <a:endParaRPr lang="en-US" sz="1200" dirty="0"/>
                    </a:p>
                  </a:txBody>
                  <a:tcPr>
                    <a:solidFill>
                      <a:srgbClr val="F8F8F8"/>
                    </a:solidFill>
                  </a:tcPr>
                </a:tc>
                <a:extLst>
                  <a:ext uri="{0D108BD9-81ED-4DB2-BD59-A6C34878D82A}">
                    <a16:rowId xmlns:a16="http://schemas.microsoft.com/office/drawing/2014/main" val="3768945394"/>
                  </a:ext>
                </a:extLst>
              </a:tr>
            </a:tbl>
          </a:graphicData>
        </a:graphic>
      </p:graphicFrame>
      <p:graphicFrame>
        <p:nvGraphicFramePr>
          <p:cNvPr id="8" name="Content Placeholder 5"/>
          <p:cNvGraphicFramePr>
            <a:graphicFrameLocks/>
          </p:cNvGraphicFramePr>
          <p:nvPr>
            <p:extLst/>
          </p:nvPr>
        </p:nvGraphicFramePr>
        <p:xfrm>
          <a:off x="587461" y="1624584"/>
          <a:ext cx="4898940" cy="3413760"/>
        </p:xfrm>
        <a:graphic>
          <a:graphicData uri="http://schemas.openxmlformats.org/drawingml/2006/table">
            <a:tbl>
              <a:tblPr firstRow="1" bandRow="1">
                <a:tableStyleId>{5C22544A-7EE6-4342-B048-85BDC9FD1C3A}</a:tableStyleId>
              </a:tblPr>
              <a:tblGrid>
                <a:gridCol w="1923793">
                  <a:extLst>
                    <a:ext uri="{9D8B030D-6E8A-4147-A177-3AD203B41FA5}">
                      <a16:colId xmlns:a16="http://schemas.microsoft.com/office/drawing/2014/main" val="1822563819"/>
                    </a:ext>
                  </a:extLst>
                </a:gridCol>
                <a:gridCol w="2975147">
                  <a:extLst>
                    <a:ext uri="{9D8B030D-6E8A-4147-A177-3AD203B41FA5}">
                      <a16:colId xmlns:a16="http://schemas.microsoft.com/office/drawing/2014/main" val="3667791218"/>
                    </a:ext>
                  </a:extLst>
                </a:gridCol>
              </a:tblGrid>
              <a:tr h="262621">
                <a:tc>
                  <a:txBody>
                    <a:bodyPr/>
                    <a:lstStyle/>
                    <a:p>
                      <a:r>
                        <a:rPr lang="en-US" sz="1600" dirty="0"/>
                        <a:t>Syntax</a:t>
                      </a:r>
                    </a:p>
                  </a:txBody>
                  <a:tcPr/>
                </a:tc>
                <a:tc>
                  <a:txBody>
                    <a:bodyPr/>
                    <a:lstStyle/>
                    <a:p>
                      <a:r>
                        <a:rPr lang="en-US" sz="1600" dirty="0"/>
                        <a:t>Description</a:t>
                      </a:r>
                    </a:p>
                  </a:txBody>
                  <a:tcPr/>
                </a:tc>
                <a:extLst>
                  <a:ext uri="{0D108BD9-81ED-4DB2-BD59-A6C34878D82A}">
                    <a16:rowId xmlns:a16="http://schemas.microsoft.com/office/drawing/2014/main" val="2388251299"/>
                  </a:ext>
                </a:extLst>
              </a:tr>
              <a:tr h="238747">
                <a:tc>
                  <a:txBody>
                    <a:bodyPr/>
                    <a:lstStyle/>
                    <a:p>
                      <a:r>
                        <a:rPr lang="en-US" sz="1400" dirty="0">
                          <a:latin typeface="Consolas" panose="020B0609020204030204" pitchFamily="49" charset="0"/>
                          <a:cs typeface="Consolas" panose="020B0609020204030204" pitchFamily="49" charset="0"/>
                        </a:rPr>
                        <a:t>(v1)</a:t>
                      </a:r>
                    </a:p>
                  </a:txBody>
                  <a:tcPr>
                    <a:solidFill>
                      <a:schemeClr val="bg1">
                        <a:lumMod val="95000"/>
                      </a:schemeClr>
                    </a:solidFill>
                  </a:tcPr>
                </a:tc>
                <a:tc>
                  <a:txBody>
                    <a:bodyPr/>
                    <a:lstStyle/>
                    <a:p>
                      <a:r>
                        <a:rPr lang="en-US" sz="1400" dirty="0"/>
                        <a:t>Match v</a:t>
                      </a:r>
                      <a:r>
                        <a:rPr lang="en-US" sz="1400" baseline="0" dirty="0"/>
                        <a:t>ertex v1</a:t>
                      </a:r>
                      <a:endParaRPr lang="en-US" sz="1400" dirty="0"/>
                    </a:p>
                  </a:txBody>
                  <a:tcPr>
                    <a:solidFill>
                      <a:srgbClr val="F8F8F8"/>
                    </a:solidFill>
                  </a:tcPr>
                </a:tc>
                <a:extLst>
                  <a:ext uri="{0D108BD9-81ED-4DB2-BD59-A6C34878D82A}">
                    <a16:rowId xmlns:a16="http://schemas.microsoft.com/office/drawing/2014/main" val="62948431"/>
                  </a:ext>
                </a:extLst>
              </a:tr>
              <a:tr h="238747">
                <a:tc>
                  <a:txBody>
                    <a:bodyPr/>
                    <a:lstStyle/>
                    <a:p>
                      <a:r>
                        <a:rPr lang="en-US" sz="1400" baseline="0" dirty="0">
                          <a:latin typeface="Consolas" panose="020B0609020204030204" pitchFamily="49" charset="0"/>
                          <a:cs typeface="Consolas" panose="020B0609020204030204" pitchFamily="49" charset="0"/>
                        </a:rPr>
                        <a:t>-[e1]-&gt;</a:t>
                      </a:r>
                      <a:endParaRPr lang="en-US" sz="1400" dirty="0">
                        <a:latin typeface="Consolas" panose="020B0609020204030204" pitchFamily="49" charset="0"/>
                        <a:cs typeface="Consolas" panose="020B0609020204030204" pitchFamily="49" charset="0"/>
                      </a:endParaRPr>
                    </a:p>
                  </a:txBody>
                  <a:tcPr>
                    <a:solidFill>
                      <a:schemeClr val="bg1">
                        <a:lumMod val="95000"/>
                      </a:schemeClr>
                    </a:solidFill>
                  </a:tcPr>
                </a:tc>
                <a:tc>
                  <a:txBody>
                    <a:bodyPr/>
                    <a:lstStyle/>
                    <a:p>
                      <a:r>
                        <a:rPr lang="en-US" sz="1400" dirty="0"/>
                        <a:t>Match</a:t>
                      </a:r>
                      <a:r>
                        <a:rPr lang="en-US" sz="1400" baseline="0" dirty="0"/>
                        <a:t> outgoing</a:t>
                      </a:r>
                      <a:r>
                        <a:rPr lang="en-US" sz="1400" dirty="0"/>
                        <a:t> edge</a:t>
                      </a:r>
                      <a:r>
                        <a:rPr lang="en-US" sz="1400" baseline="0" dirty="0"/>
                        <a:t> e1</a:t>
                      </a:r>
                      <a:endParaRPr lang="en-US" sz="1400" dirty="0"/>
                    </a:p>
                  </a:txBody>
                  <a:tcPr>
                    <a:solidFill>
                      <a:srgbClr val="F8F8F8"/>
                    </a:solidFill>
                  </a:tcPr>
                </a:tc>
                <a:extLst>
                  <a:ext uri="{0D108BD9-81ED-4DB2-BD59-A6C34878D82A}">
                    <a16:rowId xmlns:a16="http://schemas.microsoft.com/office/drawing/2014/main" val="1647985411"/>
                  </a:ext>
                </a:extLst>
              </a:tr>
              <a:tr h="238747">
                <a:tc>
                  <a:txBody>
                    <a:bodyPr/>
                    <a:lstStyle/>
                    <a:p>
                      <a:r>
                        <a:rPr lang="en-US" sz="1400" dirty="0">
                          <a:latin typeface="Consolas" panose="020B0609020204030204" pitchFamily="49" charset="0"/>
                          <a:cs typeface="Consolas" panose="020B0609020204030204" pitchFamily="49" charset="0"/>
                        </a:rPr>
                        <a:t>&lt;-[e1]-</a:t>
                      </a:r>
                    </a:p>
                  </a:txBody>
                  <a:tcPr>
                    <a:solidFill>
                      <a:schemeClr val="bg1">
                        <a:lumMod val="95000"/>
                      </a:schemeClr>
                    </a:solidFill>
                  </a:tcPr>
                </a:tc>
                <a:tc>
                  <a:txBody>
                    <a:bodyPr/>
                    <a:lstStyle/>
                    <a:p>
                      <a:r>
                        <a:rPr lang="en-US" sz="1400" dirty="0"/>
                        <a:t>Match incoming edge e1</a:t>
                      </a:r>
                    </a:p>
                  </a:txBody>
                  <a:tcPr>
                    <a:solidFill>
                      <a:srgbClr val="F8F8F8"/>
                    </a:solidFill>
                  </a:tcPr>
                </a:tc>
                <a:extLst>
                  <a:ext uri="{0D108BD9-81ED-4DB2-BD59-A6C34878D82A}">
                    <a16:rowId xmlns:a16="http://schemas.microsoft.com/office/drawing/2014/main" val="3002914954"/>
                  </a:ext>
                </a:extLst>
              </a:tr>
              <a:tr h="238747">
                <a:tc>
                  <a:txBody>
                    <a:bodyPr/>
                    <a:lstStyle/>
                    <a:p>
                      <a:r>
                        <a:rPr lang="en-US" sz="1400" dirty="0">
                          <a:latin typeface="Consolas" panose="020B0609020204030204" pitchFamily="49" charset="0"/>
                          <a:cs typeface="Consolas" panose="020B0609020204030204" pitchFamily="49" charset="0"/>
                        </a:rPr>
                        <a:t>-[e1]-</a:t>
                      </a:r>
                    </a:p>
                  </a:txBody>
                  <a:tcPr>
                    <a:solidFill>
                      <a:schemeClr val="bg1">
                        <a:lumMod val="95000"/>
                      </a:schemeClr>
                    </a:solidFill>
                  </a:tcPr>
                </a:tc>
                <a:tc>
                  <a:txBody>
                    <a:bodyPr/>
                    <a:lstStyle/>
                    <a:p>
                      <a:r>
                        <a:rPr lang="en-US" sz="1400" dirty="0"/>
                        <a:t>Match incoming</a:t>
                      </a:r>
                      <a:r>
                        <a:rPr lang="en-US" sz="1400" baseline="0" dirty="0"/>
                        <a:t> or outgoing edge e1</a:t>
                      </a:r>
                      <a:endParaRPr lang="en-US" sz="1400" dirty="0"/>
                    </a:p>
                  </a:txBody>
                  <a:tcPr>
                    <a:solidFill>
                      <a:srgbClr val="F8F8F8"/>
                    </a:solidFill>
                  </a:tcPr>
                </a:tc>
                <a:extLst>
                  <a:ext uri="{0D108BD9-81ED-4DB2-BD59-A6C34878D82A}">
                    <a16:rowId xmlns:a16="http://schemas.microsoft.com/office/drawing/2014/main" val="512527260"/>
                  </a:ext>
                </a:extLst>
              </a:tr>
              <a:tr h="238747">
                <a:tc>
                  <a:txBody>
                    <a:bodyPr/>
                    <a:lstStyle/>
                    <a:p>
                      <a:r>
                        <a:rPr lang="en-US" sz="1400" baseline="0" dirty="0">
                          <a:latin typeface="Consolas" panose="020B0609020204030204" pitchFamily="49" charset="0"/>
                          <a:cs typeface="Consolas" panose="020B0609020204030204" pitchFamily="49" charset="0"/>
                        </a:rPr>
                        <a:t>()</a:t>
                      </a:r>
                      <a:endParaRPr lang="en-US" sz="1400" dirty="0">
                        <a:latin typeface="Consolas" panose="020B0609020204030204" pitchFamily="49" charset="0"/>
                        <a:cs typeface="Consolas" panose="020B0609020204030204" pitchFamily="49" charset="0"/>
                      </a:endParaRPr>
                    </a:p>
                  </a:txBody>
                  <a:tcPr>
                    <a:solidFill>
                      <a:schemeClr val="bg1">
                        <a:lumMod val="95000"/>
                      </a:schemeClr>
                    </a:solidFill>
                  </a:tcPr>
                </a:tc>
                <a:tc>
                  <a:txBody>
                    <a:bodyPr/>
                    <a:lstStyle/>
                    <a:p>
                      <a:r>
                        <a:rPr lang="en-US" sz="1400" dirty="0"/>
                        <a:t>Match anonymous vertex</a:t>
                      </a:r>
                    </a:p>
                  </a:txBody>
                  <a:tcPr>
                    <a:solidFill>
                      <a:srgbClr val="F8F8F8"/>
                    </a:solidFill>
                  </a:tcPr>
                </a:tc>
                <a:extLst>
                  <a:ext uri="{0D108BD9-81ED-4DB2-BD59-A6C34878D82A}">
                    <a16:rowId xmlns:a16="http://schemas.microsoft.com/office/drawing/2014/main" val="2368383591"/>
                  </a:ext>
                </a:extLst>
              </a:tr>
              <a:tr h="572992">
                <a:tc>
                  <a:txBody>
                    <a:bodyPr/>
                    <a:lstStyle/>
                    <a:p>
                      <a:r>
                        <a:rPr lang="en-US" sz="1400" baseline="0" dirty="0">
                          <a:latin typeface="Consolas" panose="020B0609020204030204" pitchFamily="49" charset="0"/>
                          <a:cs typeface="Consolas" panose="020B0609020204030204" pitchFamily="49" charset="0"/>
                        </a:rPr>
                        <a:t>-&gt;</a:t>
                      </a:r>
                      <a:br>
                        <a:rPr lang="en-US" sz="1400" baseline="0" dirty="0">
                          <a:latin typeface="Consolas" panose="020B0609020204030204" pitchFamily="49" charset="0"/>
                          <a:cs typeface="Consolas" panose="020B0609020204030204" pitchFamily="49" charset="0"/>
                        </a:rPr>
                      </a:br>
                      <a:r>
                        <a:rPr lang="en-US" sz="1400" baseline="0" dirty="0">
                          <a:latin typeface="Consolas" panose="020B0609020204030204" pitchFamily="49" charset="0"/>
                          <a:cs typeface="Consolas" panose="020B0609020204030204" pitchFamily="49" charset="0"/>
                        </a:rPr>
                        <a:t>&lt;-</a:t>
                      </a:r>
                    </a:p>
                    <a:p>
                      <a:r>
                        <a:rPr lang="en-US" sz="1400" baseline="0" dirty="0">
                          <a:latin typeface="Consolas" panose="020B0609020204030204" pitchFamily="49" charset="0"/>
                          <a:cs typeface="Consolas" panose="020B0609020204030204" pitchFamily="49" charset="0"/>
                        </a:rPr>
                        <a:t>-</a:t>
                      </a:r>
                      <a:endParaRPr lang="en-US" sz="1400" dirty="0">
                        <a:latin typeface="Consolas" panose="020B0609020204030204" pitchFamily="49" charset="0"/>
                        <a:cs typeface="Consolas" panose="020B0609020204030204" pitchFamily="49" charset="0"/>
                      </a:endParaRP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Match anonymous</a:t>
                      </a:r>
                      <a:r>
                        <a:rPr lang="en-US" sz="1400" baseline="0" dirty="0"/>
                        <a:t> outgoing/incoming/any-directional edge</a:t>
                      </a:r>
                      <a:endParaRPr lang="en-US" sz="1400" dirty="0"/>
                    </a:p>
                  </a:txBody>
                  <a:tcPr>
                    <a:solidFill>
                      <a:srgbClr val="F8F8F8"/>
                    </a:solidFill>
                  </a:tcPr>
                </a:tc>
                <a:extLst>
                  <a:ext uri="{0D108BD9-81ED-4DB2-BD59-A6C34878D82A}">
                    <a16:rowId xmlns:a16="http://schemas.microsoft.com/office/drawing/2014/main" val="3778330410"/>
                  </a:ext>
                </a:extLst>
              </a:tr>
              <a:tr h="238747">
                <a:tc>
                  <a:txBody>
                    <a:bodyPr/>
                    <a:lstStyle/>
                    <a:p>
                      <a:r>
                        <a:rPr lang="en-US" sz="1400" baseline="0" dirty="0">
                          <a:latin typeface="Consolas" panose="020B0609020204030204" pitchFamily="49" charset="0"/>
                          <a:cs typeface="Consolas" panose="020B0609020204030204" pitchFamily="49" charset="0"/>
                        </a:rPr>
                        <a:t>(v1:lbl1|lbl2)</a:t>
                      </a:r>
                      <a:endParaRPr lang="en-US" sz="1400" dirty="0">
                        <a:latin typeface="Consolas" panose="020B0609020204030204" pitchFamily="49" charset="0"/>
                        <a:cs typeface="Consolas" panose="020B0609020204030204" pitchFamily="49" charset="0"/>
                      </a:endParaRP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Match vertex v1 with label lbl1 or lbl2</a:t>
                      </a:r>
                    </a:p>
                  </a:txBody>
                  <a:tcPr>
                    <a:solidFill>
                      <a:srgbClr val="F8F8F8"/>
                    </a:solidFill>
                  </a:tcPr>
                </a:tc>
                <a:extLst>
                  <a:ext uri="{0D108BD9-81ED-4DB2-BD59-A6C34878D82A}">
                    <a16:rowId xmlns:a16="http://schemas.microsoft.com/office/drawing/2014/main" val="2416039824"/>
                  </a:ext>
                </a:extLst>
              </a:tr>
              <a:tr h="238747">
                <a:tc>
                  <a:txBody>
                    <a:bodyPr/>
                    <a:lstStyle/>
                    <a:p>
                      <a:r>
                        <a:rPr lang="en-US" sz="1400" baseline="0" dirty="0">
                          <a:latin typeface="Consolas" panose="020B0609020204030204" pitchFamily="49" charset="0"/>
                          <a:cs typeface="Consolas" panose="020B0609020204030204" pitchFamily="49" charset="0"/>
                        </a:rPr>
                        <a:t>-[:lbl1]-&gt;</a:t>
                      </a:r>
                      <a:endParaRPr lang="en-US" sz="1400" dirty="0">
                        <a:latin typeface="Consolas" panose="020B0609020204030204" pitchFamily="49" charset="0"/>
                        <a:cs typeface="Consolas" panose="020B0609020204030204" pitchFamily="49" charset="0"/>
                      </a:endParaRP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Match anonymous outgoing edge with label lbl1</a:t>
                      </a:r>
                    </a:p>
                  </a:txBody>
                  <a:tcPr>
                    <a:solidFill>
                      <a:srgbClr val="F8F8F8"/>
                    </a:solidFill>
                  </a:tcPr>
                </a:tc>
                <a:extLst>
                  <a:ext uri="{0D108BD9-81ED-4DB2-BD59-A6C34878D82A}">
                    <a16:rowId xmlns:a16="http://schemas.microsoft.com/office/drawing/2014/main" val="773261182"/>
                  </a:ext>
                </a:extLst>
              </a:tr>
            </a:tbl>
          </a:graphicData>
        </a:graphic>
      </p:graphicFrame>
      <p:sp>
        <p:nvSpPr>
          <p:cNvPr id="9" name="Footer Placeholder 6"/>
          <p:cNvSpPr>
            <a:spLocks noGrp="1"/>
          </p:cNvSpPr>
          <p:nvPr>
            <p:ph type="ftr" sz="quarter" idx="11"/>
          </p:nvPr>
        </p:nvSpPr>
        <p:spPr>
          <a:xfrm>
            <a:off x="8621423" y="6556248"/>
            <a:ext cx="2743200" cy="182880"/>
          </a:xfrm>
        </p:spPr>
        <p:txBody>
          <a:bodyPr/>
          <a:lstStyle/>
          <a:p>
            <a:r>
              <a:rPr lang="en-US" dirty="0"/>
              <a:t>Confidential – Oracle Internal</a:t>
            </a:r>
          </a:p>
        </p:txBody>
      </p:sp>
    </p:spTree>
    <p:extLst>
      <p:ext uri="{BB962C8B-B14F-4D97-AF65-F5344CB8AC3E}">
        <p14:creationId xmlns:p14="http://schemas.microsoft.com/office/powerpoint/2010/main" val="2714314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D0D42D-DC04-244B-B1C0-F95142E976DA}"/>
              </a:ext>
            </a:extLst>
          </p:cNvPr>
          <p:cNvSpPr>
            <a:spLocks noGrp="1"/>
          </p:cNvSpPr>
          <p:nvPr>
            <p:ph type="sldNum" sz="quarter" idx="12"/>
          </p:nvPr>
        </p:nvSpPr>
        <p:spPr/>
        <p:txBody>
          <a:bodyPr/>
          <a:lstStyle/>
          <a:p>
            <a:fld id="{C51EAA63-D034-42AE-91FA-B13B9518C7BE}" type="slidenum">
              <a:rPr lang="en-US" smtClean="0"/>
              <a:t>5</a:t>
            </a:fld>
            <a:endParaRPr lang="en-US"/>
          </a:p>
        </p:txBody>
      </p:sp>
    </p:spTree>
    <p:extLst>
      <p:ext uri="{BB962C8B-B14F-4D97-AF65-F5344CB8AC3E}">
        <p14:creationId xmlns:p14="http://schemas.microsoft.com/office/powerpoint/2010/main" val="1080427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Cartesian product</a:t>
            </a:r>
          </a:p>
        </p:txBody>
      </p:sp>
      <p:sp>
        <p:nvSpPr>
          <p:cNvPr id="3" name="Content Placeholder 2"/>
          <p:cNvSpPr>
            <a:spLocks noGrp="1"/>
          </p:cNvSpPr>
          <p:nvPr>
            <p:ph idx="1"/>
          </p:nvPr>
        </p:nvSpPr>
        <p:spPr/>
        <p:txBody>
          <a:bodyPr/>
          <a:lstStyle/>
          <a:p>
            <a:r>
              <a:rPr lang="en-US" dirty="0"/>
              <a:t>Disconnected graph patterns result in Cartesian product</a:t>
            </a:r>
          </a:p>
        </p:txBody>
      </p:sp>
      <p:sp>
        <p:nvSpPr>
          <p:cNvPr id="5" name="Slide Number Placeholder 4"/>
          <p:cNvSpPr>
            <a:spLocks noGrp="1"/>
          </p:cNvSpPr>
          <p:nvPr>
            <p:ph type="sldNum" sz="quarter" idx="12"/>
          </p:nvPr>
        </p:nvSpPr>
        <p:spPr/>
        <p:txBody>
          <a:bodyPr/>
          <a:lstStyle/>
          <a:p>
            <a:fld id="{C51EAA63-D034-42AE-91FA-B13B9518C7BE}" type="slidenum">
              <a:rPr lang="en-US" smtClean="0"/>
              <a:t>50</a:t>
            </a:fld>
            <a:endParaRPr lang="en-US" dirty="0"/>
          </a:p>
        </p:txBody>
      </p:sp>
      <p:grpSp>
        <p:nvGrpSpPr>
          <p:cNvPr id="6" name="Group 5"/>
          <p:cNvGrpSpPr/>
          <p:nvPr/>
        </p:nvGrpSpPr>
        <p:grpSpPr>
          <a:xfrm>
            <a:off x="5658520" y="2965809"/>
            <a:ext cx="6054560" cy="3195187"/>
            <a:chOff x="6044734" y="3147323"/>
            <a:chExt cx="6054560" cy="3195187"/>
          </a:xfrm>
        </p:grpSpPr>
        <p:cxnSp>
          <p:nvCxnSpPr>
            <p:cNvPr id="7" name="Straight Arrow Connector 6"/>
            <p:cNvCxnSpPr>
              <a:endCxn id="8" idx="2"/>
            </p:cNvCxnSpPr>
            <p:nvPr/>
          </p:nvCxnSpPr>
          <p:spPr>
            <a:xfrm flipV="1">
              <a:off x="8168457" y="4603668"/>
              <a:ext cx="790149" cy="1103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8958606" y="4385171"/>
              <a:ext cx="463028" cy="436994"/>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tx1"/>
                  </a:solidFill>
                </a:rPr>
                <a:t>200</a:t>
              </a:r>
              <a:endParaRPr lang="en-US" sz="1200" b="1" dirty="0">
                <a:solidFill>
                  <a:schemeClr val="tx1"/>
                </a:solidFill>
              </a:endParaRPr>
            </a:p>
          </p:txBody>
        </p:sp>
        <p:sp>
          <p:nvSpPr>
            <p:cNvPr id="9" name="Oval 8"/>
            <p:cNvSpPr/>
            <p:nvPr/>
          </p:nvSpPr>
          <p:spPr>
            <a:xfrm>
              <a:off x="7705429" y="4396207"/>
              <a:ext cx="463028" cy="436994"/>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tx1"/>
                  </a:solidFill>
                </a:rPr>
                <a:t>100</a:t>
              </a:r>
              <a:endParaRPr lang="en-US" sz="1200" b="1" dirty="0">
                <a:solidFill>
                  <a:schemeClr val="tx1"/>
                </a:solidFill>
              </a:endParaRPr>
            </a:p>
          </p:txBody>
        </p:sp>
        <p:sp>
          <p:nvSpPr>
            <p:cNvPr id="10" name="Oval 9"/>
            <p:cNvSpPr/>
            <p:nvPr/>
          </p:nvSpPr>
          <p:spPr>
            <a:xfrm>
              <a:off x="9731648" y="5346508"/>
              <a:ext cx="463028" cy="436994"/>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tx1"/>
                  </a:solidFill>
                </a:rPr>
                <a:t>500</a:t>
              </a:r>
              <a:endParaRPr lang="en-US" sz="1200" b="1" dirty="0">
                <a:solidFill>
                  <a:schemeClr val="tx1"/>
                </a:solidFill>
              </a:endParaRPr>
            </a:p>
          </p:txBody>
        </p:sp>
        <p:sp>
          <p:nvSpPr>
            <p:cNvPr id="11" name="Oval 10"/>
            <p:cNvSpPr/>
            <p:nvPr/>
          </p:nvSpPr>
          <p:spPr>
            <a:xfrm>
              <a:off x="8580418" y="5485299"/>
              <a:ext cx="463028" cy="436994"/>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tx1"/>
                  </a:solidFill>
                </a:rPr>
                <a:t>300</a:t>
              </a:r>
              <a:endParaRPr lang="en-US" sz="1200" b="1" dirty="0">
                <a:solidFill>
                  <a:schemeClr val="tx1"/>
                </a:solidFill>
              </a:endParaRPr>
            </a:p>
          </p:txBody>
        </p:sp>
        <p:cxnSp>
          <p:nvCxnSpPr>
            <p:cNvPr id="12" name="Straight Arrow Connector 11"/>
            <p:cNvCxnSpPr>
              <a:stCxn id="9" idx="5"/>
              <a:endCxn id="11" idx="1"/>
            </p:cNvCxnSpPr>
            <p:nvPr/>
          </p:nvCxnSpPr>
          <p:spPr>
            <a:xfrm>
              <a:off x="8100648" y="4769205"/>
              <a:ext cx="547579" cy="78009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0" idx="1"/>
              <a:endCxn id="8" idx="5"/>
            </p:cNvCxnSpPr>
            <p:nvPr/>
          </p:nvCxnSpPr>
          <p:spPr>
            <a:xfrm flipH="1" flipV="1">
              <a:off x="9353825" y="4758169"/>
              <a:ext cx="445632" cy="65233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10587249" y="3942094"/>
              <a:ext cx="463028" cy="436994"/>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tx1"/>
                  </a:solidFill>
                </a:rPr>
                <a:t>400</a:t>
              </a:r>
              <a:endParaRPr lang="en-US" sz="1200" b="1" dirty="0">
                <a:solidFill>
                  <a:schemeClr val="tx1"/>
                </a:solidFill>
              </a:endParaRPr>
            </a:p>
          </p:txBody>
        </p:sp>
        <p:cxnSp>
          <p:nvCxnSpPr>
            <p:cNvPr id="15" name="Straight Arrow Connector 14"/>
            <p:cNvCxnSpPr>
              <a:stCxn id="14" idx="3"/>
            </p:cNvCxnSpPr>
            <p:nvPr/>
          </p:nvCxnSpPr>
          <p:spPr>
            <a:xfrm flipH="1">
              <a:off x="9421634" y="4315092"/>
              <a:ext cx="1233424" cy="255789"/>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Rectangular Callout 15"/>
            <p:cNvSpPr/>
            <p:nvPr/>
          </p:nvSpPr>
          <p:spPr bwMode="gray">
            <a:xfrm>
              <a:off x="8524570" y="3622874"/>
              <a:ext cx="1385406" cy="466665"/>
            </a:xfrm>
            <a:prstGeom prst="wedgeRectCallout">
              <a:avLst>
                <a:gd name="adj1" fmla="val -11865"/>
                <a:gd name="adj2" fmla="val 111586"/>
              </a:avLst>
            </a:prstGeom>
            <a:solidFill>
              <a:schemeClr val="bg1">
                <a:lumMod val="95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r>
                <a:rPr lang="en-US" sz="1200" dirty="0">
                  <a:solidFill>
                    <a:schemeClr val="tx1">
                      <a:lumMod val="50000"/>
                    </a:schemeClr>
                  </a:solidFill>
                </a:rPr>
                <a:t>type : ‘movie’</a:t>
              </a:r>
            </a:p>
            <a:p>
              <a:r>
                <a:rPr lang="en-US" sz="1200" dirty="0">
                  <a:solidFill>
                    <a:schemeClr val="tx1">
                      <a:lumMod val="50000"/>
                    </a:schemeClr>
                  </a:solidFill>
                </a:rPr>
                <a:t>title : ‘</a:t>
              </a:r>
              <a:r>
                <a:rPr lang="en-US" sz="1200" b="1" dirty="0">
                  <a:solidFill>
                    <a:schemeClr val="tx1">
                      <a:lumMod val="50000"/>
                    </a:schemeClr>
                  </a:solidFill>
                </a:rPr>
                <a:t>Match Point</a:t>
              </a:r>
              <a:r>
                <a:rPr lang="en-US" sz="1200" dirty="0">
                  <a:solidFill>
                    <a:schemeClr val="tx1">
                      <a:lumMod val="50000"/>
                    </a:schemeClr>
                  </a:solidFill>
                </a:rPr>
                <a:t>’</a:t>
              </a:r>
            </a:p>
          </p:txBody>
        </p:sp>
        <p:sp>
          <p:nvSpPr>
            <p:cNvPr id="17" name="Rectangular Callout 16"/>
            <p:cNvSpPr/>
            <p:nvPr/>
          </p:nvSpPr>
          <p:spPr bwMode="gray">
            <a:xfrm>
              <a:off x="10357008" y="3383086"/>
              <a:ext cx="1580992" cy="452139"/>
            </a:xfrm>
            <a:prstGeom prst="wedgeRectCallout">
              <a:avLst>
                <a:gd name="adj1" fmla="val -23463"/>
                <a:gd name="adj2" fmla="val 73092"/>
              </a:avLst>
            </a:prstGeom>
            <a:solidFill>
              <a:schemeClr val="bg1">
                <a:lumMod val="95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r>
                <a:rPr lang="en-US" sz="1200" dirty="0">
                  <a:solidFill>
                    <a:schemeClr val="tx1">
                      <a:lumMod val="50000"/>
                    </a:schemeClr>
                  </a:solidFill>
                </a:rPr>
                <a:t>type            : ‘customer’</a:t>
              </a:r>
            </a:p>
            <a:p>
              <a:r>
                <a:rPr lang="en-US" sz="1200" dirty="0" err="1">
                  <a:solidFill>
                    <a:schemeClr val="tx1">
                      <a:lumMod val="50000"/>
                    </a:schemeClr>
                  </a:solidFill>
                </a:rPr>
                <a:t>first_name</a:t>
              </a:r>
              <a:r>
                <a:rPr lang="en-US" sz="1200" dirty="0">
                  <a:solidFill>
                    <a:schemeClr val="tx1">
                      <a:lumMod val="50000"/>
                    </a:schemeClr>
                  </a:solidFill>
                </a:rPr>
                <a:t> : ‘</a:t>
              </a:r>
              <a:r>
                <a:rPr lang="en-US" sz="1200" b="1" dirty="0" err="1">
                  <a:solidFill>
                    <a:schemeClr val="tx1">
                      <a:lumMod val="50000"/>
                    </a:schemeClr>
                  </a:solidFill>
                </a:rPr>
                <a:t>Iksana</a:t>
              </a:r>
              <a:r>
                <a:rPr lang="en-US" sz="1200" dirty="0">
                  <a:solidFill>
                    <a:schemeClr val="tx1">
                      <a:lumMod val="50000"/>
                    </a:schemeClr>
                  </a:solidFill>
                </a:rPr>
                <a:t>’</a:t>
              </a:r>
            </a:p>
          </p:txBody>
        </p:sp>
        <p:sp>
          <p:nvSpPr>
            <p:cNvPr id="18" name="Rectangular Callout 17"/>
            <p:cNvSpPr/>
            <p:nvPr/>
          </p:nvSpPr>
          <p:spPr bwMode="gray">
            <a:xfrm>
              <a:off x="7346532" y="5934761"/>
              <a:ext cx="1159171" cy="407749"/>
            </a:xfrm>
            <a:prstGeom prst="wedgeRectCallout">
              <a:avLst>
                <a:gd name="adj1" fmla="val 56628"/>
                <a:gd name="adj2" fmla="val -74963"/>
              </a:avLst>
            </a:prstGeom>
            <a:solidFill>
              <a:schemeClr val="bg1">
                <a:lumMod val="95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r>
                <a:rPr lang="en-US" sz="1200" dirty="0">
                  <a:solidFill>
                    <a:schemeClr val="tx1">
                      <a:lumMod val="50000"/>
                    </a:schemeClr>
                  </a:solidFill>
                </a:rPr>
                <a:t>type : ‘movie’</a:t>
              </a:r>
            </a:p>
            <a:p>
              <a:r>
                <a:rPr lang="en-US" sz="1200" dirty="0">
                  <a:solidFill>
                    <a:schemeClr val="tx1">
                      <a:lumMod val="50000"/>
                    </a:schemeClr>
                  </a:solidFill>
                </a:rPr>
                <a:t>title : ‘Yes Man’</a:t>
              </a:r>
            </a:p>
          </p:txBody>
        </p:sp>
        <p:sp>
          <p:nvSpPr>
            <p:cNvPr id="19" name="Rectangular Callout 18"/>
            <p:cNvSpPr/>
            <p:nvPr/>
          </p:nvSpPr>
          <p:spPr bwMode="gray">
            <a:xfrm>
              <a:off x="6044734" y="4715340"/>
              <a:ext cx="1567238" cy="452139"/>
            </a:xfrm>
            <a:prstGeom prst="wedgeRectCallout">
              <a:avLst>
                <a:gd name="adj1" fmla="val 61347"/>
                <a:gd name="adj2" fmla="val -33646"/>
              </a:avLst>
            </a:prstGeom>
            <a:solidFill>
              <a:schemeClr val="bg1">
                <a:lumMod val="95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r>
                <a:rPr lang="en-US" sz="1200" dirty="0">
                  <a:solidFill>
                    <a:schemeClr val="tx1">
                      <a:lumMod val="50000"/>
                    </a:schemeClr>
                  </a:solidFill>
                </a:rPr>
                <a:t>type            : ‘customer’</a:t>
              </a:r>
            </a:p>
            <a:p>
              <a:r>
                <a:rPr lang="en-US" sz="1200" dirty="0" err="1">
                  <a:solidFill>
                    <a:schemeClr val="tx1">
                      <a:lumMod val="50000"/>
                    </a:schemeClr>
                  </a:solidFill>
                </a:rPr>
                <a:t>first_name</a:t>
              </a:r>
              <a:r>
                <a:rPr lang="en-US" sz="1200" dirty="0">
                  <a:solidFill>
                    <a:schemeClr val="tx1">
                      <a:lumMod val="50000"/>
                    </a:schemeClr>
                  </a:solidFill>
                </a:rPr>
                <a:t> : ‘</a:t>
              </a:r>
              <a:r>
                <a:rPr lang="en-US" sz="1200" b="1" dirty="0">
                  <a:solidFill>
                    <a:schemeClr val="tx1">
                      <a:lumMod val="50000"/>
                    </a:schemeClr>
                  </a:solidFill>
                </a:rPr>
                <a:t>Maria</a:t>
              </a:r>
              <a:r>
                <a:rPr lang="en-US" sz="1200" dirty="0">
                  <a:solidFill>
                    <a:schemeClr val="tx1">
                      <a:lumMod val="50000"/>
                    </a:schemeClr>
                  </a:solidFill>
                </a:rPr>
                <a:t>’</a:t>
              </a:r>
            </a:p>
          </p:txBody>
        </p:sp>
        <p:sp>
          <p:nvSpPr>
            <p:cNvPr id="20" name="Rectangular Callout 19"/>
            <p:cNvSpPr/>
            <p:nvPr/>
          </p:nvSpPr>
          <p:spPr bwMode="gray">
            <a:xfrm>
              <a:off x="9833776" y="5890371"/>
              <a:ext cx="1567238" cy="452139"/>
            </a:xfrm>
            <a:prstGeom prst="wedgeRectCallout">
              <a:avLst>
                <a:gd name="adj1" fmla="val -35083"/>
                <a:gd name="adj2" fmla="val -78587"/>
              </a:avLst>
            </a:prstGeom>
            <a:solidFill>
              <a:schemeClr val="bg1">
                <a:lumMod val="95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r>
                <a:rPr lang="en-US" sz="1200" dirty="0">
                  <a:solidFill>
                    <a:schemeClr val="tx1">
                      <a:lumMod val="50000"/>
                    </a:schemeClr>
                  </a:solidFill>
                </a:rPr>
                <a:t>type            : ‘customer’</a:t>
              </a:r>
            </a:p>
            <a:p>
              <a:r>
                <a:rPr lang="en-US" sz="1200" dirty="0" err="1">
                  <a:solidFill>
                    <a:schemeClr val="tx1">
                      <a:lumMod val="50000"/>
                    </a:schemeClr>
                  </a:solidFill>
                </a:rPr>
                <a:t>first_name</a:t>
              </a:r>
              <a:r>
                <a:rPr lang="en-US" sz="1200" dirty="0">
                  <a:solidFill>
                    <a:schemeClr val="tx1">
                      <a:lumMod val="50000"/>
                    </a:schemeClr>
                  </a:solidFill>
                </a:rPr>
                <a:t> : ‘</a:t>
              </a:r>
              <a:r>
                <a:rPr lang="en-US" sz="1200" b="1" dirty="0">
                  <a:solidFill>
                    <a:schemeClr val="tx1">
                      <a:lumMod val="50000"/>
                    </a:schemeClr>
                  </a:solidFill>
                </a:rPr>
                <a:t>Franklin</a:t>
              </a:r>
              <a:r>
                <a:rPr lang="en-US" sz="1200" dirty="0">
                  <a:solidFill>
                    <a:schemeClr val="tx1">
                      <a:lumMod val="50000"/>
                    </a:schemeClr>
                  </a:solidFill>
                </a:rPr>
                <a:t>’</a:t>
              </a:r>
            </a:p>
          </p:txBody>
        </p:sp>
        <p:sp>
          <p:nvSpPr>
            <p:cNvPr id="21" name="TextBox 20"/>
            <p:cNvSpPr txBox="1"/>
            <p:nvPr/>
          </p:nvSpPr>
          <p:spPr>
            <a:xfrm>
              <a:off x="8319689" y="4508828"/>
              <a:ext cx="478120" cy="215444"/>
            </a:xfrm>
            <a:prstGeom prst="rect">
              <a:avLst/>
            </a:prstGeom>
            <a:solidFill>
              <a:schemeClr val="bg1"/>
            </a:solidFill>
          </p:spPr>
          <p:txBody>
            <a:bodyPr wrap="square" lIns="0" tIns="0" rIns="0" bIns="0" rtlCol="0">
              <a:spAutoFit/>
            </a:bodyPr>
            <a:lstStyle/>
            <a:p>
              <a:pPr algn="ctr"/>
              <a:r>
                <a:rPr lang="en-US" sz="1400" b="1" dirty="0"/>
                <a:t>click 0</a:t>
              </a:r>
            </a:p>
          </p:txBody>
        </p:sp>
        <p:sp>
          <p:nvSpPr>
            <p:cNvPr id="22" name="TextBox 21"/>
            <p:cNvSpPr txBox="1"/>
            <p:nvPr/>
          </p:nvSpPr>
          <p:spPr>
            <a:xfrm>
              <a:off x="8150284" y="5016766"/>
              <a:ext cx="478120" cy="215444"/>
            </a:xfrm>
            <a:prstGeom prst="rect">
              <a:avLst/>
            </a:prstGeom>
            <a:solidFill>
              <a:schemeClr val="bg1"/>
            </a:solidFill>
          </p:spPr>
          <p:txBody>
            <a:bodyPr wrap="square" lIns="0" tIns="0" rIns="0" bIns="0" rtlCol="0">
              <a:spAutoFit/>
            </a:bodyPr>
            <a:lstStyle/>
            <a:p>
              <a:pPr algn="ctr"/>
              <a:r>
                <a:rPr lang="en-US" sz="1400" b="1" dirty="0"/>
                <a:t>click 1</a:t>
              </a:r>
            </a:p>
          </p:txBody>
        </p:sp>
        <p:sp>
          <p:nvSpPr>
            <p:cNvPr id="23" name="TextBox 22"/>
            <p:cNvSpPr txBox="1"/>
            <p:nvPr/>
          </p:nvSpPr>
          <p:spPr>
            <a:xfrm>
              <a:off x="9799286" y="4341785"/>
              <a:ext cx="478120" cy="215444"/>
            </a:xfrm>
            <a:prstGeom prst="rect">
              <a:avLst/>
            </a:prstGeom>
            <a:solidFill>
              <a:schemeClr val="bg1"/>
            </a:solidFill>
          </p:spPr>
          <p:txBody>
            <a:bodyPr wrap="square" lIns="0" tIns="0" rIns="0" bIns="0" rtlCol="0">
              <a:spAutoFit/>
            </a:bodyPr>
            <a:lstStyle/>
            <a:p>
              <a:pPr algn="ctr"/>
              <a:r>
                <a:rPr lang="en-US" sz="1400" b="1" dirty="0"/>
                <a:t>click 2</a:t>
              </a:r>
            </a:p>
          </p:txBody>
        </p:sp>
        <p:sp>
          <p:nvSpPr>
            <p:cNvPr id="24" name="TextBox 23"/>
            <p:cNvSpPr txBox="1"/>
            <p:nvPr/>
          </p:nvSpPr>
          <p:spPr>
            <a:xfrm>
              <a:off x="9387390" y="4985697"/>
              <a:ext cx="478120" cy="215444"/>
            </a:xfrm>
            <a:prstGeom prst="rect">
              <a:avLst/>
            </a:prstGeom>
            <a:solidFill>
              <a:schemeClr val="bg1"/>
            </a:solidFill>
          </p:spPr>
          <p:txBody>
            <a:bodyPr wrap="square" lIns="0" tIns="0" rIns="0" bIns="0" rtlCol="0">
              <a:spAutoFit/>
            </a:bodyPr>
            <a:lstStyle/>
            <a:p>
              <a:pPr algn="ctr"/>
              <a:r>
                <a:rPr lang="en-US" sz="1400" b="1" dirty="0"/>
                <a:t>click 3</a:t>
              </a:r>
            </a:p>
          </p:txBody>
        </p:sp>
        <p:sp>
          <p:nvSpPr>
            <p:cNvPr id="25" name="Rectangular Callout 24"/>
            <p:cNvSpPr/>
            <p:nvPr/>
          </p:nvSpPr>
          <p:spPr bwMode="gray">
            <a:xfrm>
              <a:off x="10219640" y="4664098"/>
              <a:ext cx="1873555" cy="204076"/>
            </a:xfrm>
            <a:prstGeom prst="wedgeRectCallout">
              <a:avLst>
                <a:gd name="adj1" fmla="val -45551"/>
                <a:gd name="adj2" fmla="val -109922"/>
              </a:avLst>
            </a:prstGeom>
            <a:solidFill>
              <a:schemeClr val="bg1"/>
            </a:solidFill>
            <a:ln w="15875">
              <a:solidFill>
                <a:schemeClr val="tx1">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r>
                <a:rPr lang="en-US" sz="1200" dirty="0">
                  <a:solidFill>
                    <a:schemeClr val="tx1">
                      <a:lumMod val="50000"/>
                    </a:schemeClr>
                  </a:solidFill>
                </a:rPr>
                <a:t>time : 2011-01-01T20:57:21</a:t>
              </a:r>
            </a:p>
          </p:txBody>
        </p:sp>
        <p:sp>
          <p:nvSpPr>
            <p:cNvPr id="26" name="Rectangular Callout 25"/>
            <p:cNvSpPr/>
            <p:nvPr/>
          </p:nvSpPr>
          <p:spPr bwMode="gray">
            <a:xfrm>
              <a:off x="6901657" y="4139362"/>
              <a:ext cx="1873555" cy="200800"/>
            </a:xfrm>
            <a:prstGeom prst="wedgeRectCallout">
              <a:avLst>
                <a:gd name="adj1" fmla="val 36469"/>
                <a:gd name="adj2" fmla="val 104658"/>
              </a:avLst>
            </a:prstGeom>
            <a:solidFill>
              <a:schemeClr val="bg1"/>
            </a:solidFill>
            <a:ln w="15875">
              <a:solidFill>
                <a:schemeClr val="tx1">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r>
                <a:rPr lang="en-US" sz="1200" dirty="0">
                  <a:solidFill>
                    <a:schemeClr val="tx1">
                      <a:lumMod val="50000"/>
                    </a:schemeClr>
                  </a:solidFill>
                </a:rPr>
                <a:t>time : 2010-12-17T02:42:32</a:t>
              </a:r>
            </a:p>
          </p:txBody>
        </p:sp>
        <p:sp>
          <p:nvSpPr>
            <p:cNvPr id="27" name="Rectangular Callout 26"/>
            <p:cNvSpPr/>
            <p:nvPr/>
          </p:nvSpPr>
          <p:spPr bwMode="gray">
            <a:xfrm>
              <a:off x="6483764" y="5360213"/>
              <a:ext cx="1873555" cy="213738"/>
            </a:xfrm>
            <a:prstGeom prst="wedgeRectCallout">
              <a:avLst>
                <a:gd name="adj1" fmla="val 44603"/>
                <a:gd name="adj2" fmla="val -103868"/>
              </a:avLst>
            </a:prstGeom>
            <a:solidFill>
              <a:schemeClr val="bg1"/>
            </a:solidFill>
            <a:ln w="15875">
              <a:solidFill>
                <a:schemeClr val="tx1">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r>
                <a:rPr lang="en-US" sz="1200" dirty="0">
                  <a:solidFill>
                    <a:schemeClr val="tx1">
                      <a:lumMod val="50000"/>
                    </a:schemeClr>
                  </a:solidFill>
                </a:rPr>
                <a:t>time : 2011-08-25T20:19:40</a:t>
              </a:r>
            </a:p>
          </p:txBody>
        </p:sp>
        <p:sp>
          <p:nvSpPr>
            <p:cNvPr id="28" name="Rectangular Callout 27"/>
            <p:cNvSpPr/>
            <p:nvPr/>
          </p:nvSpPr>
          <p:spPr bwMode="gray">
            <a:xfrm>
              <a:off x="10225739" y="5038561"/>
              <a:ext cx="1873555" cy="193649"/>
            </a:xfrm>
            <a:prstGeom prst="wedgeRectCallout">
              <a:avLst>
                <a:gd name="adj1" fmla="val -71988"/>
                <a:gd name="adj2" fmla="val -22086"/>
              </a:avLst>
            </a:prstGeom>
            <a:solidFill>
              <a:schemeClr val="bg1"/>
            </a:solidFill>
            <a:ln w="15875">
              <a:solidFill>
                <a:schemeClr val="tx1">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r>
                <a:rPr lang="en-US" sz="1200" dirty="0">
                  <a:solidFill>
                    <a:schemeClr val="tx1">
                      <a:lumMod val="50000"/>
                    </a:schemeClr>
                  </a:solidFill>
                </a:rPr>
                <a:t>time : 2012-09-29T02:49:09</a:t>
              </a:r>
            </a:p>
          </p:txBody>
        </p:sp>
        <p:sp>
          <p:nvSpPr>
            <p:cNvPr id="29" name="TextBox 28"/>
            <p:cNvSpPr txBox="1"/>
            <p:nvPr/>
          </p:nvSpPr>
          <p:spPr>
            <a:xfrm>
              <a:off x="8273155" y="3147323"/>
              <a:ext cx="2228470" cy="416145"/>
            </a:xfrm>
            <a:prstGeom prst="rect">
              <a:avLst/>
            </a:prstGeom>
            <a:noFill/>
          </p:spPr>
          <p:txBody>
            <a:bodyPr wrap="none" lIns="0" tIns="0" rIns="0" bIns="0" rtlCol="0">
              <a:noAutofit/>
            </a:bodyPr>
            <a:lstStyle/>
            <a:p>
              <a:pPr>
                <a:lnSpc>
                  <a:spcPct val="90000"/>
                </a:lnSpc>
              </a:pPr>
              <a:r>
                <a:rPr lang="en-US" sz="2800" dirty="0"/>
                <a:t>Movies Graph</a:t>
              </a:r>
            </a:p>
          </p:txBody>
        </p:sp>
      </p:grpSp>
      <p:sp>
        <p:nvSpPr>
          <p:cNvPr id="30" name="TextBox 29"/>
          <p:cNvSpPr txBox="1"/>
          <p:nvPr/>
        </p:nvSpPr>
        <p:spPr>
          <a:xfrm>
            <a:off x="876140" y="2034599"/>
            <a:ext cx="4407060" cy="1323439"/>
          </a:xfrm>
          <a:prstGeom prst="rect">
            <a:avLst/>
          </a:prstGeom>
          <a:noFill/>
          <a:ln>
            <a:solidFill>
              <a:schemeClr val="tx1"/>
            </a:solidFill>
          </a:ln>
        </p:spPr>
        <p:txBody>
          <a:bodyPr wrap="square" rtlCol="0">
            <a:spAutoFit/>
          </a:bodyPr>
          <a:lstStyle/>
          <a:p>
            <a:r>
              <a:rPr lang="en-US" sz="1600" b="1" dirty="0">
                <a:latin typeface="Consolas" panose="020B0609020204030204" pitchFamily="49" charset="0"/>
                <a:cs typeface="Consolas" panose="020B0609020204030204" pitchFamily="49" charset="0"/>
              </a:rPr>
              <a:t>SELECT</a:t>
            </a:r>
            <a:r>
              <a:rPr lang="en-US" sz="1600" dirty="0">
                <a:latin typeface="Consolas" panose="020B0609020204030204" pitchFamily="49" charset="0"/>
                <a:cs typeface="Consolas" panose="020B0609020204030204" pitchFamily="49" charset="0"/>
              </a:rPr>
              <a:t> c1.first_name, c2.first_name</a:t>
            </a:r>
          </a:p>
          <a:p>
            <a:r>
              <a:rPr lang="en-US" sz="1600" dirty="0">
                <a:latin typeface="Consolas" panose="020B0609020204030204" pitchFamily="49" charset="0"/>
                <a:cs typeface="Consolas" panose="020B0609020204030204" pitchFamily="49" charset="0"/>
              </a:rPr>
              <a:t>  </a:t>
            </a:r>
            <a:r>
              <a:rPr lang="en-US" sz="1600" b="1" dirty="0">
                <a:latin typeface="Consolas" panose="020B0609020204030204" pitchFamily="49" charset="0"/>
                <a:cs typeface="Consolas" panose="020B0609020204030204" pitchFamily="49" charset="0"/>
              </a:rPr>
              <a:t>FROM</a:t>
            </a:r>
            <a:r>
              <a:rPr lang="en-US" sz="1600" dirty="0">
                <a:latin typeface="Consolas" panose="020B0609020204030204" pitchFamily="49" charset="0"/>
                <a:cs typeface="Consolas" panose="020B0609020204030204" pitchFamily="49" charset="0"/>
              </a:rPr>
              <a:t> "Movies Graph"</a:t>
            </a:r>
          </a:p>
          <a:p>
            <a:r>
              <a:rPr lang="en-US" sz="1600" b="1" dirty="0">
                <a:latin typeface="Consolas" panose="020B0609020204030204" pitchFamily="49" charset="0"/>
                <a:cs typeface="Consolas" panose="020B0609020204030204" pitchFamily="49" charset="0"/>
              </a:rPr>
              <a:t> MATCH</a:t>
            </a:r>
            <a:r>
              <a:rPr lang="en-US" sz="1600" dirty="0">
                <a:latin typeface="Consolas" panose="020B0609020204030204" pitchFamily="49" charset="0"/>
                <a:cs typeface="Consolas" panose="020B0609020204030204" pitchFamily="49" charset="0"/>
              </a:rPr>
              <a:t> (c1), (c2) –[:click]-&gt; (m)</a:t>
            </a:r>
          </a:p>
          <a:p>
            <a:r>
              <a:rPr lang="en-US" sz="1600" dirty="0">
                <a:latin typeface="Consolas" panose="020B0609020204030204" pitchFamily="49" charset="0"/>
                <a:cs typeface="Consolas" panose="020B0609020204030204" pitchFamily="49" charset="0"/>
              </a:rPr>
              <a:t> </a:t>
            </a:r>
            <a:r>
              <a:rPr lang="en-US" sz="1600" b="1" dirty="0">
                <a:latin typeface="Consolas" panose="020B0609020204030204" pitchFamily="49" charset="0"/>
                <a:cs typeface="Consolas" panose="020B0609020204030204" pitchFamily="49" charset="0"/>
              </a:rPr>
              <a:t>WHERE</a:t>
            </a:r>
            <a:r>
              <a:rPr lang="en-US" sz="1600" dirty="0">
                <a:latin typeface="Consolas" panose="020B0609020204030204" pitchFamily="49" charset="0"/>
                <a:cs typeface="Consolas" panose="020B0609020204030204" pitchFamily="49" charset="0"/>
              </a:rPr>
              <a:t> c1.first_name = 'Maria'</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 </a:t>
            </a:r>
            <a:r>
              <a:rPr lang="en-US" sz="1600" dirty="0" err="1">
                <a:latin typeface="Consolas" panose="020B0609020204030204" pitchFamily="49" charset="0"/>
                <a:cs typeface="Consolas" panose="020B0609020204030204" pitchFamily="49" charset="0"/>
              </a:rPr>
              <a:t>m.title</a:t>
            </a:r>
            <a:r>
              <a:rPr lang="en-US" sz="1600" dirty="0">
                <a:latin typeface="Consolas" panose="020B0609020204030204" pitchFamily="49" charset="0"/>
                <a:cs typeface="Consolas" panose="020B0609020204030204" pitchFamily="49" charset="0"/>
              </a:rPr>
              <a:t> = 'Match Point'</a:t>
            </a:r>
          </a:p>
        </p:txBody>
      </p:sp>
      <p:sp>
        <p:nvSpPr>
          <p:cNvPr id="31" name="TextBox 30"/>
          <p:cNvSpPr txBox="1"/>
          <p:nvPr/>
        </p:nvSpPr>
        <p:spPr>
          <a:xfrm>
            <a:off x="1660100" y="4855221"/>
            <a:ext cx="3815461" cy="1697150"/>
          </a:xfrm>
          <a:prstGeom prst="rect">
            <a:avLst/>
          </a:prstGeom>
          <a:noFill/>
        </p:spPr>
        <p:txBody>
          <a:bodyPr wrap="square" lIns="0" tIns="0" rIns="0" bIns="0" rtlCol="0">
            <a:noAutofit/>
          </a:bodyPr>
          <a:lstStyle/>
          <a:p>
            <a:pPr>
              <a:lnSpc>
                <a:spcPct val="90000"/>
              </a:lnSpc>
            </a:pPr>
            <a:r>
              <a:rPr lang="en-US" sz="1400" dirty="0">
                <a:latin typeface="Consolas" panose="020B0609020204030204" pitchFamily="49" charset="0"/>
                <a:cs typeface="Consolas" panose="020B0609020204030204" pitchFamily="49" charset="0"/>
              </a:rPr>
              <a:t>+---------------+---------------+</a:t>
            </a:r>
          </a:p>
          <a:p>
            <a:pPr>
              <a:lnSpc>
                <a:spcPct val="90000"/>
              </a:lnSpc>
            </a:pPr>
            <a:r>
              <a:rPr lang="en-US" sz="1400" dirty="0">
                <a:latin typeface="Consolas" panose="020B0609020204030204" pitchFamily="49" charset="0"/>
                <a:cs typeface="Consolas" panose="020B0609020204030204" pitchFamily="49" charset="0"/>
              </a:rPr>
              <a:t>| c1.first_name | c2.first_name |</a:t>
            </a:r>
          </a:p>
          <a:p>
            <a:pPr>
              <a:lnSpc>
                <a:spcPct val="90000"/>
              </a:lnSpc>
            </a:pPr>
            <a:r>
              <a:rPr lang="en-US" sz="1400" dirty="0">
                <a:latin typeface="Consolas" panose="020B0609020204030204" pitchFamily="49" charset="0"/>
                <a:cs typeface="Consolas" panose="020B0609020204030204" pitchFamily="49" charset="0"/>
              </a:rPr>
              <a:t>+---------------+---------------+</a:t>
            </a:r>
          </a:p>
          <a:p>
            <a:pPr>
              <a:lnSpc>
                <a:spcPct val="90000"/>
              </a:lnSpc>
            </a:pPr>
            <a:r>
              <a:rPr lang="en-US" sz="1400" dirty="0">
                <a:latin typeface="Consolas" panose="020B0609020204030204" pitchFamily="49" charset="0"/>
                <a:cs typeface="Consolas" panose="020B0609020204030204" pitchFamily="49" charset="0"/>
              </a:rPr>
              <a:t>| Maria         | Maria         |</a:t>
            </a:r>
          </a:p>
          <a:p>
            <a:pPr>
              <a:lnSpc>
                <a:spcPct val="90000"/>
              </a:lnSpc>
            </a:pPr>
            <a:r>
              <a:rPr lang="en-US" sz="1400" dirty="0">
                <a:latin typeface="Consolas" panose="020B0609020204030204" pitchFamily="49" charset="0"/>
                <a:cs typeface="Consolas" panose="020B0609020204030204" pitchFamily="49" charset="0"/>
              </a:rPr>
              <a:t>| Maria         | </a:t>
            </a:r>
            <a:r>
              <a:rPr lang="en-US" sz="1400" dirty="0" err="1">
                <a:latin typeface="Consolas" panose="020B0609020204030204" pitchFamily="49" charset="0"/>
                <a:cs typeface="Consolas" panose="020B0609020204030204" pitchFamily="49" charset="0"/>
              </a:rPr>
              <a:t>Iksana</a:t>
            </a:r>
            <a:r>
              <a:rPr lang="en-US" sz="1400" dirty="0">
                <a:latin typeface="Consolas" panose="020B0609020204030204" pitchFamily="49" charset="0"/>
                <a:cs typeface="Consolas" panose="020B0609020204030204" pitchFamily="49" charset="0"/>
              </a:rPr>
              <a:t>        |</a:t>
            </a:r>
          </a:p>
          <a:p>
            <a:pPr>
              <a:lnSpc>
                <a:spcPct val="90000"/>
              </a:lnSpc>
            </a:pPr>
            <a:r>
              <a:rPr lang="en-US" sz="1400" dirty="0">
                <a:latin typeface="Consolas" panose="020B0609020204030204" pitchFamily="49" charset="0"/>
                <a:cs typeface="Consolas" panose="020B0609020204030204" pitchFamily="49" charset="0"/>
              </a:rPr>
              <a:t>| Maria         | Franklin      |</a:t>
            </a:r>
          </a:p>
          <a:p>
            <a:pPr>
              <a:lnSpc>
                <a:spcPct val="90000"/>
              </a:lnSpc>
            </a:pPr>
            <a:r>
              <a:rPr lang="en-US" sz="1400" dirty="0">
                <a:latin typeface="Consolas" panose="020B0609020204030204" pitchFamily="49" charset="0"/>
                <a:cs typeface="Consolas" panose="020B0609020204030204" pitchFamily="49" charset="0"/>
              </a:rPr>
              <a:t>+---------------+---------------+</a:t>
            </a:r>
          </a:p>
        </p:txBody>
      </p:sp>
      <p:sp>
        <p:nvSpPr>
          <p:cNvPr id="32" name="TextBox 31"/>
          <p:cNvSpPr txBox="1"/>
          <p:nvPr/>
        </p:nvSpPr>
        <p:spPr>
          <a:xfrm>
            <a:off x="3362110" y="3424254"/>
            <a:ext cx="2236638" cy="1697150"/>
          </a:xfrm>
          <a:prstGeom prst="rect">
            <a:avLst/>
          </a:prstGeom>
          <a:noFill/>
        </p:spPr>
        <p:txBody>
          <a:bodyPr wrap="square" lIns="0" tIns="0" rIns="0" bIns="0" rtlCol="0">
            <a:noAutofit/>
          </a:bodyPr>
          <a:lstStyle/>
          <a:p>
            <a:pPr>
              <a:lnSpc>
                <a:spcPct val="90000"/>
              </a:lnSpc>
            </a:pPr>
            <a:r>
              <a:rPr lang="en-US" sz="1400" dirty="0">
                <a:latin typeface="Consolas" panose="020B0609020204030204" pitchFamily="49" charset="0"/>
                <a:cs typeface="Consolas" panose="020B0609020204030204" pitchFamily="49" charset="0"/>
              </a:rPr>
              <a:t>+---------------+</a:t>
            </a:r>
          </a:p>
          <a:p>
            <a:pPr>
              <a:lnSpc>
                <a:spcPct val="90000"/>
              </a:lnSpc>
            </a:pPr>
            <a:r>
              <a:rPr lang="en-US" sz="1400" dirty="0">
                <a:latin typeface="Consolas" panose="020B0609020204030204" pitchFamily="49" charset="0"/>
                <a:cs typeface="Consolas" panose="020B0609020204030204" pitchFamily="49" charset="0"/>
              </a:rPr>
              <a:t>| c2.first_name |</a:t>
            </a:r>
          </a:p>
          <a:p>
            <a:pPr>
              <a:lnSpc>
                <a:spcPct val="90000"/>
              </a:lnSpc>
            </a:pPr>
            <a:r>
              <a:rPr lang="en-US" sz="1400" dirty="0">
                <a:latin typeface="Consolas" panose="020B0609020204030204" pitchFamily="49" charset="0"/>
                <a:cs typeface="Consolas" panose="020B0609020204030204" pitchFamily="49" charset="0"/>
              </a:rPr>
              <a:t>+---------------+</a:t>
            </a:r>
          </a:p>
          <a:p>
            <a:pPr>
              <a:lnSpc>
                <a:spcPct val="90000"/>
              </a:lnSpc>
            </a:pPr>
            <a:r>
              <a:rPr lang="en-US" sz="1400" dirty="0">
                <a:latin typeface="Consolas" panose="020B0609020204030204" pitchFamily="49" charset="0"/>
                <a:cs typeface="Consolas" panose="020B0609020204030204" pitchFamily="49" charset="0"/>
              </a:rPr>
              <a:t>| Maria         |</a:t>
            </a:r>
          </a:p>
          <a:p>
            <a:pPr>
              <a:lnSpc>
                <a:spcPct val="90000"/>
              </a:lnSpc>
            </a:pP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Iksana</a:t>
            </a:r>
            <a:r>
              <a:rPr lang="en-US" sz="1400" dirty="0">
                <a:latin typeface="Consolas" panose="020B0609020204030204" pitchFamily="49" charset="0"/>
                <a:cs typeface="Consolas" panose="020B0609020204030204" pitchFamily="49" charset="0"/>
              </a:rPr>
              <a:t>        |</a:t>
            </a:r>
          </a:p>
          <a:p>
            <a:pPr>
              <a:lnSpc>
                <a:spcPct val="90000"/>
              </a:lnSpc>
            </a:pPr>
            <a:r>
              <a:rPr lang="en-US" sz="1400" dirty="0">
                <a:latin typeface="Consolas" panose="020B0609020204030204" pitchFamily="49" charset="0"/>
                <a:cs typeface="Consolas" panose="020B0609020204030204" pitchFamily="49" charset="0"/>
              </a:rPr>
              <a:t>| Franklin      |</a:t>
            </a:r>
          </a:p>
          <a:p>
            <a:pPr>
              <a:lnSpc>
                <a:spcPct val="90000"/>
              </a:lnSpc>
            </a:pPr>
            <a:r>
              <a:rPr lang="en-US" sz="1400" dirty="0">
                <a:latin typeface="Consolas" panose="020B0609020204030204" pitchFamily="49" charset="0"/>
                <a:cs typeface="Consolas" panose="020B0609020204030204" pitchFamily="49" charset="0"/>
              </a:rPr>
              <a:t>+---------------+</a:t>
            </a:r>
          </a:p>
        </p:txBody>
      </p:sp>
      <p:sp>
        <p:nvSpPr>
          <p:cNvPr id="33" name="TextBox 32"/>
          <p:cNvSpPr txBox="1"/>
          <p:nvPr/>
        </p:nvSpPr>
        <p:spPr>
          <a:xfrm>
            <a:off x="1173972" y="3659935"/>
            <a:ext cx="2019869" cy="1225788"/>
          </a:xfrm>
          <a:prstGeom prst="rect">
            <a:avLst/>
          </a:prstGeom>
          <a:noFill/>
        </p:spPr>
        <p:txBody>
          <a:bodyPr wrap="square" lIns="0" tIns="0" rIns="0" bIns="0" rtlCol="0">
            <a:noAutofit/>
          </a:bodyPr>
          <a:lstStyle/>
          <a:p>
            <a:pPr>
              <a:lnSpc>
                <a:spcPct val="90000"/>
              </a:lnSpc>
            </a:pPr>
            <a:r>
              <a:rPr lang="en-US" sz="1400" dirty="0">
                <a:latin typeface="Consolas" panose="020B0609020204030204" pitchFamily="49" charset="0"/>
                <a:cs typeface="Consolas" panose="020B0609020204030204" pitchFamily="49" charset="0"/>
              </a:rPr>
              <a:t>+---------------+</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c1.first_name |</a:t>
            </a:r>
          </a:p>
          <a:p>
            <a:pPr>
              <a:lnSpc>
                <a:spcPct val="90000"/>
              </a:lnSpc>
            </a:pPr>
            <a:r>
              <a:rPr lang="en-US" sz="1400" dirty="0">
                <a:latin typeface="Consolas" panose="020B0609020204030204" pitchFamily="49" charset="0"/>
                <a:cs typeface="Consolas" panose="020B0609020204030204" pitchFamily="49" charset="0"/>
              </a:rPr>
              <a:t>+---------------+</a:t>
            </a:r>
          </a:p>
          <a:p>
            <a:pPr>
              <a:lnSpc>
                <a:spcPct val="90000"/>
              </a:lnSpc>
            </a:pPr>
            <a:r>
              <a:rPr lang="en-US" sz="1400" dirty="0">
                <a:latin typeface="Consolas" panose="020B0609020204030204" pitchFamily="49" charset="0"/>
                <a:cs typeface="Consolas" panose="020B0609020204030204" pitchFamily="49" charset="0"/>
              </a:rPr>
              <a:t>| Maria         |</a:t>
            </a:r>
          </a:p>
          <a:p>
            <a:pPr>
              <a:lnSpc>
                <a:spcPct val="90000"/>
              </a:lnSpc>
            </a:pPr>
            <a:r>
              <a:rPr lang="en-US" sz="1400" dirty="0">
                <a:latin typeface="Consolas" panose="020B0609020204030204" pitchFamily="49" charset="0"/>
                <a:cs typeface="Consolas" panose="020B0609020204030204" pitchFamily="49" charset="0"/>
              </a:rPr>
              <a:t>+---------------+</a:t>
            </a:r>
          </a:p>
        </p:txBody>
      </p:sp>
      <p:sp>
        <p:nvSpPr>
          <p:cNvPr id="34" name="TextBox 33"/>
          <p:cNvSpPr txBox="1"/>
          <p:nvPr/>
        </p:nvSpPr>
        <p:spPr>
          <a:xfrm>
            <a:off x="2959046" y="3870770"/>
            <a:ext cx="914400" cy="914400"/>
          </a:xfrm>
          <a:prstGeom prst="rect">
            <a:avLst/>
          </a:prstGeom>
          <a:noFill/>
        </p:spPr>
        <p:txBody>
          <a:bodyPr wrap="none" lIns="0" tIns="0" rIns="0" bIns="0" rtlCol="0">
            <a:noAutofit/>
          </a:bodyPr>
          <a:lstStyle/>
          <a:p>
            <a:pPr>
              <a:lnSpc>
                <a:spcPct val="90000"/>
              </a:lnSpc>
            </a:pPr>
            <a:r>
              <a:rPr lang="en-US" sz="4400" dirty="0"/>
              <a:t>x</a:t>
            </a:r>
          </a:p>
        </p:txBody>
      </p:sp>
      <p:sp>
        <p:nvSpPr>
          <p:cNvPr id="35" name="TextBox 34"/>
          <p:cNvSpPr txBox="1"/>
          <p:nvPr/>
        </p:nvSpPr>
        <p:spPr>
          <a:xfrm>
            <a:off x="1233818" y="5246596"/>
            <a:ext cx="914400" cy="914400"/>
          </a:xfrm>
          <a:prstGeom prst="rect">
            <a:avLst/>
          </a:prstGeom>
          <a:noFill/>
        </p:spPr>
        <p:txBody>
          <a:bodyPr wrap="none" lIns="0" tIns="0" rIns="0" bIns="0" rtlCol="0">
            <a:noAutofit/>
          </a:bodyPr>
          <a:lstStyle/>
          <a:p>
            <a:pPr>
              <a:lnSpc>
                <a:spcPct val="90000"/>
              </a:lnSpc>
            </a:pPr>
            <a:r>
              <a:rPr lang="en-US" sz="4400" dirty="0"/>
              <a:t>=</a:t>
            </a:r>
          </a:p>
        </p:txBody>
      </p:sp>
      <p:sp>
        <p:nvSpPr>
          <p:cNvPr id="36" name="Footer Placeholder 6"/>
          <p:cNvSpPr>
            <a:spLocks noGrp="1"/>
          </p:cNvSpPr>
          <p:nvPr>
            <p:ph type="ftr" sz="quarter" idx="11"/>
          </p:nvPr>
        </p:nvSpPr>
        <p:spPr>
          <a:xfrm>
            <a:off x="8621423" y="6556248"/>
            <a:ext cx="2743200" cy="182880"/>
          </a:xfrm>
        </p:spPr>
        <p:txBody>
          <a:bodyPr/>
          <a:lstStyle/>
          <a:p>
            <a:r>
              <a:rPr lang="en-US" dirty="0"/>
              <a:t>Confidential – Oracle Internal</a:t>
            </a:r>
          </a:p>
        </p:txBody>
      </p:sp>
    </p:spTree>
    <p:extLst>
      <p:ext uri="{BB962C8B-B14F-4D97-AF65-F5344CB8AC3E}">
        <p14:creationId xmlns:p14="http://schemas.microsoft.com/office/powerpoint/2010/main" val="1560121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and WHERE clause</a:t>
            </a:r>
          </a:p>
        </p:txBody>
      </p:sp>
      <p:sp>
        <p:nvSpPr>
          <p:cNvPr id="3" name="Content Placeholder 2"/>
          <p:cNvSpPr>
            <a:spLocks noGrp="1"/>
          </p:cNvSpPr>
          <p:nvPr>
            <p:ph idx="1"/>
          </p:nvPr>
        </p:nvSpPr>
        <p:spPr/>
        <p:txBody>
          <a:bodyPr/>
          <a:lstStyle/>
          <a:p>
            <a:r>
              <a:rPr lang="en-US" sz="2400" dirty="0">
                <a:solidFill>
                  <a:srgbClr val="FF0000"/>
                </a:solidFill>
              </a:rPr>
              <a:t>WHERE </a:t>
            </a:r>
            <a:r>
              <a:rPr lang="en-US" sz="2400" dirty="0"/>
              <a:t>(optional) contains a filter expression:</a:t>
            </a:r>
          </a:p>
          <a:p>
            <a:pPr lvl="1"/>
            <a:r>
              <a:rPr lang="en-US" sz="2000" dirty="0"/>
              <a:t>The filter expression typically involves properties of vertices/edges defined in the MATCH clause</a:t>
            </a:r>
          </a:p>
          <a:p>
            <a:pPr lvl="2"/>
            <a:r>
              <a:rPr lang="en-US" sz="1600" dirty="0"/>
              <a:t>e.g. </a:t>
            </a:r>
            <a:r>
              <a:rPr lang="en-US" sz="1600" b="1" dirty="0"/>
              <a:t>WHERE</a:t>
            </a:r>
            <a:r>
              <a:rPr lang="en-US" sz="1600" dirty="0"/>
              <a:t> </a:t>
            </a:r>
            <a:r>
              <a:rPr lang="en-US" sz="1600" dirty="0" err="1"/>
              <a:t>m.budget</a:t>
            </a:r>
            <a:r>
              <a:rPr lang="en-US" sz="1600" dirty="0"/>
              <a:t> &gt; 1000000 </a:t>
            </a:r>
            <a:r>
              <a:rPr lang="en-US" sz="1600" b="1" dirty="0"/>
              <a:t>AND</a:t>
            </a:r>
            <a:r>
              <a:rPr lang="en-US" sz="1600" dirty="0"/>
              <a:t> </a:t>
            </a:r>
            <a:r>
              <a:rPr lang="en-US" sz="1600" dirty="0" err="1"/>
              <a:t>m.budget</a:t>
            </a:r>
            <a:r>
              <a:rPr lang="en-US" sz="1600" dirty="0"/>
              <a:t> &lt; 2000000 </a:t>
            </a:r>
            <a:r>
              <a:rPr lang="en-US" sz="1600" b="1" dirty="0"/>
              <a:t>AND</a:t>
            </a:r>
            <a:r>
              <a:rPr lang="en-US" sz="1600" dirty="0"/>
              <a:t> …</a:t>
            </a:r>
            <a:endParaRPr lang="en-US" sz="2000" dirty="0"/>
          </a:p>
          <a:p>
            <a:r>
              <a:rPr lang="en-US" sz="2400" dirty="0">
                <a:solidFill>
                  <a:srgbClr val="FF0000"/>
                </a:solidFill>
              </a:rPr>
              <a:t>SELECT </a:t>
            </a:r>
            <a:r>
              <a:rPr lang="en-US" sz="2400" dirty="0"/>
              <a:t>creates tabular projection of results</a:t>
            </a:r>
          </a:p>
          <a:p>
            <a:pPr lvl="1"/>
            <a:r>
              <a:rPr lang="en-US" sz="2000" dirty="0"/>
              <a:t>Specify </a:t>
            </a:r>
            <a:r>
              <a:rPr lang="en-US" sz="2000" dirty="0">
                <a:solidFill>
                  <a:srgbClr val="FF0000"/>
                </a:solidFill>
              </a:rPr>
              <a:t>alias names </a:t>
            </a:r>
            <a:r>
              <a:rPr lang="en-US" sz="2000" dirty="0"/>
              <a:t>through </a:t>
            </a:r>
            <a:r>
              <a:rPr lang="en-US" sz="1600" b="1" dirty="0">
                <a:latin typeface="Consolas" panose="020B0609020204030204" pitchFamily="49" charset="0"/>
                <a:cs typeface="Consolas" panose="020B0609020204030204" pitchFamily="49" charset="0"/>
              </a:rPr>
              <a:t>SELECT</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exp</a:t>
            </a:r>
            <a:r>
              <a:rPr lang="en-US" sz="1600" dirty="0">
                <a:latin typeface="Consolas" panose="020B0609020204030204" pitchFamily="49" charset="0"/>
                <a:cs typeface="Consolas" panose="020B0609020204030204" pitchFamily="49" charset="0"/>
              </a:rPr>
              <a:t> </a:t>
            </a:r>
            <a:r>
              <a:rPr lang="en-US" sz="1600" b="1" dirty="0">
                <a:latin typeface="Consolas" panose="020B0609020204030204" pitchFamily="49" charset="0"/>
                <a:cs typeface="Consolas" panose="020B0609020204030204" pitchFamily="49" charset="0"/>
              </a:rPr>
              <a:t>AS</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var</a:t>
            </a:r>
            <a:endParaRPr lang="en-US" sz="1600" dirty="0">
              <a:latin typeface="Consolas" panose="020B0609020204030204" pitchFamily="49" charset="0"/>
              <a:cs typeface="Consolas" panose="020B0609020204030204" pitchFamily="49" charset="0"/>
            </a:endParaRPr>
          </a:p>
          <a:p>
            <a:pPr lvl="2"/>
            <a:r>
              <a:rPr lang="en-US" sz="1600" dirty="0"/>
              <a:t>e.g. </a:t>
            </a:r>
            <a:r>
              <a:rPr lang="en-US" sz="1600" b="1" dirty="0"/>
              <a:t>SELECT</a:t>
            </a:r>
            <a:r>
              <a:rPr lang="en-US" sz="1600" dirty="0"/>
              <a:t> (</a:t>
            </a:r>
            <a:r>
              <a:rPr lang="en-US" sz="1600" dirty="0" err="1"/>
              <a:t>m.budget</a:t>
            </a:r>
            <a:r>
              <a:rPr lang="en-US" sz="1600" dirty="0"/>
              <a:t> / 1000000.0) </a:t>
            </a:r>
            <a:r>
              <a:rPr lang="en-US" sz="1600" b="1" dirty="0"/>
              <a:t>AS</a:t>
            </a:r>
            <a:r>
              <a:rPr lang="en-US" sz="1600" dirty="0"/>
              <a:t> </a:t>
            </a:r>
            <a:r>
              <a:rPr lang="en-US" sz="1600" dirty="0" err="1"/>
              <a:t>budget_in_millions</a:t>
            </a:r>
            <a:r>
              <a:rPr lang="en-US" sz="1600" dirty="0"/>
              <a:t>, …</a:t>
            </a:r>
          </a:p>
          <a:p>
            <a:pPr lvl="1"/>
            <a:r>
              <a:rPr lang="en-US" sz="2000" dirty="0">
                <a:solidFill>
                  <a:srgbClr val="FF0000"/>
                </a:solidFill>
              </a:rPr>
              <a:t>SELECT DISTINCT </a:t>
            </a:r>
            <a:r>
              <a:rPr lang="en-US" sz="2000" dirty="0"/>
              <a:t>makes a set out of a multiset (i.e. removes duplicates)</a:t>
            </a:r>
          </a:p>
          <a:p>
            <a:r>
              <a:rPr lang="en-US" sz="2400" dirty="0"/>
              <a:t>The expression system is similar to the one in SQL:</a:t>
            </a:r>
          </a:p>
          <a:p>
            <a:pPr marL="0" indent="0">
              <a:buNone/>
            </a:pPr>
            <a:endParaRPr lang="en-US" sz="3200" dirty="0"/>
          </a:p>
        </p:txBody>
      </p:sp>
      <p:sp>
        <p:nvSpPr>
          <p:cNvPr id="5" name="Slide Number Placeholder 4"/>
          <p:cNvSpPr>
            <a:spLocks noGrp="1"/>
          </p:cNvSpPr>
          <p:nvPr>
            <p:ph type="sldNum" sz="quarter" idx="12"/>
          </p:nvPr>
        </p:nvSpPr>
        <p:spPr/>
        <p:txBody>
          <a:bodyPr/>
          <a:lstStyle/>
          <a:p>
            <a:fld id="{C51EAA63-D034-42AE-91FA-B13B9518C7BE}" type="slidenum">
              <a:rPr lang="en-US" smtClean="0"/>
              <a:t>51</a:t>
            </a:fld>
            <a:endParaRPr lang="en-US" dirty="0"/>
          </a:p>
        </p:txBody>
      </p:sp>
      <p:graphicFrame>
        <p:nvGraphicFramePr>
          <p:cNvPr id="6" name="Content Placeholder 5"/>
          <p:cNvGraphicFramePr>
            <a:graphicFrameLocks/>
          </p:cNvGraphicFramePr>
          <p:nvPr>
            <p:extLst/>
          </p:nvPr>
        </p:nvGraphicFramePr>
        <p:xfrm>
          <a:off x="813573" y="4602481"/>
          <a:ext cx="6288286" cy="1341120"/>
        </p:xfrm>
        <a:graphic>
          <a:graphicData uri="http://schemas.openxmlformats.org/drawingml/2006/table">
            <a:tbl>
              <a:tblPr firstRow="1" bandRow="1">
                <a:tableStyleId>{5C22544A-7EE6-4342-B048-85BDC9FD1C3A}</a:tableStyleId>
              </a:tblPr>
              <a:tblGrid>
                <a:gridCol w="1536236">
                  <a:extLst>
                    <a:ext uri="{9D8B030D-6E8A-4147-A177-3AD203B41FA5}">
                      <a16:colId xmlns:a16="http://schemas.microsoft.com/office/drawing/2014/main" val="3667791218"/>
                    </a:ext>
                  </a:extLst>
                </a:gridCol>
                <a:gridCol w="2313806">
                  <a:extLst>
                    <a:ext uri="{9D8B030D-6E8A-4147-A177-3AD203B41FA5}">
                      <a16:colId xmlns:a16="http://schemas.microsoft.com/office/drawing/2014/main" val="3120241651"/>
                    </a:ext>
                  </a:extLst>
                </a:gridCol>
                <a:gridCol w="2438244">
                  <a:extLst>
                    <a:ext uri="{9D8B030D-6E8A-4147-A177-3AD203B41FA5}">
                      <a16:colId xmlns:a16="http://schemas.microsoft.com/office/drawing/2014/main" val="268553250"/>
                    </a:ext>
                  </a:extLst>
                </a:gridCol>
              </a:tblGrid>
              <a:tr h="283839">
                <a:tc>
                  <a:txBody>
                    <a:bodyPr/>
                    <a:lstStyle/>
                    <a:p>
                      <a:r>
                        <a:rPr lang="en-US" sz="1600" dirty="0"/>
                        <a:t>Operator type</a:t>
                      </a:r>
                    </a:p>
                  </a:txBody>
                  <a:tcPr/>
                </a:tc>
                <a:tc>
                  <a:txBody>
                    <a:bodyPr/>
                    <a:lstStyle/>
                    <a:p>
                      <a:r>
                        <a:rPr lang="en-US" sz="1600" dirty="0"/>
                        <a:t>Operator</a:t>
                      </a:r>
                    </a:p>
                  </a:txBody>
                  <a:tcPr/>
                </a:tc>
                <a:tc>
                  <a:txBody>
                    <a:bodyPr/>
                    <a:lstStyle/>
                    <a:p>
                      <a:r>
                        <a:rPr lang="en-US" sz="1600" dirty="0"/>
                        <a:t>Example PGQL</a:t>
                      </a:r>
                    </a:p>
                  </a:txBody>
                  <a:tcPr/>
                </a:tc>
                <a:extLst>
                  <a:ext uri="{0D108BD9-81ED-4DB2-BD59-A6C34878D82A}">
                    <a16:rowId xmlns:a16="http://schemas.microsoft.com/office/drawing/2014/main" val="2388251299"/>
                  </a:ext>
                </a:extLst>
              </a:tr>
              <a:tr h="243435">
                <a:tc>
                  <a:txBody>
                    <a:bodyPr/>
                    <a:lstStyle/>
                    <a:p>
                      <a:r>
                        <a:rPr lang="en-US" sz="1600" dirty="0"/>
                        <a:t>Arithmetic</a:t>
                      </a:r>
                    </a:p>
                  </a:txBody>
                  <a:tcPr>
                    <a:solidFill>
                      <a:schemeClr val="bg1">
                        <a:lumMod val="95000"/>
                      </a:schemeClr>
                    </a:solidFill>
                  </a:tcPr>
                </a:tc>
                <a:tc>
                  <a:txBody>
                    <a:bodyPr/>
                    <a:lstStyle/>
                    <a:p>
                      <a:r>
                        <a:rPr lang="en-US" sz="1600" kern="1200" dirty="0">
                          <a:effectLst/>
                        </a:rPr>
                        <a:t>+,</a:t>
                      </a:r>
                      <a:r>
                        <a:rPr lang="en-US" sz="1600" kern="1200" baseline="0" dirty="0">
                          <a:effectLst/>
                        </a:rPr>
                        <a:t> -, *, /</a:t>
                      </a:r>
                      <a:r>
                        <a:rPr lang="en-US" sz="1600" kern="1200" baseline="0" dirty="0">
                          <a:solidFill>
                            <a:schemeClr val="bg1">
                              <a:lumMod val="75000"/>
                            </a:schemeClr>
                          </a:solidFill>
                          <a:effectLst/>
                        </a:rPr>
                        <a:t>, %</a:t>
                      </a:r>
                      <a:endParaRPr lang="en-US" sz="1600" dirty="0">
                        <a:solidFill>
                          <a:schemeClr val="bg1">
                            <a:lumMod val="75000"/>
                          </a:schemeClr>
                        </a:solidFill>
                        <a:latin typeface="Consolas" panose="020B0609020204030204" pitchFamily="49" charset="0"/>
                        <a:cs typeface="Consolas" panose="020B0609020204030204" pitchFamily="49" charset="0"/>
                      </a:endParaRPr>
                    </a:p>
                  </a:txBody>
                  <a:tcPr>
                    <a:solidFill>
                      <a:srgbClr val="F8F8F8"/>
                    </a:solidFill>
                  </a:tcPr>
                </a:tc>
                <a:tc>
                  <a:txBody>
                    <a:bodyPr/>
                    <a:lstStyle/>
                    <a:p>
                      <a:r>
                        <a:rPr lang="en-US" sz="1600" dirty="0"/>
                        <a:t>1 + 1</a:t>
                      </a:r>
                      <a:endParaRPr lang="en-US" sz="1600" dirty="0">
                        <a:latin typeface="Consolas" panose="020B0609020204030204" pitchFamily="49" charset="0"/>
                        <a:cs typeface="Consolas" panose="020B0609020204030204" pitchFamily="49" charset="0"/>
                      </a:endParaRPr>
                    </a:p>
                  </a:txBody>
                  <a:tcPr>
                    <a:solidFill>
                      <a:srgbClr val="F8F8F8"/>
                    </a:solidFill>
                  </a:tcPr>
                </a:tc>
                <a:extLst>
                  <a:ext uri="{0D108BD9-81ED-4DB2-BD59-A6C34878D82A}">
                    <a16:rowId xmlns:a16="http://schemas.microsoft.com/office/drawing/2014/main" val="1549605100"/>
                  </a:ext>
                </a:extLst>
              </a:tr>
              <a:tr h="243435">
                <a:tc>
                  <a:txBody>
                    <a:bodyPr/>
                    <a:lstStyle/>
                    <a:p>
                      <a:r>
                        <a:rPr lang="en-US" sz="1600" dirty="0"/>
                        <a:t>Relational</a:t>
                      </a:r>
                    </a:p>
                  </a:txBody>
                  <a:tcPr>
                    <a:solidFill>
                      <a:schemeClr val="bg1">
                        <a:lumMod val="95000"/>
                      </a:schemeClr>
                    </a:solidFill>
                  </a:tcPr>
                </a:tc>
                <a:tc>
                  <a:txBody>
                    <a:bodyPr/>
                    <a:lstStyle/>
                    <a:p>
                      <a:r>
                        <a:rPr lang="en-US" sz="1600" kern="1200" dirty="0">
                          <a:effectLst/>
                        </a:rPr>
                        <a:t>=, &lt;&gt;, &lt;, &gt;, &lt;=, &gt;=</a:t>
                      </a:r>
                      <a:endParaRPr lang="en-US" sz="1600" dirty="0">
                        <a:latin typeface="Consolas" panose="020B0609020204030204" pitchFamily="49" charset="0"/>
                        <a:cs typeface="Consolas" panose="020B0609020204030204" pitchFamily="49" charset="0"/>
                      </a:endParaRPr>
                    </a:p>
                  </a:txBody>
                  <a:tcPr>
                    <a:solidFill>
                      <a:srgbClr val="F8F8F8"/>
                    </a:solidFill>
                  </a:tcPr>
                </a:tc>
                <a:tc>
                  <a:txBody>
                    <a:bodyPr/>
                    <a:lstStyle/>
                    <a:p>
                      <a:r>
                        <a:rPr lang="en-US" sz="1600" dirty="0"/>
                        <a:t>3 &lt; 4</a:t>
                      </a:r>
                      <a:endParaRPr lang="en-US" sz="1600" dirty="0">
                        <a:latin typeface="Consolas" panose="020B0609020204030204" pitchFamily="49" charset="0"/>
                        <a:cs typeface="Consolas" panose="020B0609020204030204" pitchFamily="49" charset="0"/>
                      </a:endParaRPr>
                    </a:p>
                  </a:txBody>
                  <a:tcPr>
                    <a:solidFill>
                      <a:srgbClr val="F8F8F8"/>
                    </a:solidFill>
                  </a:tcPr>
                </a:tc>
                <a:extLst>
                  <a:ext uri="{0D108BD9-81ED-4DB2-BD59-A6C34878D82A}">
                    <a16:rowId xmlns:a16="http://schemas.microsoft.com/office/drawing/2014/main" val="531532746"/>
                  </a:ext>
                </a:extLst>
              </a:tr>
              <a:tr h="243435">
                <a:tc>
                  <a:txBody>
                    <a:bodyPr/>
                    <a:lstStyle/>
                    <a:p>
                      <a:r>
                        <a:rPr lang="en-US" sz="1600" dirty="0"/>
                        <a:t>Logical</a:t>
                      </a:r>
                    </a:p>
                  </a:txBody>
                  <a:tcPr>
                    <a:solidFill>
                      <a:schemeClr val="bg1">
                        <a:lumMod val="95000"/>
                      </a:schemeClr>
                    </a:solidFill>
                  </a:tcPr>
                </a:tc>
                <a:tc>
                  <a:txBody>
                    <a:bodyPr/>
                    <a:lstStyle/>
                    <a:p>
                      <a:r>
                        <a:rPr lang="en-US" sz="1600" dirty="0"/>
                        <a:t>AND, OR, NOT</a:t>
                      </a:r>
                      <a:endParaRPr lang="en-US" sz="1600" dirty="0">
                        <a:latin typeface="Consolas" panose="020B0609020204030204" pitchFamily="49" charset="0"/>
                        <a:cs typeface="Consolas" panose="020B0609020204030204" pitchFamily="49" charset="0"/>
                      </a:endParaRPr>
                    </a:p>
                  </a:txBody>
                  <a:tcPr>
                    <a:solidFill>
                      <a:srgbClr val="F8F8F8"/>
                    </a:solidFill>
                  </a:tcPr>
                </a:tc>
                <a:tc>
                  <a:txBody>
                    <a:bodyPr/>
                    <a:lstStyle/>
                    <a:p>
                      <a:r>
                        <a:rPr lang="en-US" sz="1600" dirty="0"/>
                        <a:t>true </a:t>
                      </a:r>
                      <a:r>
                        <a:rPr lang="en-US" sz="1600" b="1" dirty="0"/>
                        <a:t>AND</a:t>
                      </a:r>
                      <a:r>
                        <a:rPr lang="en-US" sz="1600" dirty="0"/>
                        <a:t> </a:t>
                      </a:r>
                      <a:r>
                        <a:rPr lang="en-US" sz="1600" b="1" dirty="0"/>
                        <a:t>NOT</a:t>
                      </a:r>
                      <a:r>
                        <a:rPr lang="en-US" sz="1600" dirty="0"/>
                        <a:t> false</a:t>
                      </a:r>
                      <a:endParaRPr lang="en-US" sz="1600" dirty="0">
                        <a:latin typeface="Consolas" panose="020B0609020204030204" pitchFamily="49" charset="0"/>
                        <a:cs typeface="Consolas" panose="020B0609020204030204" pitchFamily="49" charset="0"/>
                      </a:endParaRPr>
                    </a:p>
                  </a:txBody>
                  <a:tcPr>
                    <a:solidFill>
                      <a:srgbClr val="F8F8F8"/>
                    </a:solidFill>
                  </a:tcPr>
                </a:tc>
                <a:extLst>
                  <a:ext uri="{0D108BD9-81ED-4DB2-BD59-A6C34878D82A}">
                    <a16:rowId xmlns:a16="http://schemas.microsoft.com/office/drawing/2014/main" val="1388345775"/>
                  </a:ext>
                </a:extLst>
              </a:tr>
            </a:tbl>
          </a:graphicData>
        </a:graphic>
      </p:graphicFrame>
      <p:sp>
        <p:nvSpPr>
          <p:cNvPr id="10" name="Footer Placeholder 6"/>
          <p:cNvSpPr>
            <a:spLocks noGrp="1"/>
          </p:cNvSpPr>
          <p:nvPr>
            <p:ph type="ftr" sz="quarter" idx="11"/>
          </p:nvPr>
        </p:nvSpPr>
        <p:spPr>
          <a:xfrm>
            <a:off x="8621423" y="6556248"/>
            <a:ext cx="2743200" cy="182880"/>
          </a:xfrm>
        </p:spPr>
        <p:txBody>
          <a:bodyPr/>
          <a:lstStyle/>
          <a:p>
            <a:r>
              <a:rPr lang="en-US" dirty="0"/>
              <a:t>Confidential – Oracle Internal</a:t>
            </a:r>
          </a:p>
        </p:txBody>
      </p:sp>
    </p:spTree>
    <p:extLst>
      <p:ext uri="{BB962C8B-B14F-4D97-AF65-F5344CB8AC3E}">
        <p14:creationId xmlns:p14="http://schemas.microsoft.com/office/powerpoint/2010/main" val="2732291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 in PGQL on PGX</a:t>
            </a:r>
            <a:br>
              <a:rPr lang="en-US" dirty="0"/>
            </a:br>
            <a:r>
              <a:rPr lang="en-US" sz="2400" dirty="0"/>
              <a:t>(note: in PGQL-to-SQL, the available data types correspond to those in Oracle RDBMS)</a:t>
            </a:r>
          </a:p>
        </p:txBody>
      </p:sp>
      <p:sp>
        <p:nvSpPr>
          <p:cNvPr id="5" name="Slide Number Placeholder 4"/>
          <p:cNvSpPr>
            <a:spLocks noGrp="1"/>
          </p:cNvSpPr>
          <p:nvPr>
            <p:ph type="sldNum" sz="quarter" idx="12"/>
          </p:nvPr>
        </p:nvSpPr>
        <p:spPr/>
        <p:txBody>
          <a:bodyPr/>
          <a:lstStyle/>
          <a:p>
            <a:fld id="{C51EAA63-D034-42AE-91FA-B13B9518C7BE}" type="slidenum">
              <a:rPr lang="en-US" smtClean="0"/>
              <a:t>52</a:t>
            </a:fld>
            <a:endParaRPr lang="en-US" dirty="0"/>
          </a:p>
        </p:txBody>
      </p:sp>
      <p:graphicFrame>
        <p:nvGraphicFramePr>
          <p:cNvPr id="6" name="Content Placeholder 5"/>
          <p:cNvGraphicFramePr>
            <a:graphicFrameLocks/>
          </p:cNvGraphicFramePr>
          <p:nvPr>
            <p:extLst/>
          </p:nvPr>
        </p:nvGraphicFramePr>
        <p:xfrm>
          <a:off x="448249" y="1554482"/>
          <a:ext cx="11292325" cy="4434840"/>
        </p:xfrm>
        <a:graphic>
          <a:graphicData uri="http://schemas.openxmlformats.org/drawingml/2006/table">
            <a:tbl>
              <a:tblPr firstRow="1" bandRow="1">
                <a:tableStyleId>{5C22544A-7EE6-4342-B048-85BDC9FD1C3A}</a:tableStyleId>
              </a:tblPr>
              <a:tblGrid>
                <a:gridCol w="2692673">
                  <a:extLst>
                    <a:ext uri="{9D8B030D-6E8A-4147-A177-3AD203B41FA5}">
                      <a16:colId xmlns:a16="http://schemas.microsoft.com/office/drawing/2014/main" val="1822563819"/>
                    </a:ext>
                  </a:extLst>
                </a:gridCol>
                <a:gridCol w="2560376">
                  <a:extLst>
                    <a:ext uri="{9D8B030D-6E8A-4147-A177-3AD203B41FA5}">
                      <a16:colId xmlns:a16="http://schemas.microsoft.com/office/drawing/2014/main" val="3667791218"/>
                    </a:ext>
                  </a:extLst>
                </a:gridCol>
                <a:gridCol w="3569346">
                  <a:extLst>
                    <a:ext uri="{9D8B030D-6E8A-4147-A177-3AD203B41FA5}">
                      <a16:colId xmlns:a16="http://schemas.microsoft.com/office/drawing/2014/main" val="3120241651"/>
                    </a:ext>
                  </a:extLst>
                </a:gridCol>
                <a:gridCol w="2469930">
                  <a:extLst>
                    <a:ext uri="{9D8B030D-6E8A-4147-A177-3AD203B41FA5}">
                      <a16:colId xmlns:a16="http://schemas.microsoft.com/office/drawing/2014/main" val="997331757"/>
                    </a:ext>
                  </a:extLst>
                </a:gridCol>
              </a:tblGrid>
              <a:tr h="457817">
                <a:tc>
                  <a:txBody>
                    <a:bodyPr/>
                    <a:lstStyle/>
                    <a:p>
                      <a:r>
                        <a:rPr lang="en-US" sz="1600" dirty="0"/>
                        <a:t>Data</a:t>
                      </a:r>
                      <a:r>
                        <a:rPr lang="en-US" sz="1600" baseline="0" dirty="0"/>
                        <a:t> type</a:t>
                      </a:r>
                      <a:endParaRPr lang="en-US" sz="1600" dirty="0"/>
                    </a:p>
                  </a:txBody>
                  <a:tcPr/>
                </a:tc>
                <a:tc>
                  <a:txBody>
                    <a:bodyPr/>
                    <a:lstStyle/>
                    <a:p>
                      <a:r>
                        <a:rPr lang="en-US" sz="1600" dirty="0"/>
                        <a:t>Name in PGX</a:t>
                      </a:r>
                      <a:r>
                        <a:rPr lang="en-US" sz="1600" baseline="0" dirty="0"/>
                        <a:t> </a:t>
                      </a:r>
                      <a:r>
                        <a:rPr lang="en-US" sz="1600" baseline="0" dirty="0" err="1"/>
                        <a:t>config</a:t>
                      </a:r>
                      <a:endParaRPr lang="en-US" sz="1600" dirty="0"/>
                    </a:p>
                  </a:txBody>
                  <a:tcPr/>
                </a:tc>
                <a:tc>
                  <a:txBody>
                    <a:bodyPr/>
                    <a:lstStyle/>
                    <a:p>
                      <a:r>
                        <a:rPr lang="en-US" sz="1600" dirty="0"/>
                        <a:t>Example PGQL literal</a:t>
                      </a:r>
                    </a:p>
                  </a:txBody>
                  <a:tcPr/>
                </a:tc>
                <a:tc>
                  <a:txBody>
                    <a:bodyPr/>
                    <a:lstStyle/>
                    <a:p>
                      <a:r>
                        <a:rPr lang="en-US" sz="1600" dirty="0"/>
                        <a:t>Implicitly converts to</a:t>
                      </a:r>
                      <a:br>
                        <a:rPr lang="en-US" sz="1600" dirty="0"/>
                      </a:br>
                      <a:r>
                        <a:rPr lang="en-US" sz="1400" dirty="0"/>
                        <a:t>(e.g.</a:t>
                      </a:r>
                      <a:r>
                        <a:rPr lang="en-US" sz="1400" baseline="0" dirty="0"/>
                        <a:t> integer + long =&gt; LONG)</a:t>
                      </a:r>
                      <a:endParaRPr lang="en-US" sz="1400" dirty="0"/>
                    </a:p>
                  </a:txBody>
                  <a:tcPr/>
                </a:tc>
                <a:extLst>
                  <a:ext uri="{0D108BD9-81ED-4DB2-BD59-A6C34878D82A}">
                    <a16:rowId xmlns:a16="http://schemas.microsoft.com/office/drawing/2014/main" val="2388251299"/>
                  </a:ext>
                </a:extLst>
              </a:tr>
              <a:tr h="279777">
                <a:tc>
                  <a:txBody>
                    <a:bodyPr/>
                    <a:lstStyle/>
                    <a:p>
                      <a:r>
                        <a:rPr lang="en-US" sz="1600" dirty="0"/>
                        <a:t>STRING</a:t>
                      </a:r>
                    </a:p>
                  </a:txBody>
                  <a:tcPr>
                    <a:solidFill>
                      <a:schemeClr val="bg1">
                        <a:lumMod val="95000"/>
                      </a:schemeClr>
                    </a:solidFill>
                  </a:tcPr>
                </a:tc>
                <a:tc>
                  <a:txBody>
                    <a:bodyPr/>
                    <a:lstStyle/>
                    <a:p>
                      <a:r>
                        <a:rPr lang="en-US" sz="1600" dirty="0"/>
                        <a:t>string</a:t>
                      </a:r>
                    </a:p>
                  </a:txBody>
                  <a:tcPr>
                    <a:solidFill>
                      <a:srgbClr val="F8F8F8"/>
                    </a:solidFill>
                  </a:tcPr>
                </a:tc>
                <a:tc>
                  <a:txBody>
                    <a:bodyPr/>
                    <a:lstStyle/>
                    <a:p>
                      <a:r>
                        <a:rPr lang="en-US" sz="1400" b="0" kern="1200" dirty="0">
                          <a:effectLst/>
                          <a:latin typeface="Consolas" panose="020B0609020204030204" pitchFamily="49" charset="0"/>
                          <a:cs typeface="Consolas" panose="020B0609020204030204" pitchFamily="49" charset="0"/>
                        </a:rPr>
                        <a:t>'Franklin'</a:t>
                      </a:r>
                      <a:endParaRPr lang="en-US" sz="1400" b="0" dirty="0">
                        <a:latin typeface="Consolas" panose="020B0609020204030204" pitchFamily="49" charset="0"/>
                        <a:cs typeface="Consolas" panose="020B0609020204030204" pitchFamily="49" charset="0"/>
                      </a:endParaRPr>
                    </a:p>
                  </a:txBody>
                  <a:tcPr>
                    <a:solidFill>
                      <a:srgbClr val="F8F8F8"/>
                    </a:solidFill>
                  </a:tcPr>
                </a:tc>
                <a:tc>
                  <a:txBody>
                    <a:bodyPr/>
                    <a:lstStyle/>
                    <a:p>
                      <a:endParaRPr lang="en-US" sz="1400" dirty="0">
                        <a:latin typeface="Consolas" panose="020B0609020204030204" pitchFamily="49" charset="0"/>
                        <a:cs typeface="Consolas" panose="020B0609020204030204" pitchFamily="49" charset="0"/>
                      </a:endParaRPr>
                    </a:p>
                  </a:txBody>
                  <a:tcPr>
                    <a:solidFill>
                      <a:srgbClr val="F8F8F8"/>
                    </a:solidFill>
                  </a:tcPr>
                </a:tc>
                <a:extLst>
                  <a:ext uri="{0D108BD9-81ED-4DB2-BD59-A6C34878D82A}">
                    <a16:rowId xmlns:a16="http://schemas.microsoft.com/office/drawing/2014/main" val="1549605100"/>
                  </a:ext>
                </a:extLst>
              </a:tr>
              <a:tr h="279777">
                <a:tc>
                  <a:txBody>
                    <a:bodyPr/>
                    <a:lstStyle/>
                    <a:p>
                      <a:r>
                        <a:rPr lang="en-US" sz="1600" dirty="0"/>
                        <a:t>INTEGER</a:t>
                      </a:r>
                    </a:p>
                  </a:txBody>
                  <a:tcPr>
                    <a:solidFill>
                      <a:schemeClr val="bg1">
                        <a:lumMod val="95000"/>
                      </a:schemeClr>
                    </a:solidFill>
                  </a:tcPr>
                </a:tc>
                <a:tc>
                  <a:txBody>
                    <a:bodyPr/>
                    <a:lstStyle/>
                    <a:p>
                      <a:r>
                        <a:rPr lang="en-US" sz="1600" dirty="0"/>
                        <a:t>integer</a:t>
                      </a:r>
                    </a:p>
                  </a:txBody>
                  <a:tcPr>
                    <a:solidFill>
                      <a:srgbClr val="F8F8F8"/>
                    </a:solidFill>
                  </a:tcPr>
                </a:tc>
                <a:tc>
                  <a:txBody>
                    <a:bodyPr/>
                    <a:lstStyle/>
                    <a:p>
                      <a:r>
                        <a:rPr lang="en-US" sz="1400" b="0" kern="1200" dirty="0">
                          <a:effectLst/>
                          <a:latin typeface="Consolas" panose="020B0609020204030204" pitchFamily="49" charset="0"/>
                          <a:cs typeface="Consolas" panose="020B0609020204030204" pitchFamily="49" charset="0"/>
                        </a:rPr>
                        <a:t>-</a:t>
                      </a:r>
                      <a:endParaRPr lang="en-US" sz="1400" b="0" dirty="0">
                        <a:latin typeface="Consolas" panose="020B0609020204030204" pitchFamily="49" charset="0"/>
                        <a:cs typeface="Consolas" panose="020B0609020204030204" pitchFamily="49" charset="0"/>
                      </a:endParaRPr>
                    </a:p>
                  </a:txBody>
                  <a:tcPr>
                    <a:solidFill>
                      <a:srgbClr val="F8F8F8"/>
                    </a:solidFill>
                  </a:tcPr>
                </a:tc>
                <a:tc>
                  <a:txBody>
                    <a:bodyPr/>
                    <a:lstStyle/>
                    <a:p>
                      <a:r>
                        <a:rPr lang="en-US" sz="1400" dirty="0">
                          <a:latin typeface="+mn-lt"/>
                          <a:cs typeface="Consolas" panose="020B0609020204030204" pitchFamily="49" charset="0"/>
                        </a:rPr>
                        <a:t>LONG, FLOAT,</a:t>
                      </a:r>
                      <a:r>
                        <a:rPr lang="en-US" sz="1400" baseline="0" dirty="0">
                          <a:latin typeface="+mn-lt"/>
                          <a:cs typeface="Consolas" panose="020B0609020204030204" pitchFamily="49" charset="0"/>
                        </a:rPr>
                        <a:t> DOUBLE</a:t>
                      </a:r>
                      <a:endParaRPr lang="en-US" sz="1100" dirty="0">
                        <a:latin typeface="+mn-lt"/>
                        <a:cs typeface="Consolas" panose="020B0609020204030204" pitchFamily="49" charset="0"/>
                      </a:endParaRPr>
                    </a:p>
                  </a:txBody>
                  <a:tcPr>
                    <a:solidFill>
                      <a:srgbClr val="F8F8F8"/>
                    </a:solidFill>
                  </a:tcPr>
                </a:tc>
                <a:extLst>
                  <a:ext uri="{0D108BD9-81ED-4DB2-BD59-A6C34878D82A}">
                    <a16:rowId xmlns:a16="http://schemas.microsoft.com/office/drawing/2014/main" val="531532746"/>
                  </a:ext>
                </a:extLst>
              </a:tr>
              <a:tr h="279777">
                <a:tc>
                  <a:txBody>
                    <a:bodyPr/>
                    <a:lstStyle/>
                    <a:p>
                      <a:r>
                        <a:rPr lang="en-US" sz="1600" dirty="0"/>
                        <a:t>LONG</a:t>
                      </a:r>
                    </a:p>
                  </a:txBody>
                  <a:tcPr>
                    <a:solidFill>
                      <a:schemeClr val="bg1">
                        <a:lumMod val="95000"/>
                      </a:schemeClr>
                    </a:solidFill>
                  </a:tcPr>
                </a:tc>
                <a:tc>
                  <a:txBody>
                    <a:bodyPr/>
                    <a:lstStyle/>
                    <a:p>
                      <a:r>
                        <a:rPr lang="en-US" sz="1600" dirty="0"/>
                        <a:t>long</a:t>
                      </a:r>
                    </a:p>
                  </a:txBody>
                  <a:tcPr>
                    <a:solidFill>
                      <a:srgbClr val="F8F8F8"/>
                    </a:solidFill>
                  </a:tcPr>
                </a:tc>
                <a:tc>
                  <a:txBody>
                    <a:bodyPr/>
                    <a:lstStyle/>
                    <a:p>
                      <a:r>
                        <a:rPr lang="en-US" sz="1400" b="0" dirty="0">
                          <a:latin typeface="Consolas" panose="020B0609020204030204" pitchFamily="49" charset="0"/>
                          <a:cs typeface="Consolas" panose="020B0609020204030204" pitchFamily="49" charset="0"/>
                        </a:rPr>
                        <a:t>2000</a:t>
                      </a:r>
                    </a:p>
                  </a:txBody>
                  <a:tcPr>
                    <a:solidFill>
                      <a:srgbClr val="F8F8F8"/>
                    </a:solidFill>
                  </a:tcPr>
                </a:tc>
                <a:tc>
                  <a:txBody>
                    <a:bodyPr/>
                    <a:lstStyle/>
                    <a:p>
                      <a:r>
                        <a:rPr lang="en-US" sz="1400" dirty="0">
                          <a:latin typeface="+mn-lt"/>
                          <a:cs typeface="Consolas" panose="020B0609020204030204" pitchFamily="49" charset="0"/>
                        </a:rPr>
                        <a:t>FLOAT,</a:t>
                      </a:r>
                      <a:r>
                        <a:rPr lang="en-US" sz="1400" baseline="0" dirty="0">
                          <a:latin typeface="+mn-lt"/>
                          <a:cs typeface="Consolas" panose="020B0609020204030204" pitchFamily="49" charset="0"/>
                        </a:rPr>
                        <a:t> DOUBLE</a:t>
                      </a:r>
                      <a:endParaRPr lang="en-US" sz="1400" dirty="0">
                        <a:latin typeface="+mn-lt"/>
                        <a:cs typeface="Consolas" panose="020B0609020204030204" pitchFamily="49" charset="0"/>
                      </a:endParaRPr>
                    </a:p>
                  </a:txBody>
                  <a:tcPr>
                    <a:solidFill>
                      <a:srgbClr val="F8F8F8"/>
                    </a:solidFill>
                  </a:tcPr>
                </a:tc>
                <a:extLst>
                  <a:ext uri="{0D108BD9-81ED-4DB2-BD59-A6C34878D82A}">
                    <a16:rowId xmlns:a16="http://schemas.microsoft.com/office/drawing/2014/main" val="350709102"/>
                  </a:ext>
                </a:extLst>
              </a:tr>
              <a:tr h="279777">
                <a:tc>
                  <a:txBody>
                    <a:bodyPr/>
                    <a:lstStyle/>
                    <a:p>
                      <a:r>
                        <a:rPr lang="en-US" sz="1600" dirty="0"/>
                        <a:t>FLOAT</a:t>
                      </a:r>
                    </a:p>
                  </a:txBody>
                  <a:tcPr>
                    <a:solidFill>
                      <a:schemeClr val="bg1">
                        <a:lumMod val="95000"/>
                      </a:schemeClr>
                    </a:solidFill>
                  </a:tcPr>
                </a:tc>
                <a:tc>
                  <a:txBody>
                    <a:bodyPr/>
                    <a:lstStyle/>
                    <a:p>
                      <a:r>
                        <a:rPr lang="en-US" sz="1600" dirty="0"/>
                        <a:t>float</a:t>
                      </a:r>
                    </a:p>
                  </a:txBody>
                  <a:tcPr>
                    <a:solidFill>
                      <a:srgbClr val="F8F8F8"/>
                    </a:solidFill>
                  </a:tcPr>
                </a:tc>
                <a:tc>
                  <a:txBody>
                    <a:bodyPr/>
                    <a:lstStyle/>
                    <a:p>
                      <a:r>
                        <a:rPr lang="en-US" sz="1400" b="0" dirty="0">
                          <a:latin typeface="Consolas" panose="020B0609020204030204" pitchFamily="49" charset="0"/>
                          <a:cs typeface="Consolas" panose="020B0609020204030204" pitchFamily="49" charset="0"/>
                        </a:rPr>
                        <a:t>-</a:t>
                      </a:r>
                    </a:p>
                  </a:txBody>
                  <a:tcPr>
                    <a:solidFill>
                      <a:srgbClr val="F8F8F8"/>
                    </a:solidFill>
                  </a:tcPr>
                </a:tc>
                <a:tc>
                  <a:txBody>
                    <a:bodyPr/>
                    <a:lstStyle/>
                    <a:p>
                      <a:r>
                        <a:rPr lang="en-US" sz="1400" dirty="0">
                          <a:latin typeface="+mn-lt"/>
                          <a:cs typeface="Consolas" panose="020B0609020204030204" pitchFamily="49" charset="0"/>
                        </a:rPr>
                        <a:t>DOUBLE</a:t>
                      </a:r>
                    </a:p>
                  </a:txBody>
                  <a:tcPr>
                    <a:solidFill>
                      <a:srgbClr val="F8F8F8"/>
                    </a:solidFill>
                  </a:tcPr>
                </a:tc>
                <a:extLst>
                  <a:ext uri="{0D108BD9-81ED-4DB2-BD59-A6C34878D82A}">
                    <a16:rowId xmlns:a16="http://schemas.microsoft.com/office/drawing/2014/main" val="679819835"/>
                  </a:ext>
                </a:extLst>
              </a:tr>
              <a:tr h="279777">
                <a:tc>
                  <a:txBody>
                    <a:bodyPr/>
                    <a:lstStyle/>
                    <a:p>
                      <a:r>
                        <a:rPr lang="en-US" sz="1600" dirty="0"/>
                        <a:t>DOUBLE</a:t>
                      </a:r>
                    </a:p>
                  </a:txBody>
                  <a:tcPr>
                    <a:solidFill>
                      <a:schemeClr val="bg1">
                        <a:lumMod val="95000"/>
                      </a:schemeClr>
                    </a:solidFill>
                  </a:tcPr>
                </a:tc>
                <a:tc>
                  <a:txBody>
                    <a:bodyPr/>
                    <a:lstStyle/>
                    <a:p>
                      <a:r>
                        <a:rPr lang="en-US" sz="1600" dirty="0"/>
                        <a:t>double</a:t>
                      </a:r>
                    </a:p>
                  </a:txBody>
                  <a:tcPr>
                    <a:solidFill>
                      <a:srgbClr val="F8F8F8"/>
                    </a:solidFill>
                  </a:tcPr>
                </a:tc>
                <a:tc>
                  <a:txBody>
                    <a:bodyPr/>
                    <a:lstStyle/>
                    <a:p>
                      <a:r>
                        <a:rPr lang="en-US" sz="1400" b="0" kern="1200" dirty="0">
                          <a:effectLst/>
                          <a:latin typeface="Consolas" panose="020B0609020204030204" pitchFamily="49" charset="0"/>
                          <a:cs typeface="Consolas" panose="020B0609020204030204" pitchFamily="49" charset="0"/>
                        </a:rPr>
                        <a:t>1.95</a:t>
                      </a:r>
                      <a:endParaRPr lang="en-US" sz="1400" b="0" dirty="0">
                        <a:latin typeface="Consolas" panose="020B0609020204030204" pitchFamily="49" charset="0"/>
                        <a:cs typeface="Consolas" panose="020B0609020204030204" pitchFamily="49" charset="0"/>
                      </a:endParaRPr>
                    </a:p>
                  </a:txBody>
                  <a:tcPr>
                    <a:solidFill>
                      <a:srgbClr val="F8F8F8"/>
                    </a:solidFill>
                  </a:tcPr>
                </a:tc>
                <a:tc>
                  <a:txBody>
                    <a:bodyPr/>
                    <a:lstStyle/>
                    <a:p>
                      <a:endParaRPr lang="en-US" sz="1400" dirty="0">
                        <a:latin typeface="Consolas" panose="020B0609020204030204" pitchFamily="49" charset="0"/>
                        <a:cs typeface="Consolas" panose="020B0609020204030204" pitchFamily="49" charset="0"/>
                      </a:endParaRPr>
                    </a:p>
                  </a:txBody>
                  <a:tcPr>
                    <a:solidFill>
                      <a:srgbClr val="F8F8F8"/>
                    </a:solidFill>
                  </a:tcPr>
                </a:tc>
                <a:extLst>
                  <a:ext uri="{0D108BD9-81ED-4DB2-BD59-A6C34878D82A}">
                    <a16:rowId xmlns:a16="http://schemas.microsoft.com/office/drawing/2014/main" val="62948431"/>
                  </a:ext>
                </a:extLst>
              </a:tr>
              <a:tr h="279777">
                <a:tc>
                  <a:txBody>
                    <a:bodyPr/>
                    <a:lstStyle/>
                    <a:p>
                      <a:r>
                        <a:rPr lang="en-US" sz="1600" dirty="0"/>
                        <a:t>BOOLEAN</a:t>
                      </a:r>
                    </a:p>
                  </a:txBody>
                  <a:tcPr>
                    <a:solidFill>
                      <a:schemeClr val="bg1">
                        <a:lumMod val="95000"/>
                      </a:schemeClr>
                    </a:solidFill>
                  </a:tcPr>
                </a:tc>
                <a:tc>
                  <a:txBody>
                    <a:bodyPr/>
                    <a:lstStyle/>
                    <a:p>
                      <a:r>
                        <a:rPr lang="en-US" sz="1600" dirty="0" err="1"/>
                        <a:t>boolean</a:t>
                      </a:r>
                      <a:endParaRPr lang="en-US" sz="1600" dirty="0"/>
                    </a:p>
                  </a:txBody>
                  <a:tcPr>
                    <a:solidFill>
                      <a:srgbClr val="F8F8F8"/>
                    </a:solidFill>
                  </a:tcPr>
                </a:tc>
                <a:tc>
                  <a:txBody>
                    <a:bodyPr/>
                    <a:lstStyle/>
                    <a:p>
                      <a:r>
                        <a:rPr lang="en-US" sz="1400" b="0" kern="1200" dirty="0">
                          <a:effectLst/>
                          <a:latin typeface="Consolas" panose="020B0609020204030204" pitchFamily="49" charset="0"/>
                          <a:cs typeface="Consolas" panose="020B0609020204030204" pitchFamily="49" charset="0"/>
                        </a:rPr>
                        <a:t>true</a:t>
                      </a:r>
                      <a:endParaRPr lang="en-US" sz="1400" b="0" dirty="0">
                        <a:latin typeface="Consolas" panose="020B0609020204030204" pitchFamily="49" charset="0"/>
                        <a:cs typeface="Consolas" panose="020B0609020204030204" pitchFamily="49" charset="0"/>
                      </a:endParaRPr>
                    </a:p>
                  </a:txBody>
                  <a:tcPr>
                    <a:solidFill>
                      <a:srgbClr val="F8F8F8"/>
                    </a:solidFill>
                  </a:tcPr>
                </a:tc>
                <a:tc>
                  <a:txBody>
                    <a:bodyPr/>
                    <a:lstStyle/>
                    <a:p>
                      <a:endParaRPr lang="en-US" sz="1400" dirty="0">
                        <a:latin typeface="Consolas" panose="020B0609020204030204" pitchFamily="49" charset="0"/>
                        <a:cs typeface="Consolas" panose="020B0609020204030204" pitchFamily="49" charset="0"/>
                      </a:endParaRPr>
                    </a:p>
                  </a:txBody>
                  <a:tcPr>
                    <a:solidFill>
                      <a:srgbClr val="F8F8F8"/>
                    </a:solidFill>
                  </a:tcPr>
                </a:tc>
                <a:extLst>
                  <a:ext uri="{0D108BD9-81ED-4DB2-BD59-A6C34878D82A}">
                    <a16:rowId xmlns:a16="http://schemas.microsoft.com/office/drawing/2014/main" val="1647985411"/>
                  </a:ext>
                </a:extLst>
              </a:tr>
              <a:tr h="445100">
                <a:tc>
                  <a:txBody>
                    <a:bodyPr/>
                    <a:lstStyle/>
                    <a:p>
                      <a:r>
                        <a:rPr lang="en-US" sz="1600" dirty="0"/>
                        <a:t>DATE</a:t>
                      </a:r>
                    </a:p>
                  </a:txBody>
                  <a:tcPr>
                    <a:solidFill>
                      <a:schemeClr val="bg1">
                        <a:lumMod val="95000"/>
                      </a:schemeClr>
                    </a:solidFill>
                  </a:tcPr>
                </a:tc>
                <a:tc>
                  <a:txBody>
                    <a:bodyPr/>
                    <a:lstStyle/>
                    <a:p>
                      <a:r>
                        <a:rPr lang="en-US" sz="1600" dirty="0" err="1"/>
                        <a:t>local_date</a:t>
                      </a:r>
                      <a:br>
                        <a:rPr lang="en-US" sz="1600" dirty="0"/>
                      </a:br>
                      <a:r>
                        <a:rPr lang="en-US" sz="1300" dirty="0"/>
                        <a:t>(note: don’t use deprecated </a:t>
                      </a:r>
                      <a:r>
                        <a:rPr lang="en-US" sz="1300" i="1" dirty="0"/>
                        <a:t>date</a:t>
                      </a:r>
                      <a:r>
                        <a:rPr lang="en-US" sz="1300" dirty="0"/>
                        <a:t>)</a:t>
                      </a:r>
                    </a:p>
                  </a:txBody>
                  <a:tcPr>
                    <a:solidFill>
                      <a:srgbClr val="F8F8F8"/>
                    </a:solidFill>
                  </a:tcPr>
                </a:tc>
                <a:tc>
                  <a:txBody>
                    <a:bodyPr/>
                    <a:lstStyle/>
                    <a:p>
                      <a:r>
                        <a:rPr lang="en-US" sz="1400" b="0" dirty="0">
                          <a:latin typeface="Consolas" panose="020B0609020204030204" pitchFamily="49" charset="0"/>
                          <a:cs typeface="Consolas" panose="020B0609020204030204" pitchFamily="49" charset="0"/>
                        </a:rPr>
                        <a:t>DATE '2017-08-18'</a:t>
                      </a:r>
                    </a:p>
                  </a:txBody>
                  <a:tcPr>
                    <a:solidFill>
                      <a:srgbClr val="F8F8F8"/>
                    </a:solidFill>
                  </a:tcPr>
                </a:tc>
                <a:tc>
                  <a:txBody>
                    <a:bodyPr/>
                    <a:lstStyle/>
                    <a:p>
                      <a:endParaRPr lang="en-US" sz="1400" dirty="0">
                        <a:latin typeface="Consolas" panose="020B0609020204030204" pitchFamily="49" charset="0"/>
                        <a:cs typeface="Consolas" panose="020B0609020204030204" pitchFamily="49" charset="0"/>
                      </a:endParaRPr>
                    </a:p>
                  </a:txBody>
                  <a:tcPr>
                    <a:solidFill>
                      <a:srgbClr val="F8F8F8"/>
                    </a:solidFill>
                  </a:tcPr>
                </a:tc>
                <a:extLst>
                  <a:ext uri="{0D108BD9-81ED-4DB2-BD59-A6C34878D82A}">
                    <a16:rowId xmlns:a16="http://schemas.microsoft.com/office/drawing/2014/main" val="2368383591"/>
                  </a:ext>
                </a:extLst>
              </a:tr>
              <a:tr h="279777">
                <a:tc>
                  <a:txBody>
                    <a:bodyPr/>
                    <a:lstStyle/>
                    <a:p>
                      <a:r>
                        <a:rPr lang="en-US" sz="1600" dirty="0"/>
                        <a:t>TIME</a:t>
                      </a:r>
                    </a:p>
                  </a:txBody>
                  <a:tcPr>
                    <a:solidFill>
                      <a:schemeClr val="bg1">
                        <a:lumMod val="95000"/>
                      </a:schemeClr>
                    </a:solidFill>
                  </a:tcPr>
                </a:tc>
                <a:tc>
                  <a:txBody>
                    <a:bodyPr/>
                    <a:lstStyle/>
                    <a:p>
                      <a:r>
                        <a:rPr lang="en-US" sz="1600" dirty="0"/>
                        <a:t>time</a:t>
                      </a:r>
                    </a:p>
                  </a:txBody>
                  <a:tcPr>
                    <a:solidFill>
                      <a:srgbClr val="F8F8F8"/>
                    </a:solidFill>
                  </a:tcPr>
                </a:tc>
                <a:tc>
                  <a:txBody>
                    <a:bodyPr/>
                    <a:lstStyle/>
                    <a:p>
                      <a:r>
                        <a:rPr lang="en-US" sz="1400" b="0" dirty="0">
                          <a:latin typeface="Consolas" panose="020B0609020204030204" pitchFamily="49" charset="0"/>
                          <a:cs typeface="Consolas" panose="020B0609020204030204" pitchFamily="49" charset="0"/>
                        </a:rPr>
                        <a:t>TIME '20:15:00'</a:t>
                      </a:r>
                    </a:p>
                  </a:txBody>
                  <a:tcPr>
                    <a:solidFill>
                      <a:srgbClr val="F8F8F8"/>
                    </a:solidFill>
                  </a:tcPr>
                </a:tc>
                <a:tc>
                  <a:txBody>
                    <a:bodyPr/>
                    <a:lstStyle/>
                    <a:p>
                      <a:r>
                        <a:rPr lang="en-US" sz="1400" dirty="0">
                          <a:latin typeface="Calibri" panose="020F0502020204030204" pitchFamily="34" charset="0"/>
                          <a:cs typeface="Consolas" panose="020B0609020204030204" pitchFamily="49" charset="0"/>
                        </a:rPr>
                        <a:t>TIME WITH TIME ZONE</a:t>
                      </a:r>
                    </a:p>
                  </a:txBody>
                  <a:tcPr>
                    <a:solidFill>
                      <a:srgbClr val="F8F8F8"/>
                    </a:solidFill>
                  </a:tcPr>
                </a:tc>
                <a:extLst>
                  <a:ext uri="{0D108BD9-81ED-4DB2-BD59-A6C34878D82A}">
                    <a16:rowId xmlns:a16="http://schemas.microsoft.com/office/drawing/2014/main" val="3778330410"/>
                  </a:ext>
                </a:extLst>
              </a:tr>
              <a:tr h="279777">
                <a:tc>
                  <a:txBody>
                    <a:bodyPr/>
                    <a:lstStyle/>
                    <a:p>
                      <a:r>
                        <a:rPr lang="en-US" sz="1600" dirty="0"/>
                        <a:t>TIMESTAMP</a:t>
                      </a:r>
                    </a:p>
                  </a:txBody>
                  <a:tcPr>
                    <a:solidFill>
                      <a:schemeClr val="bg1">
                        <a:lumMod val="95000"/>
                      </a:schemeClr>
                    </a:solidFill>
                  </a:tcPr>
                </a:tc>
                <a:tc>
                  <a:txBody>
                    <a:bodyPr/>
                    <a:lstStyle/>
                    <a:p>
                      <a:r>
                        <a:rPr lang="en-US" sz="1600" dirty="0"/>
                        <a:t>timestamp</a:t>
                      </a:r>
                    </a:p>
                  </a:txBody>
                  <a:tcPr>
                    <a:solidFill>
                      <a:srgbClr val="F8F8F8"/>
                    </a:solidFill>
                  </a:tcPr>
                </a:tc>
                <a:tc>
                  <a:txBody>
                    <a:bodyPr/>
                    <a:lstStyle/>
                    <a:p>
                      <a:r>
                        <a:rPr lang="en-US" sz="1400" b="0" dirty="0">
                          <a:latin typeface="Consolas" panose="020B0609020204030204" pitchFamily="49" charset="0"/>
                          <a:cs typeface="Consolas" panose="020B0609020204030204" pitchFamily="49" charset="0"/>
                        </a:rPr>
                        <a:t>TIMESTAMP '2017-08-18 20:15:00'</a:t>
                      </a:r>
                    </a:p>
                  </a:txBody>
                  <a:tcPr>
                    <a:solidFill>
                      <a:srgbClr val="F8F8F8"/>
                    </a:solidFill>
                  </a:tcPr>
                </a:tc>
                <a:tc>
                  <a:txBody>
                    <a:bodyPr/>
                    <a:lstStyle/>
                    <a:p>
                      <a:r>
                        <a:rPr lang="en-US" sz="1400" dirty="0">
                          <a:latin typeface="Calibri" panose="020F0502020204030204" pitchFamily="34" charset="0"/>
                          <a:cs typeface="Consolas" panose="020B0609020204030204" pitchFamily="49" charset="0"/>
                        </a:rPr>
                        <a:t>TIMESTAMP WITH TIME ZONE</a:t>
                      </a:r>
                    </a:p>
                  </a:txBody>
                  <a:tcPr>
                    <a:solidFill>
                      <a:srgbClr val="F8F8F8"/>
                    </a:solidFill>
                  </a:tcPr>
                </a:tc>
                <a:extLst>
                  <a:ext uri="{0D108BD9-81ED-4DB2-BD59-A6C34878D82A}">
                    <a16:rowId xmlns:a16="http://schemas.microsoft.com/office/drawing/2014/main" val="2416039824"/>
                  </a:ext>
                </a:extLst>
              </a:tr>
              <a:tr h="279777">
                <a:tc>
                  <a:txBody>
                    <a:bodyPr/>
                    <a:lstStyle/>
                    <a:p>
                      <a:r>
                        <a:rPr lang="en-US" sz="1600" dirty="0"/>
                        <a:t>TIME</a:t>
                      </a:r>
                      <a:r>
                        <a:rPr lang="en-US" sz="1600" baseline="0" dirty="0"/>
                        <a:t> WITH TIME ZONE</a:t>
                      </a:r>
                      <a:endParaRPr lang="en-US" sz="1600" dirty="0"/>
                    </a:p>
                  </a:txBody>
                  <a:tcPr>
                    <a:solidFill>
                      <a:schemeClr val="bg1">
                        <a:lumMod val="95000"/>
                      </a:schemeClr>
                    </a:solidFill>
                  </a:tcPr>
                </a:tc>
                <a:tc>
                  <a:txBody>
                    <a:bodyPr/>
                    <a:lstStyle/>
                    <a:p>
                      <a:r>
                        <a:rPr lang="en-US" sz="1600" dirty="0" err="1"/>
                        <a:t>time_with_timezone</a:t>
                      </a:r>
                      <a:endParaRPr lang="en-US" sz="1600" dirty="0"/>
                    </a:p>
                  </a:txBody>
                  <a:tcPr>
                    <a:solidFill>
                      <a:srgbClr val="F8F8F8"/>
                    </a:solidFill>
                  </a:tcPr>
                </a:tc>
                <a:tc>
                  <a:txBody>
                    <a:bodyPr/>
                    <a:lstStyle/>
                    <a:p>
                      <a:r>
                        <a:rPr lang="en-US" sz="1400" b="0" dirty="0">
                          <a:latin typeface="Consolas" panose="020B0609020204030204" pitchFamily="49" charset="0"/>
                          <a:cs typeface="Consolas" panose="020B0609020204030204" pitchFamily="49" charset="0"/>
                        </a:rPr>
                        <a:t>TIME '20:15:00+08'</a:t>
                      </a:r>
                    </a:p>
                  </a:txBody>
                  <a:tcPr>
                    <a:solidFill>
                      <a:srgbClr val="F8F8F8"/>
                    </a:solidFill>
                  </a:tcPr>
                </a:tc>
                <a:tc>
                  <a:txBody>
                    <a:bodyPr/>
                    <a:lstStyle/>
                    <a:p>
                      <a:r>
                        <a:rPr lang="en-US" sz="1400" dirty="0">
                          <a:latin typeface="Calibri" panose="020F0502020204030204" pitchFamily="34" charset="0"/>
                          <a:cs typeface="Consolas" panose="020B0609020204030204" pitchFamily="49" charset="0"/>
                        </a:rPr>
                        <a:t>TIME</a:t>
                      </a:r>
                    </a:p>
                  </a:txBody>
                  <a:tcPr>
                    <a:solidFill>
                      <a:srgbClr val="F8F8F8"/>
                    </a:solidFill>
                  </a:tcPr>
                </a:tc>
                <a:extLst>
                  <a:ext uri="{0D108BD9-81ED-4DB2-BD59-A6C34878D82A}">
                    <a16:rowId xmlns:a16="http://schemas.microsoft.com/office/drawing/2014/main" val="773261182"/>
                  </a:ext>
                </a:extLst>
              </a:tr>
              <a:tr h="279777">
                <a:tc>
                  <a:txBody>
                    <a:bodyPr/>
                    <a:lstStyle/>
                    <a:p>
                      <a:r>
                        <a:rPr lang="en-US" sz="1600" dirty="0"/>
                        <a:t>TIMESTAMP WITH TIME ZONE</a:t>
                      </a:r>
                    </a:p>
                  </a:txBody>
                  <a:tcPr>
                    <a:solidFill>
                      <a:schemeClr val="bg1">
                        <a:lumMod val="95000"/>
                      </a:schemeClr>
                    </a:solidFill>
                  </a:tcPr>
                </a:tc>
                <a:tc>
                  <a:txBody>
                    <a:bodyPr/>
                    <a:lstStyle/>
                    <a:p>
                      <a:r>
                        <a:rPr lang="en-US" sz="1600" dirty="0" err="1"/>
                        <a:t>timestamp_with_timezone</a:t>
                      </a:r>
                      <a:endParaRPr lang="en-US" sz="1600" dirty="0"/>
                    </a:p>
                  </a:txBody>
                  <a:tcPr>
                    <a:solidFill>
                      <a:srgbClr val="F8F8F8"/>
                    </a:solidFill>
                  </a:tcPr>
                </a:tc>
                <a:tc>
                  <a:txBody>
                    <a:bodyPr/>
                    <a:lstStyle/>
                    <a:p>
                      <a:r>
                        <a:rPr lang="en-US" sz="1400" b="0" dirty="0">
                          <a:latin typeface="Consolas" panose="020B0609020204030204" pitchFamily="49" charset="0"/>
                          <a:cs typeface="Consolas" panose="020B0609020204030204" pitchFamily="49" charset="0"/>
                        </a:rPr>
                        <a:t>TIMESTAMP '2017-08-18 20:15:00+08'</a:t>
                      </a:r>
                    </a:p>
                  </a:txBody>
                  <a:tcPr>
                    <a:solidFill>
                      <a:srgbClr val="F8F8F8"/>
                    </a:solidFill>
                  </a:tcPr>
                </a:tc>
                <a:tc>
                  <a:txBody>
                    <a:bodyPr/>
                    <a:lstStyle/>
                    <a:p>
                      <a:r>
                        <a:rPr lang="en-US" sz="1400" dirty="0">
                          <a:latin typeface="Calibri" panose="020F0502020204030204" pitchFamily="34" charset="0"/>
                          <a:cs typeface="Consolas" panose="020B0609020204030204" pitchFamily="49" charset="0"/>
                        </a:rPr>
                        <a:t>TIMESTAMP</a:t>
                      </a:r>
                    </a:p>
                  </a:txBody>
                  <a:tcPr>
                    <a:solidFill>
                      <a:srgbClr val="F8F8F8"/>
                    </a:solidFill>
                  </a:tcPr>
                </a:tc>
                <a:extLst>
                  <a:ext uri="{0D108BD9-81ED-4DB2-BD59-A6C34878D82A}">
                    <a16:rowId xmlns:a16="http://schemas.microsoft.com/office/drawing/2014/main" val="3768945394"/>
                  </a:ext>
                </a:extLst>
              </a:tr>
            </a:tbl>
          </a:graphicData>
        </a:graphic>
      </p:graphicFrame>
      <p:sp>
        <p:nvSpPr>
          <p:cNvPr id="7" name="Footer Placeholder 6"/>
          <p:cNvSpPr>
            <a:spLocks noGrp="1"/>
          </p:cNvSpPr>
          <p:nvPr>
            <p:ph type="ftr" sz="quarter" idx="11"/>
          </p:nvPr>
        </p:nvSpPr>
        <p:spPr>
          <a:xfrm>
            <a:off x="8621423" y="6556248"/>
            <a:ext cx="2743200" cy="182880"/>
          </a:xfrm>
        </p:spPr>
        <p:txBody>
          <a:bodyPr/>
          <a:lstStyle/>
          <a:p>
            <a:r>
              <a:rPr lang="en-US" dirty="0"/>
              <a:t>Confidential – Oracle Internal</a:t>
            </a:r>
          </a:p>
        </p:txBody>
      </p:sp>
    </p:spTree>
    <p:extLst>
      <p:ext uri="{BB962C8B-B14F-4D97-AF65-F5344CB8AC3E}">
        <p14:creationId xmlns:p14="http://schemas.microsoft.com/office/powerpoint/2010/main" val="2747744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Built-in functions</a:t>
            </a:r>
          </a:p>
        </p:txBody>
      </p:sp>
      <p:sp>
        <p:nvSpPr>
          <p:cNvPr id="5" name="Slide Number Placeholder 4"/>
          <p:cNvSpPr>
            <a:spLocks noGrp="1"/>
          </p:cNvSpPr>
          <p:nvPr>
            <p:ph type="sldNum" sz="quarter" idx="12"/>
          </p:nvPr>
        </p:nvSpPr>
        <p:spPr/>
        <p:txBody>
          <a:bodyPr/>
          <a:lstStyle/>
          <a:p>
            <a:fld id="{C51EAA63-D034-42AE-91FA-B13B9518C7BE}" type="slidenum">
              <a:rPr lang="en-US" smtClean="0"/>
              <a:t>53</a:t>
            </a:fld>
            <a:endParaRPr lang="en-US" dirty="0"/>
          </a:p>
        </p:txBody>
      </p:sp>
      <p:graphicFrame>
        <p:nvGraphicFramePr>
          <p:cNvPr id="7" name="Content Placeholder 5"/>
          <p:cNvGraphicFramePr>
            <a:graphicFrameLocks/>
          </p:cNvGraphicFramePr>
          <p:nvPr>
            <p:extLst/>
          </p:nvPr>
        </p:nvGraphicFramePr>
        <p:xfrm>
          <a:off x="421746" y="1490259"/>
          <a:ext cx="7714723" cy="4236720"/>
        </p:xfrm>
        <a:graphic>
          <a:graphicData uri="http://schemas.openxmlformats.org/drawingml/2006/table">
            <a:tbl>
              <a:tblPr firstRow="1" bandRow="1">
                <a:tableStyleId>{5C22544A-7EE6-4342-B048-85BDC9FD1C3A}</a:tableStyleId>
              </a:tblPr>
              <a:tblGrid>
                <a:gridCol w="2439987">
                  <a:extLst>
                    <a:ext uri="{9D8B030D-6E8A-4147-A177-3AD203B41FA5}">
                      <a16:colId xmlns:a16="http://schemas.microsoft.com/office/drawing/2014/main" val="3667791218"/>
                    </a:ext>
                  </a:extLst>
                </a:gridCol>
                <a:gridCol w="3623734">
                  <a:extLst>
                    <a:ext uri="{9D8B030D-6E8A-4147-A177-3AD203B41FA5}">
                      <a16:colId xmlns:a16="http://schemas.microsoft.com/office/drawing/2014/main" val="3120241651"/>
                    </a:ext>
                  </a:extLst>
                </a:gridCol>
                <a:gridCol w="1651002">
                  <a:extLst>
                    <a:ext uri="{9D8B030D-6E8A-4147-A177-3AD203B41FA5}">
                      <a16:colId xmlns:a16="http://schemas.microsoft.com/office/drawing/2014/main" val="268553250"/>
                    </a:ext>
                  </a:extLst>
                </a:gridCol>
              </a:tblGrid>
              <a:tr h="190940">
                <a:tc>
                  <a:txBody>
                    <a:bodyPr/>
                    <a:lstStyle/>
                    <a:p>
                      <a:r>
                        <a:rPr lang="en-US" sz="1600" dirty="0">
                          <a:latin typeface="+mn-lt"/>
                        </a:rPr>
                        <a:t>Function</a:t>
                      </a:r>
                    </a:p>
                  </a:txBody>
                  <a:tcPr/>
                </a:tc>
                <a:tc>
                  <a:txBody>
                    <a:bodyPr/>
                    <a:lstStyle/>
                    <a:p>
                      <a:r>
                        <a:rPr lang="en-US" sz="1600" dirty="0">
                          <a:latin typeface="+mn-lt"/>
                        </a:rPr>
                        <a:t>Description</a:t>
                      </a:r>
                    </a:p>
                  </a:txBody>
                  <a:tcPr/>
                </a:tc>
                <a:tc>
                  <a:txBody>
                    <a:bodyPr/>
                    <a:lstStyle/>
                    <a:p>
                      <a:r>
                        <a:rPr lang="en-US" sz="1600" dirty="0">
                          <a:latin typeface="+mn-lt"/>
                        </a:rPr>
                        <a:t>Return type</a:t>
                      </a:r>
                    </a:p>
                  </a:txBody>
                  <a:tcPr/>
                </a:tc>
                <a:extLst>
                  <a:ext uri="{0D108BD9-81ED-4DB2-BD59-A6C34878D82A}">
                    <a16:rowId xmlns:a16="http://schemas.microsoft.com/office/drawing/2014/main" val="2388251299"/>
                  </a:ext>
                </a:extLst>
              </a:tr>
              <a:tr h="190940">
                <a:tc>
                  <a:txBody>
                    <a:bodyPr/>
                    <a:lstStyle/>
                    <a:p>
                      <a:r>
                        <a:rPr lang="en-US" sz="1600" dirty="0">
                          <a:latin typeface="+mn-lt"/>
                        </a:rPr>
                        <a:t>id(vertex/edge)</a:t>
                      </a:r>
                    </a:p>
                  </a:txBody>
                  <a:tcPr>
                    <a:solidFill>
                      <a:schemeClr val="bg1">
                        <a:lumMod val="95000"/>
                      </a:schemeClr>
                    </a:solidFill>
                  </a:tcPr>
                </a:tc>
                <a:tc>
                  <a:txBody>
                    <a:bodyPr/>
                    <a:lstStyle/>
                    <a:p>
                      <a:r>
                        <a:rPr lang="en-US" sz="1600" kern="1200" dirty="0">
                          <a:effectLst/>
                          <a:latin typeface="+mn-lt"/>
                          <a:cs typeface="+mn-cs"/>
                        </a:rPr>
                        <a:t>get</a:t>
                      </a:r>
                      <a:r>
                        <a:rPr lang="en-US" sz="1600" kern="1200" baseline="0" dirty="0">
                          <a:effectLst/>
                          <a:latin typeface="+mn-lt"/>
                          <a:cs typeface="+mn-cs"/>
                        </a:rPr>
                        <a:t> the identifier of a vertex or edge</a:t>
                      </a:r>
                      <a:endParaRPr lang="en-US" sz="1600" dirty="0">
                        <a:latin typeface="+mn-lt"/>
                        <a:cs typeface="Consolas" panose="020B0609020204030204" pitchFamily="49" charset="0"/>
                      </a:endParaRPr>
                    </a:p>
                  </a:txBody>
                  <a:tcPr>
                    <a:solidFill>
                      <a:srgbClr val="F8F8F8"/>
                    </a:solidFill>
                  </a:tcPr>
                </a:tc>
                <a:tc>
                  <a:txBody>
                    <a:bodyPr/>
                    <a:lstStyle/>
                    <a:p>
                      <a:r>
                        <a:rPr lang="en-US" sz="1600" dirty="0">
                          <a:latin typeface="+mn-lt"/>
                        </a:rPr>
                        <a:t>exact numeric / string</a:t>
                      </a:r>
                      <a:endParaRPr lang="en-US" sz="1600" dirty="0">
                        <a:latin typeface="+mn-lt"/>
                        <a:cs typeface="Consolas" panose="020B0609020204030204" pitchFamily="49" charset="0"/>
                      </a:endParaRPr>
                    </a:p>
                  </a:txBody>
                  <a:tcPr>
                    <a:solidFill>
                      <a:srgbClr val="F8F8F8"/>
                    </a:solidFill>
                  </a:tcPr>
                </a:tc>
                <a:extLst>
                  <a:ext uri="{0D108BD9-81ED-4DB2-BD59-A6C34878D82A}">
                    <a16:rowId xmlns:a16="http://schemas.microsoft.com/office/drawing/2014/main" val="1549605100"/>
                  </a:ext>
                </a:extLst>
              </a:tr>
              <a:tr h="190940">
                <a:tc>
                  <a:txBody>
                    <a:bodyPr/>
                    <a:lstStyle/>
                    <a:p>
                      <a:r>
                        <a:rPr lang="en-US" sz="1600" dirty="0" err="1">
                          <a:latin typeface="+mn-lt"/>
                        </a:rPr>
                        <a:t>has_label</a:t>
                      </a:r>
                      <a:r>
                        <a:rPr lang="en-US" sz="1600" dirty="0">
                          <a:latin typeface="+mn-lt"/>
                        </a:rPr>
                        <a:t>(vertex/edge,</a:t>
                      </a:r>
                      <a:r>
                        <a:rPr lang="en-US" sz="1600" baseline="0" dirty="0">
                          <a:latin typeface="+mn-lt"/>
                        </a:rPr>
                        <a:t> </a:t>
                      </a:r>
                      <a:r>
                        <a:rPr lang="en-US" sz="1600" baseline="0" dirty="0" err="1">
                          <a:latin typeface="+mn-lt"/>
                        </a:rPr>
                        <a:t>lbl</a:t>
                      </a:r>
                      <a:r>
                        <a:rPr lang="en-US" sz="1600" baseline="0" dirty="0">
                          <a:latin typeface="+mn-lt"/>
                        </a:rPr>
                        <a:t>)</a:t>
                      </a:r>
                      <a:endParaRPr lang="en-US" sz="1600" dirty="0">
                        <a:latin typeface="+mn-lt"/>
                      </a:endParaRPr>
                    </a:p>
                  </a:txBody>
                  <a:tcPr>
                    <a:solidFill>
                      <a:schemeClr val="bg1">
                        <a:lumMod val="95000"/>
                      </a:schemeClr>
                    </a:solidFill>
                  </a:tcPr>
                </a:tc>
                <a:tc>
                  <a:txBody>
                    <a:bodyPr/>
                    <a:lstStyle/>
                    <a:p>
                      <a:r>
                        <a:rPr lang="en-US" sz="1600" dirty="0">
                          <a:latin typeface="+mn-lt"/>
                          <a:cs typeface="Consolas" panose="020B0609020204030204" pitchFamily="49" charset="0"/>
                        </a:rPr>
                        <a:t>returns true if the</a:t>
                      </a:r>
                      <a:r>
                        <a:rPr lang="en-US" sz="1600" baseline="0" dirty="0">
                          <a:latin typeface="+mn-lt"/>
                          <a:cs typeface="Consolas" panose="020B0609020204030204" pitchFamily="49" charset="0"/>
                        </a:rPr>
                        <a:t> vertex/edge has the label; false otherwise</a:t>
                      </a:r>
                      <a:endParaRPr lang="en-US" sz="1600" dirty="0">
                        <a:latin typeface="+mn-lt"/>
                        <a:cs typeface="Consolas" panose="020B0609020204030204" pitchFamily="49" charset="0"/>
                      </a:endParaRPr>
                    </a:p>
                  </a:txBody>
                  <a:tcPr>
                    <a:solidFill>
                      <a:srgbClr val="F8F8F8"/>
                    </a:solidFill>
                  </a:tcPr>
                </a:tc>
                <a:tc>
                  <a:txBody>
                    <a:bodyPr/>
                    <a:lstStyle/>
                    <a:p>
                      <a:r>
                        <a:rPr lang="en-US" sz="1600" dirty="0" err="1">
                          <a:latin typeface="+mn-lt"/>
                          <a:cs typeface="Consolas" panose="020B0609020204030204" pitchFamily="49" charset="0"/>
                        </a:rPr>
                        <a:t>boolean</a:t>
                      </a:r>
                      <a:endParaRPr lang="en-US" sz="1600" dirty="0">
                        <a:latin typeface="+mn-lt"/>
                        <a:cs typeface="Consolas" panose="020B0609020204030204" pitchFamily="49" charset="0"/>
                      </a:endParaRPr>
                    </a:p>
                  </a:txBody>
                  <a:tcPr>
                    <a:solidFill>
                      <a:srgbClr val="F8F8F8"/>
                    </a:solidFill>
                  </a:tcPr>
                </a:tc>
                <a:extLst>
                  <a:ext uri="{0D108BD9-81ED-4DB2-BD59-A6C34878D82A}">
                    <a16:rowId xmlns:a16="http://schemas.microsoft.com/office/drawing/2014/main" val="4067883117"/>
                  </a:ext>
                </a:extLst>
              </a:tr>
              <a:tr h="190940">
                <a:tc>
                  <a:txBody>
                    <a:bodyPr/>
                    <a:lstStyle/>
                    <a:p>
                      <a:r>
                        <a:rPr lang="en-US" sz="1600" dirty="0">
                          <a:latin typeface="+mn-lt"/>
                        </a:rPr>
                        <a:t>labels(vertex)</a:t>
                      </a:r>
                    </a:p>
                  </a:txBody>
                  <a:tcPr>
                    <a:solidFill>
                      <a:schemeClr val="bg1">
                        <a:lumMod val="95000"/>
                      </a:schemeClr>
                    </a:solidFill>
                  </a:tcPr>
                </a:tc>
                <a:tc>
                  <a:txBody>
                    <a:bodyPr/>
                    <a:lstStyle/>
                    <a:p>
                      <a:r>
                        <a:rPr lang="en-US" sz="1600" dirty="0">
                          <a:latin typeface="+mn-lt"/>
                          <a:cs typeface="Consolas" panose="020B0609020204030204" pitchFamily="49" charset="0"/>
                        </a:rPr>
                        <a:t>returns the labels of a vertex</a:t>
                      </a:r>
                    </a:p>
                  </a:txBody>
                  <a:tcPr>
                    <a:solidFill>
                      <a:srgbClr val="F8F8F8"/>
                    </a:solidFill>
                  </a:tcPr>
                </a:tc>
                <a:tc>
                  <a:txBody>
                    <a:bodyPr/>
                    <a:lstStyle/>
                    <a:p>
                      <a:r>
                        <a:rPr lang="en-US" sz="1600" dirty="0">
                          <a:latin typeface="+mn-lt"/>
                          <a:cs typeface="Consolas" panose="020B0609020204030204" pitchFamily="49" charset="0"/>
                        </a:rPr>
                        <a:t>set&lt;string&gt;</a:t>
                      </a:r>
                    </a:p>
                  </a:txBody>
                  <a:tcPr>
                    <a:solidFill>
                      <a:srgbClr val="F8F8F8"/>
                    </a:solidFill>
                  </a:tcPr>
                </a:tc>
                <a:extLst>
                  <a:ext uri="{0D108BD9-81ED-4DB2-BD59-A6C34878D82A}">
                    <a16:rowId xmlns:a16="http://schemas.microsoft.com/office/drawing/2014/main" val="193119067"/>
                  </a:ext>
                </a:extLst>
              </a:tr>
              <a:tr h="190940">
                <a:tc>
                  <a:txBody>
                    <a:bodyPr/>
                    <a:lstStyle/>
                    <a:p>
                      <a:r>
                        <a:rPr lang="en-US" sz="1600" dirty="0">
                          <a:latin typeface="+mn-lt"/>
                        </a:rPr>
                        <a:t>label(edge)</a:t>
                      </a:r>
                    </a:p>
                  </a:txBody>
                  <a:tcPr>
                    <a:solidFill>
                      <a:schemeClr val="bg1">
                        <a:lumMod val="95000"/>
                      </a:schemeClr>
                    </a:solidFill>
                  </a:tcPr>
                </a:tc>
                <a:tc>
                  <a:txBody>
                    <a:bodyPr/>
                    <a:lstStyle/>
                    <a:p>
                      <a:r>
                        <a:rPr lang="en-US" sz="1600" dirty="0">
                          <a:latin typeface="+mn-lt"/>
                          <a:cs typeface="Consolas" panose="020B0609020204030204" pitchFamily="49" charset="0"/>
                        </a:rPr>
                        <a:t>returns the label of an edge</a:t>
                      </a:r>
                    </a:p>
                  </a:txBody>
                  <a:tcPr>
                    <a:solidFill>
                      <a:srgbClr val="F8F8F8"/>
                    </a:solidFill>
                  </a:tcPr>
                </a:tc>
                <a:tc>
                  <a:txBody>
                    <a:bodyPr/>
                    <a:lstStyle/>
                    <a:p>
                      <a:r>
                        <a:rPr lang="en-US" sz="1600" dirty="0">
                          <a:latin typeface="+mn-lt"/>
                          <a:cs typeface="Consolas" panose="020B0609020204030204" pitchFamily="49" charset="0"/>
                        </a:rPr>
                        <a:t>string</a:t>
                      </a:r>
                    </a:p>
                  </a:txBody>
                  <a:tcPr>
                    <a:solidFill>
                      <a:srgbClr val="F8F8F8"/>
                    </a:solidFill>
                  </a:tcPr>
                </a:tc>
                <a:extLst>
                  <a:ext uri="{0D108BD9-81ED-4DB2-BD59-A6C34878D82A}">
                    <a16:rowId xmlns:a16="http://schemas.microsoft.com/office/drawing/2014/main" val="4158681706"/>
                  </a:ext>
                </a:extLst>
              </a:tr>
              <a:tr h="190940">
                <a:tc>
                  <a:txBody>
                    <a:bodyPr/>
                    <a:lstStyle/>
                    <a:p>
                      <a:r>
                        <a:rPr lang="en-US" sz="1600" dirty="0" err="1">
                          <a:latin typeface="+mn-lt"/>
                        </a:rPr>
                        <a:t>all_different</a:t>
                      </a:r>
                      <a:r>
                        <a:rPr lang="en-US" sz="1600" dirty="0">
                          <a:latin typeface="+mn-lt"/>
                        </a:rPr>
                        <a:t>(value1,</a:t>
                      </a:r>
                      <a:r>
                        <a:rPr lang="en-US" sz="1600" baseline="0" dirty="0">
                          <a:latin typeface="+mn-lt"/>
                        </a:rPr>
                        <a:t> value2, value3, …)</a:t>
                      </a:r>
                      <a:endParaRPr lang="en-US" sz="1600" dirty="0">
                        <a:latin typeface="+mn-lt"/>
                      </a:endParaRPr>
                    </a:p>
                  </a:txBody>
                  <a:tcPr>
                    <a:solidFill>
                      <a:schemeClr val="bg1">
                        <a:lumMod val="95000"/>
                      </a:schemeClr>
                    </a:solidFill>
                  </a:tcPr>
                </a:tc>
                <a:tc>
                  <a:txBody>
                    <a:bodyPr/>
                    <a:lstStyle/>
                    <a:p>
                      <a:r>
                        <a:rPr lang="en-US" sz="1600" dirty="0">
                          <a:latin typeface="+mn-lt"/>
                          <a:cs typeface="Consolas" panose="020B0609020204030204" pitchFamily="49" charset="0"/>
                        </a:rPr>
                        <a:t>returns true if the values are all different, e.g. </a:t>
                      </a:r>
                      <a:r>
                        <a:rPr lang="en-US" sz="1600" dirty="0" err="1">
                          <a:latin typeface="+mn-lt"/>
                          <a:cs typeface="Consolas" panose="020B0609020204030204" pitchFamily="49" charset="0"/>
                        </a:rPr>
                        <a:t>all_different</a:t>
                      </a:r>
                      <a:r>
                        <a:rPr lang="en-US" sz="1600" dirty="0">
                          <a:latin typeface="+mn-lt"/>
                          <a:cs typeface="Consolas" panose="020B0609020204030204" pitchFamily="49" charset="0"/>
                        </a:rPr>
                        <a:t>(1, 5, 2) </a:t>
                      </a:r>
                      <a:r>
                        <a:rPr lang="en-US" sz="1600" dirty="0">
                          <a:latin typeface="+mn-lt"/>
                          <a:cs typeface="Consolas" panose="020B0609020204030204" pitchFamily="49" charset="0"/>
                          <a:sym typeface="Wingdings" panose="05000000000000000000" pitchFamily="2" charset="2"/>
                        </a:rPr>
                        <a:t> true</a:t>
                      </a:r>
                      <a:br>
                        <a:rPr lang="en-US" sz="1600" dirty="0">
                          <a:latin typeface="+mn-lt"/>
                          <a:cs typeface="Consolas" panose="020B0609020204030204" pitchFamily="49" charset="0"/>
                          <a:sym typeface="Wingdings" panose="05000000000000000000" pitchFamily="2" charset="2"/>
                        </a:rPr>
                      </a:br>
                      <a:r>
                        <a:rPr lang="en-US" sz="1600" dirty="0">
                          <a:latin typeface="+mn-lt"/>
                          <a:cs typeface="Consolas" panose="020B0609020204030204" pitchFamily="49" charset="0"/>
                          <a:sym typeface="Wingdings" panose="05000000000000000000" pitchFamily="2" charset="2"/>
                        </a:rPr>
                        <a:t>e.g. </a:t>
                      </a:r>
                      <a:r>
                        <a:rPr lang="en-US" sz="1600" dirty="0" err="1">
                          <a:latin typeface="+mn-lt"/>
                          <a:cs typeface="Consolas" panose="020B0609020204030204" pitchFamily="49" charset="0"/>
                          <a:sym typeface="Wingdings" panose="05000000000000000000" pitchFamily="2" charset="2"/>
                        </a:rPr>
                        <a:t>all_different</a:t>
                      </a:r>
                      <a:r>
                        <a:rPr lang="en-US" sz="1600" dirty="0">
                          <a:latin typeface="+mn-lt"/>
                          <a:cs typeface="Consolas" panose="020B0609020204030204" pitchFamily="49" charset="0"/>
                          <a:sym typeface="Wingdings" panose="05000000000000000000" pitchFamily="2" charset="2"/>
                        </a:rPr>
                        <a:t>(1,</a:t>
                      </a:r>
                      <a:r>
                        <a:rPr lang="en-US" sz="1600" baseline="0" dirty="0">
                          <a:latin typeface="+mn-lt"/>
                          <a:cs typeface="Consolas" panose="020B0609020204030204" pitchFamily="49" charset="0"/>
                          <a:sym typeface="Wingdings" panose="05000000000000000000" pitchFamily="2" charset="2"/>
                        </a:rPr>
                        <a:t> 5, 1)  false</a:t>
                      </a:r>
                      <a:endParaRPr lang="en-US" sz="1600" dirty="0">
                        <a:latin typeface="+mn-lt"/>
                        <a:cs typeface="Consolas" panose="020B0609020204030204" pitchFamily="49" charset="0"/>
                      </a:endParaRPr>
                    </a:p>
                  </a:txBody>
                  <a:tcPr>
                    <a:solidFill>
                      <a:srgbClr val="F8F8F8"/>
                    </a:solidFill>
                  </a:tcPr>
                </a:tc>
                <a:tc>
                  <a:txBody>
                    <a:bodyPr/>
                    <a:lstStyle/>
                    <a:p>
                      <a:r>
                        <a:rPr lang="en-US" sz="1600" dirty="0" err="1">
                          <a:latin typeface="+mn-lt"/>
                          <a:cs typeface="Consolas" panose="020B0609020204030204" pitchFamily="49" charset="0"/>
                        </a:rPr>
                        <a:t>boolean</a:t>
                      </a:r>
                      <a:endParaRPr lang="en-US" sz="1600" dirty="0">
                        <a:latin typeface="+mn-lt"/>
                        <a:cs typeface="Consolas" panose="020B0609020204030204" pitchFamily="49" charset="0"/>
                      </a:endParaRPr>
                    </a:p>
                  </a:txBody>
                  <a:tcPr>
                    <a:solidFill>
                      <a:srgbClr val="F8F8F8"/>
                    </a:solidFill>
                  </a:tcPr>
                </a:tc>
                <a:extLst>
                  <a:ext uri="{0D108BD9-81ED-4DB2-BD59-A6C34878D82A}">
                    <a16:rowId xmlns:a16="http://schemas.microsoft.com/office/drawing/2014/main" val="955967515"/>
                  </a:ext>
                </a:extLst>
              </a:tr>
              <a:tr h="193519">
                <a:tc>
                  <a:txBody>
                    <a:bodyPr/>
                    <a:lstStyle/>
                    <a:p>
                      <a:r>
                        <a:rPr lang="en-US" sz="1600" dirty="0" err="1">
                          <a:latin typeface="+mn-lt"/>
                        </a:rPr>
                        <a:t>in_degree</a:t>
                      </a:r>
                      <a:r>
                        <a:rPr lang="en-US" sz="1600" dirty="0">
                          <a:latin typeface="+mn-lt"/>
                        </a:rPr>
                        <a:t>(vertex)</a:t>
                      </a:r>
                    </a:p>
                  </a:txBody>
                  <a:tcPr>
                    <a:solidFill>
                      <a:schemeClr val="bg1">
                        <a:lumMod val="95000"/>
                      </a:schemeClr>
                    </a:solidFill>
                  </a:tcPr>
                </a:tc>
                <a:tc>
                  <a:txBody>
                    <a:bodyPr/>
                    <a:lstStyle/>
                    <a:p>
                      <a:r>
                        <a:rPr lang="en-US" sz="1600" dirty="0">
                          <a:latin typeface="+mn-lt"/>
                        </a:rPr>
                        <a:t>get</a:t>
                      </a:r>
                      <a:r>
                        <a:rPr lang="en-US" sz="1600" baseline="0" dirty="0">
                          <a:latin typeface="+mn-lt"/>
                        </a:rPr>
                        <a:t> outgoing number of edges</a:t>
                      </a:r>
                      <a:endParaRPr lang="en-US" sz="1600" dirty="0">
                        <a:latin typeface="+mn-lt"/>
                      </a:endParaRPr>
                    </a:p>
                  </a:txBody>
                  <a:tcPr>
                    <a:solidFill>
                      <a:srgbClr val="F8F8F8"/>
                    </a:solidFill>
                  </a:tcPr>
                </a:tc>
                <a:tc>
                  <a:txBody>
                    <a:bodyPr/>
                    <a:lstStyle/>
                    <a:p>
                      <a:r>
                        <a:rPr lang="en-US" sz="1600" dirty="0">
                          <a:latin typeface="+mn-lt"/>
                        </a:rPr>
                        <a:t>exact numeric</a:t>
                      </a:r>
                      <a:endParaRPr lang="en-US" sz="1600" dirty="0">
                        <a:latin typeface="+mn-lt"/>
                        <a:cs typeface="Consolas" panose="020B0609020204030204" pitchFamily="49" charset="0"/>
                      </a:endParaRPr>
                    </a:p>
                  </a:txBody>
                  <a:tcPr>
                    <a:solidFill>
                      <a:srgbClr val="F8F8F8"/>
                    </a:solidFill>
                  </a:tcPr>
                </a:tc>
                <a:extLst>
                  <a:ext uri="{0D108BD9-81ED-4DB2-BD59-A6C34878D82A}">
                    <a16:rowId xmlns:a16="http://schemas.microsoft.com/office/drawing/2014/main" val="531532746"/>
                  </a:ext>
                </a:extLst>
              </a:tr>
              <a:tr h="275001">
                <a:tc>
                  <a:txBody>
                    <a:bodyPr/>
                    <a:lstStyle/>
                    <a:p>
                      <a:r>
                        <a:rPr lang="en-US" sz="1600" dirty="0" err="1">
                          <a:latin typeface="+mn-lt"/>
                        </a:rPr>
                        <a:t>out_degree</a:t>
                      </a:r>
                      <a:r>
                        <a:rPr lang="en-US" sz="1600" dirty="0">
                          <a:latin typeface="+mn-lt"/>
                        </a:rPr>
                        <a:t>(vertex)</a:t>
                      </a: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mn-lt"/>
                        </a:rPr>
                        <a:t>get incoming number of edges</a:t>
                      </a:r>
                      <a:endParaRPr lang="en-US" sz="1600" dirty="0">
                        <a:latin typeface="+mn-lt"/>
                        <a:cs typeface="Consolas" panose="020B0609020204030204" pitchFamily="49" charset="0"/>
                      </a:endParaRPr>
                    </a:p>
                  </a:txBody>
                  <a:tcPr>
                    <a:solidFill>
                      <a:srgbClr val="F8F8F8"/>
                    </a:solidFill>
                  </a:tcPr>
                </a:tc>
                <a:tc>
                  <a:txBody>
                    <a:bodyPr/>
                    <a:lstStyle/>
                    <a:p>
                      <a:r>
                        <a:rPr lang="en-US" sz="1600" dirty="0">
                          <a:latin typeface="+mn-lt"/>
                        </a:rPr>
                        <a:t>exact numeric</a:t>
                      </a:r>
                      <a:endParaRPr lang="en-US" sz="1600" dirty="0">
                        <a:latin typeface="+mn-lt"/>
                        <a:cs typeface="Consolas" panose="020B0609020204030204" pitchFamily="49" charset="0"/>
                      </a:endParaRPr>
                    </a:p>
                  </a:txBody>
                  <a:tcPr>
                    <a:solidFill>
                      <a:srgbClr val="F8F8F8"/>
                    </a:solidFill>
                  </a:tcPr>
                </a:tc>
                <a:extLst>
                  <a:ext uri="{0D108BD9-81ED-4DB2-BD59-A6C34878D82A}">
                    <a16:rowId xmlns:a16="http://schemas.microsoft.com/office/drawing/2014/main" val="1388345775"/>
                  </a:ext>
                </a:extLst>
              </a:tr>
              <a:tr h="275001">
                <a:tc>
                  <a:txBody>
                    <a:bodyPr/>
                    <a:lstStyle/>
                    <a:p>
                      <a:r>
                        <a:rPr lang="en-US" sz="1600" dirty="0" err="1">
                          <a:latin typeface="+mn-lt"/>
                        </a:rPr>
                        <a:t>java_regexp_like</a:t>
                      </a:r>
                      <a:r>
                        <a:rPr lang="en-US" sz="1600" dirty="0">
                          <a:latin typeface="+mn-lt"/>
                        </a:rPr>
                        <a:t>(string, pattern)</a:t>
                      </a: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mn-lt"/>
                          <a:cs typeface="Consolas" panose="020B0609020204030204" pitchFamily="49" charset="0"/>
                        </a:rPr>
                        <a:t>returns whether the string matches the pattern</a:t>
                      </a:r>
                      <a:r>
                        <a:rPr lang="en-US" sz="1600" baseline="30000" dirty="0"/>
                        <a:t>1</a:t>
                      </a:r>
                      <a:endParaRPr lang="en-US" sz="1600" dirty="0">
                        <a:latin typeface="+mn-lt"/>
                        <a:cs typeface="Consolas" panose="020B0609020204030204" pitchFamily="49" charset="0"/>
                      </a:endParaRPr>
                    </a:p>
                  </a:txBody>
                  <a:tcPr>
                    <a:solidFill>
                      <a:srgbClr val="F8F8F8"/>
                    </a:solidFill>
                  </a:tcPr>
                </a:tc>
                <a:tc>
                  <a:txBody>
                    <a:bodyPr/>
                    <a:lstStyle/>
                    <a:p>
                      <a:r>
                        <a:rPr lang="en-US" sz="1600" dirty="0" err="1">
                          <a:latin typeface="+mn-lt"/>
                          <a:cs typeface="Consolas" panose="020B0609020204030204" pitchFamily="49" charset="0"/>
                        </a:rPr>
                        <a:t>boolean</a:t>
                      </a:r>
                      <a:endParaRPr lang="en-US" sz="1600" dirty="0">
                        <a:latin typeface="+mn-lt"/>
                        <a:cs typeface="Consolas" panose="020B0609020204030204" pitchFamily="49" charset="0"/>
                      </a:endParaRPr>
                    </a:p>
                  </a:txBody>
                  <a:tcPr>
                    <a:solidFill>
                      <a:srgbClr val="F8F8F8"/>
                    </a:solidFill>
                  </a:tcPr>
                </a:tc>
                <a:extLst>
                  <a:ext uri="{0D108BD9-81ED-4DB2-BD59-A6C34878D82A}">
                    <a16:rowId xmlns:a16="http://schemas.microsoft.com/office/drawing/2014/main" val="2310391240"/>
                  </a:ext>
                </a:extLst>
              </a:tr>
            </a:tbl>
          </a:graphicData>
        </a:graphic>
      </p:graphicFrame>
      <p:sp>
        <p:nvSpPr>
          <p:cNvPr id="9" name="Footer Placeholder 6"/>
          <p:cNvSpPr>
            <a:spLocks noGrp="1"/>
          </p:cNvSpPr>
          <p:nvPr>
            <p:ph type="ftr" sz="quarter" idx="11"/>
          </p:nvPr>
        </p:nvSpPr>
        <p:spPr>
          <a:xfrm>
            <a:off x="8621423" y="6556248"/>
            <a:ext cx="2743200" cy="182880"/>
          </a:xfrm>
        </p:spPr>
        <p:txBody>
          <a:bodyPr/>
          <a:lstStyle/>
          <a:p>
            <a:r>
              <a:rPr lang="en-US" dirty="0"/>
              <a:t>Confidential – Oracle Internal</a:t>
            </a:r>
          </a:p>
        </p:txBody>
      </p:sp>
      <p:sp>
        <p:nvSpPr>
          <p:cNvPr id="11" name="Rectangle 10"/>
          <p:cNvSpPr/>
          <p:nvPr/>
        </p:nvSpPr>
        <p:spPr>
          <a:xfrm>
            <a:off x="6849687" y="6145030"/>
            <a:ext cx="5166592" cy="276999"/>
          </a:xfrm>
          <a:prstGeom prst="rect">
            <a:avLst/>
          </a:prstGeom>
        </p:spPr>
        <p:txBody>
          <a:bodyPr wrap="square">
            <a:spAutoFit/>
          </a:bodyPr>
          <a:lstStyle/>
          <a:p>
            <a:pPr algn="r"/>
            <a:r>
              <a:rPr lang="en-US" sz="1200" baseline="30000" dirty="0"/>
              <a:t>1 </a:t>
            </a:r>
            <a:r>
              <a:rPr lang="en-US" sz="1200" dirty="0"/>
              <a:t>see </a:t>
            </a:r>
            <a:r>
              <a:rPr lang="en-US" sz="1200" dirty="0">
                <a:hlinkClick r:id="rId2"/>
              </a:rPr>
              <a:t>https://docs.oracle.com/javase/7/docs/api/java/util/regex/Pattern.html</a:t>
            </a:r>
            <a:endParaRPr lang="en-US" sz="1600" dirty="0"/>
          </a:p>
        </p:txBody>
      </p:sp>
      <p:grpSp>
        <p:nvGrpSpPr>
          <p:cNvPr id="23" name="Group 22"/>
          <p:cNvGrpSpPr/>
          <p:nvPr/>
        </p:nvGrpSpPr>
        <p:grpSpPr>
          <a:xfrm>
            <a:off x="8220438" y="2046231"/>
            <a:ext cx="3694804" cy="3680748"/>
            <a:chOff x="8728364" y="1628180"/>
            <a:chExt cx="3694804" cy="3680748"/>
          </a:xfrm>
        </p:grpSpPr>
        <p:sp>
          <p:nvSpPr>
            <p:cNvPr id="12" name="Rectangle 11"/>
            <p:cNvSpPr/>
            <p:nvPr/>
          </p:nvSpPr>
          <p:spPr bwMode="gray">
            <a:xfrm>
              <a:off x="8822267" y="2024288"/>
              <a:ext cx="3600901" cy="2902746"/>
            </a:xfrm>
            <a:prstGeom prst="rect">
              <a:avLst/>
            </a:prstGeom>
            <a:solidFill>
              <a:schemeClr val="bg1">
                <a:lumMod val="95000"/>
              </a:schemeClr>
            </a:solidFill>
            <a:ln w="127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3" name="Content Placeholder 2"/>
            <p:cNvSpPr txBox="1">
              <a:spLocks/>
            </p:cNvSpPr>
            <p:nvPr/>
          </p:nvSpPr>
          <p:spPr>
            <a:xfrm>
              <a:off x="8893376" y="2024288"/>
              <a:ext cx="3529792" cy="32846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r>
                <a:rPr lang="en-US" sz="600" dirty="0"/>
                <a:t> </a:t>
              </a:r>
              <a:endParaRPr lang="en-US" sz="2000" dirty="0"/>
            </a:p>
            <a:p>
              <a:pPr marL="0" indent="0">
                <a:buNone/>
              </a:pPr>
              <a:r>
                <a:rPr lang="en-US" sz="1600" dirty="0"/>
                <a:t> 	</a:t>
              </a:r>
              <a:r>
                <a:rPr lang="en-US" sz="1400" dirty="0"/>
                <a:t>   Use </a:t>
              </a:r>
              <a:r>
                <a:rPr lang="en-US" sz="1400" b="1" dirty="0" err="1"/>
                <a:t>all_different</a:t>
              </a:r>
              <a:r>
                <a:rPr lang="en-US" sz="1400" dirty="0"/>
                <a:t> to avoid explosion of non-equality constraints:</a:t>
              </a:r>
            </a:p>
            <a:p>
              <a:pPr marL="0" indent="0">
                <a:buNone/>
              </a:pPr>
              <a:r>
                <a:rPr lang="en-US" sz="1100" b="1" dirty="0">
                  <a:latin typeface="Consolas" panose="020B0609020204030204" pitchFamily="49" charset="0"/>
                  <a:cs typeface="Consolas" panose="020B0609020204030204" pitchFamily="49" charset="0"/>
                </a:rPr>
                <a:t>SELECT</a:t>
              </a:r>
              <a:r>
                <a:rPr lang="en-US" sz="1100" dirty="0">
                  <a:latin typeface="Consolas" panose="020B0609020204030204" pitchFamily="49" charset="0"/>
                  <a:cs typeface="Consolas" panose="020B0609020204030204" pitchFamily="49" charset="0"/>
                </a:rPr>
                <a:t> </a:t>
              </a:r>
              <a:r>
                <a:rPr lang="en-US" sz="1100" b="1" dirty="0">
                  <a:latin typeface="Consolas" panose="020B0609020204030204" pitchFamily="49" charset="0"/>
                  <a:cs typeface="Consolas" panose="020B0609020204030204" pitchFamily="49" charset="0"/>
                </a:rPr>
                <a:t>COUNT</a:t>
              </a:r>
              <a:r>
                <a:rPr lang="en-US" sz="1100" dirty="0">
                  <a:latin typeface="Consolas" panose="020B0609020204030204" pitchFamily="49" charset="0"/>
                  <a:cs typeface="Consolas" panose="020B0609020204030204" pitchFamily="49" charset="0"/>
                </a:rPr>
                <a:t>(*)</a:t>
              </a:r>
              <a:br>
                <a:rPr lang="en-US" sz="1100" dirty="0">
                  <a:latin typeface="Consolas" panose="020B0609020204030204" pitchFamily="49" charset="0"/>
                  <a:cs typeface="Consolas" panose="020B0609020204030204" pitchFamily="49" charset="0"/>
                </a:rPr>
              </a:br>
              <a:r>
                <a:rPr lang="en-US" sz="1100" dirty="0">
                  <a:latin typeface="Consolas" panose="020B0609020204030204" pitchFamily="49" charset="0"/>
                  <a:cs typeface="Consolas" panose="020B0609020204030204" pitchFamily="49" charset="0"/>
                </a:rPr>
                <a:t> </a:t>
              </a:r>
              <a:r>
                <a:rPr lang="en-US" sz="1100" b="1" dirty="0">
                  <a:latin typeface="Consolas" panose="020B0609020204030204" pitchFamily="49" charset="0"/>
                  <a:cs typeface="Consolas" panose="020B0609020204030204" pitchFamily="49" charset="0"/>
                </a:rPr>
                <a:t>MATCH</a:t>
              </a:r>
              <a:r>
                <a:rPr lang="en-US" sz="1100" dirty="0">
                  <a:latin typeface="Consolas" panose="020B0609020204030204" pitchFamily="49" charset="0"/>
                  <a:cs typeface="Consolas" panose="020B0609020204030204" pitchFamily="49" charset="0"/>
                </a:rPr>
                <a:t> (p1:Person) -[:likes]-&gt; (</a:t>
              </a:r>
              <a:r>
                <a:rPr lang="en-US" sz="1100" dirty="0" err="1">
                  <a:latin typeface="Consolas" panose="020B0609020204030204" pitchFamily="49" charset="0"/>
                  <a:cs typeface="Consolas" panose="020B0609020204030204" pitchFamily="49" charset="0"/>
                </a:rPr>
                <a:t>friend:Person</a:t>
              </a:r>
              <a:r>
                <a:rPr lang="en-US" sz="1100" dirty="0">
                  <a:latin typeface="Consolas" panose="020B0609020204030204" pitchFamily="49" charset="0"/>
                  <a:cs typeface="Consolas" panose="020B0609020204030204" pitchFamily="49" charset="0"/>
                </a:rPr>
                <a:t>)</a:t>
              </a:r>
              <a:br>
                <a:rPr lang="en-US" sz="1100" dirty="0">
                  <a:latin typeface="Consolas" panose="020B0609020204030204" pitchFamily="49" charset="0"/>
                  <a:cs typeface="Consolas" panose="020B0609020204030204" pitchFamily="49" charset="0"/>
                </a:rPr>
              </a:br>
              <a:r>
                <a:rPr lang="en-US" sz="1100" dirty="0">
                  <a:latin typeface="Consolas" panose="020B0609020204030204" pitchFamily="49" charset="0"/>
                  <a:cs typeface="Consolas" panose="020B0609020204030204" pitchFamily="49" charset="0"/>
                </a:rPr>
                <a:t>     , (p2:Person) -[:likes]-&gt; (friend) </a:t>
              </a:r>
              <a:br>
                <a:rPr lang="en-US" sz="1100" dirty="0">
                  <a:latin typeface="Consolas" panose="020B0609020204030204" pitchFamily="49" charset="0"/>
                  <a:cs typeface="Consolas" panose="020B0609020204030204" pitchFamily="49" charset="0"/>
                </a:rPr>
              </a:br>
              <a:r>
                <a:rPr lang="en-US" sz="1100" dirty="0">
                  <a:latin typeface="Consolas" panose="020B0609020204030204" pitchFamily="49" charset="0"/>
                  <a:cs typeface="Consolas" panose="020B0609020204030204" pitchFamily="49" charset="0"/>
                </a:rPr>
                <a:t>     , (p3:Person) -[:likes]-&gt; (friend)</a:t>
              </a:r>
              <a:br>
                <a:rPr lang="en-US" sz="1100" dirty="0">
                  <a:latin typeface="Consolas" panose="020B0609020204030204" pitchFamily="49" charset="0"/>
                  <a:cs typeface="Consolas" panose="020B0609020204030204" pitchFamily="49" charset="0"/>
                </a:rPr>
              </a:br>
              <a:r>
                <a:rPr lang="en-US" sz="1100" dirty="0">
                  <a:latin typeface="Consolas" panose="020B0609020204030204" pitchFamily="49" charset="0"/>
                  <a:cs typeface="Consolas" panose="020B0609020204030204" pitchFamily="49" charset="0"/>
                </a:rPr>
                <a:t> </a:t>
              </a:r>
              <a:r>
                <a:rPr lang="en-US" sz="1100" b="1" dirty="0">
                  <a:latin typeface="Consolas" panose="020B0609020204030204" pitchFamily="49" charset="0"/>
                  <a:cs typeface="Consolas" panose="020B0609020204030204" pitchFamily="49" charset="0"/>
                </a:rPr>
                <a:t>WHERE</a:t>
              </a:r>
              <a:r>
                <a:rPr lang="en-US" sz="1100" dirty="0">
                  <a:latin typeface="Consolas" panose="020B0609020204030204" pitchFamily="49" charset="0"/>
                  <a:cs typeface="Consolas" panose="020B0609020204030204" pitchFamily="49" charset="0"/>
                </a:rPr>
                <a:t> </a:t>
              </a:r>
              <a:r>
                <a:rPr lang="en-US" sz="1200" dirty="0">
                  <a:solidFill>
                    <a:srgbClr val="FF0000"/>
                  </a:solidFill>
                  <a:latin typeface="Consolas" panose="020B0609020204030204" pitchFamily="49" charset="0"/>
                  <a:cs typeface="Consolas" panose="020B0609020204030204" pitchFamily="49" charset="0"/>
                </a:rPr>
                <a:t>p1 &lt;&gt; p2 </a:t>
              </a:r>
              <a:r>
                <a:rPr lang="en-US" sz="1200" b="1" dirty="0">
                  <a:solidFill>
                    <a:srgbClr val="FF0000"/>
                  </a:solidFill>
                  <a:latin typeface="Consolas" panose="020B0609020204030204" pitchFamily="49" charset="0"/>
                  <a:cs typeface="Consolas" panose="020B0609020204030204" pitchFamily="49" charset="0"/>
                </a:rPr>
                <a:t>AND</a:t>
              </a:r>
              <a:r>
                <a:rPr lang="en-US" sz="1200" dirty="0">
                  <a:solidFill>
                    <a:srgbClr val="FF0000"/>
                  </a:solidFill>
                  <a:latin typeface="Consolas" panose="020B0609020204030204" pitchFamily="49" charset="0"/>
                  <a:cs typeface="Consolas" panose="020B0609020204030204" pitchFamily="49" charset="0"/>
                </a:rPr>
                <a:t> p1 &lt;&gt; p3 </a:t>
              </a:r>
              <a:r>
                <a:rPr lang="en-US" sz="1200" b="1" dirty="0">
                  <a:solidFill>
                    <a:srgbClr val="FF0000"/>
                  </a:solidFill>
                  <a:latin typeface="Consolas" panose="020B0609020204030204" pitchFamily="49" charset="0"/>
                  <a:cs typeface="Consolas" panose="020B0609020204030204" pitchFamily="49" charset="0"/>
                </a:rPr>
                <a:t>AND</a:t>
              </a:r>
              <a:r>
                <a:rPr lang="en-US" sz="1200" dirty="0">
                  <a:solidFill>
                    <a:srgbClr val="FF0000"/>
                  </a:solidFill>
                  <a:latin typeface="Consolas" panose="020B0609020204030204" pitchFamily="49" charset="0"/>
                  <a:cs typeface="Consolas" panose="020B0609020204030204" pitchFamily="49" charset="0"/>
                </a:rPr>
                <a:t> p2 &lt;&gt; p3</a:t>
              </a:r>
            </a:p>
            <a:p>
              <a:pPr marL="0" indent="0">
                <a:buNone/>
              </a:pPr>
              <a:endParaRPr lang="en-US" sz="1200" dirty="0">
                <a:latin typeface="Consolas" panose="020B0609020204030204" pitchFamily="49" charset="0"/>
                <a:cs typeface="Consolas" panose="020B0609020204030204" pitchFamily="49" charset="0"/>
              </a:endParaRPr>
            </a:p>
            <a:p>
              <a:pPr marL="0" indent="0">
                <a:buNone/>
              </a:pPr>
              <a:r>
                <a:rPr lang="en-US" sz="1100" b="1" dirty="0">
                  <a:latin typeface="Consolas" panose="020B0609020204030204" pitchFamily="49" charset="0"/>
                  <a:cs typeface="Consolas" panose="020B0609020204030204" pitchFamily="49" charset="0"/>
                </a:rPr>
                <a:t>SELECT</a:t>
              </a:r>
              <a:r>
                <a:rPr lang="en-US" sz="1100" dirty="0">
                  <a:latin typeface="Consolas" panose="020B0609020204030204" pitchFamily="49" charset="0"/>
                  <a:cs typeface="Consolas" panose="020B0609020204030204" pitchFamily="49" charset="0"/>
                </a:rPr>
                <a:t> </a:t>
              </a:r>
              <a:r>
                <a:rPr lang="en-US" sz="1100" b="1" dirty="0">
                  <a:latin typeface="Consolas" panose="020B0609020204030204" pitchFamily="49" charset="0"/>
                  <a:cs typeface="Consolas" panose="020B0609020204030204" pitchFamily="49" charset="0"/>
                </a:rPr>
                <a:t>COUNT</a:t>
              </a:r>
              <a:r>
                <a:rPr lang="en-US" sz="1100" dirty="0">
                  <a:latin typeface="Consolas" panose="020B0609020204030204" pitchFamily="49" charset="0"/>
                  <a:cs typeface="Consolas" panose="020B0609020204030204" pitchFamily="49" charset="0"/>
                </a:rPr>
                <a:t>(*)</a:t>
              </a:r>
              <a:br>
                <a:rPr lang="en-US" sz="1100" dirty="0">
                  <a:latin typeface="Consolas" panose="020B0609020204030204" pitchFamily="49" charset="0"/>
                  <a:cs typeface="Consolas" panose="020B0609020204030204" pitchFamily="49" charset="0"/>
                </a:rPr>
              </a:br>
              <a:r>
                <a:rPr lang="en-US" sz="1100" dirty="0">
                  <a:latin typeface="Consolas" panose="020B0609020204030204" pitchFamily="49" charset="0"/>
                  <a:cs typeface="Consolas" panose="020B0609020204030204" pitchFamily="49" charset="0"/>
                </a:rPr>
                <a:t> </a:t>
              </a:r>
              <a:r>
                <a:rPr lang="en-US" sz="1100" b="1" dirty="0">
                  <a:latin typeface="Consolas" panose="020B0609020204030204" pitchFamily="49" charset="0"/>
                  <a:cs typeface="Consolas" panose="020B0609020204030204" pitchFamily="49" charset="0"/>
                </a:rPr>
                <a:t>MATCH</a:t>
              </a:r>
              <a:r>
                <a:rPr lang="en-US" sz="1100" dirty="0">
                  <a:latin typeface="Consolas" panose="020B0609020204030204" pitchFamily="49" charset="0"/>
                  <a:cs typeface="Consolas" panose="020B0609020204030204" pitchFamily="49" charset="0"/>
                </a:rPr>
                <a:t> (p1:Person) -[:likes]-&gt; (</a:t>
              </a:r>
              <a:r>
                <a:rPr lang="en-US" sz="1100" dirty="0" err="1">
                  <a:latin typeface="Consolas" panose="020B0609020204030204" pitchFamily="49" charset="0"/>
                  <a:cs typeface="Consolas" panose="020B0609020204030204" pitchFamily="49" charset="0"/>
                </a:rPr>
                <a:t>friend:Person</a:t>
              </a:r>
              <a:r>
                <a:rPr lang="en-US" sz="1100" dirty="0">
                  <a:latin typeface="Consolas" panose="020B0609020204030204" pitchFamily="49" charset="0"/>
                  <a:cs typeface="Consolas" panose="020B0609020204030204" pitchFamily="49" charset="0"/>
                </a:rPr>
                <a:t>)</a:t>
              </a:r>
              <a:br>
                <a:rPr lang="en-US" sz="1100" dirty="0">
                  <a:latin typeface="Consolas" panose="020B0609020204030204" pitchFamily="49" charset="0"/>
                  <a:cs typeface="Consolas" panose="020B0609020204030204" pitchFamily="49" charset="0"/>
                </a:rPr>
              </a:br>
              <a:r>
                <a:rPr lang="en-US" sz="1100" dirty="0">
                  <a:latin typeface="Consolas" panose="020B0609020204030204" pitchFamily="49" charset="0"/>
                  <a:cs typeface="Consolas" panose="020B0609020204030204" pitchFamily="49" charset="0"/>
                </a:rPr>
                <a:t>     , (p2:Person) -[:likes]-&gt; (friend) </a:t>
              </a:r>
              <a:br>
                <a:rPr lang="en-US" sz="1100" dirty="0">
                  <a:latin typeface="Consolas" panose="020B0609020204030204" pitchFamily="49" charset="0"/>
                  <a:cs typeface="Consolas" panose="020B0609020204030204" pitchFamily="49" charset="0"/>
                </a:rPr>
              </a:br>
              <a:r>
                <a:rPr lang="en-US" sz="1100" dirty="0">
                  <a:latin typeface="Consolas" panose="020B0609020204030204" pitchFamily="49" charset="0"/>
                  <a:cs typeface="Consolas" panose="020B0609020204030204" pitchFamily="49" charset="0"/>
                </a:rPr>
                <a:t>     , (p3:Person) -[:likes]-&gt; (friend)</a:t>
              </a:r>
              <a:br>
                <a:rPr lang="en-US" sz="1100" dirty="0">
                  <a:latin typeface="Consolas" panose="020B0609020204030204" pitchFamily="49" charset="0"/>
                  <a:cs typeface="Consolas" panose="020B0609020204030204" pitchFamily="49" charset="0"/>
                </a:rPr>
              </a:br>
              <a:r>
                <a:rPr lang="en-US" sz="1100" dirty="0">
                  <a:latin typeface="Consolas" panose="020B0609020204030204" pitchFamily="49" charset="0"/>
                  <a:cs typeface="Consolas" panose="020B0609020204030204" pitchFamily="49" charset="0"/>
                </a:rPr>
                <a:t> </a:t>
              </a:r>
              <a:r>
                <a:rPr lang="en-US" sz="1100" b="1" dirty="0">
                  <a:latin typeface="Consolas" panose="020B0609020204030204" pitchFamily="49" charset="0"/>
                  <a:cs typeface="Consolas" panose="020B0609020204030204" pitchFamily="49" charset="0"/>
                </a:rPr>
                <a:t>WHERE</a:t>
              </a:r>
              <a:r>
                <a:rPr lang="en-US" sz="1100" dirty="0">
                  <a:latin typeface="Consolas" panose="020B0609020204030204" pitchFamily="49" charset="0"/>
                  <a:cs typeface="Consolas" panose="020B0609020204030204" pitchFamily="49" charset="0"/>
                </a:rPr>
                <a:t> </a:t>
              </a:r>
              <a:r>
                <a:rPr lang="en-US" sz="1200" dirty="0" err="1">
                  <a:solidFill>
                    <a:srgbClr val="FF0000"/>
                  </a:solidFill>
                  <a:latin typeface="Consolas" panose="020B0609020204030204" pitchFamily="49" charset="0"/>
                  <a:cs typeface="Consolas" panose="020B0609020204030204" pitchFamily="49" charset="0"/>
                </a:rPr>
                <a:t>all_different</a:t>
              </a:r>
              <a:r>
                <a:rPr lang="en-US" sz="1200" dirty="0">
                  <a:solidFill>
                    <a:srgbClr val="FF0000"/>
                  </a:solidFill>
                  <a:latin typeface="Consolas" panose="020B0609020204030204" pitchFamily="49" charset="0"/>
                  <a:cs typeface="Consolas" panose="020B0609020204030204" pitchFamily="49" charset="0"/>
                </a:rPr>
                <a:t>(p1, p2, p3)</a:t>
              </a:r>
            </a:p>
          </p:txBody>
        </p:sp>
        <p:pic>
          <p:nvPicPr>
            <p:cNvPr id="14" name="Picture 4" descr="https://cdn.pixabay.com/photo/2013/07/12/14/48/dialog-148815_960_7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28364" y="1628180"/>
              <a:ext cx="1113506" cy="792213"/>
            </a:xfrm>
            <a:prstGeom prst="rect">
              <a:avLst/>
            </a:prstGeom>
            <a:noFill/>
            <a:extLst>
              <a:ext uri="{909E8E84-426E-40DD-AFC4-6F175D3DCCD1}">
                <a14:hiddenFill xmlns:a14="http://schemas.microsoft.com/office/drawing/2010/main">
                  <a:solidFill>
                    <a:srgbClr val="FFFFFF"/>
                  </a:solidFill>
                </a14:hiddenFill>
              </a:ext>
            </a:extLst>
          </p:spPr>
        </p:pic>
        <p:sp>
          <p:nvSpPr>
            <p:cNvPr id="21" name="Down Arrow 20"/>
            <p:cNvSpPr/>
            <p:nvPr/>
          </p:nvSpPr>
          <p:spPr>
            <a:xfrm>
              <a:off x="10335446" y="3720215"/>
              <a:ext cx="367132" cy="308128"/>
            </a:xfrm>
            <a:prstGeom prst="downArrow">
              <a:avLst/>
            </a:prstGeom>
            <a:solidFill>
              <a:schemeClr val="tx1"/>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spTree>
    <p:extLst>
      <p:ext uri="{BB962C8B-B14F-4D97-AF65-F5344CB8AC3E}">
        <p14:creationId xmlns:p14="http://schemas.microsoft.com/office/powerpoint/2010/main" val="395110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675060"/>
            <a:ext cx="11125200" cy="620340"/>
          </a:xfrm>
        </p:spPr>
        <p:txBody>
          <a:bodyPr/>
          <a:lstStyle/>
          <a:p>
            <a:r>
              <a:rPr lang="en-US" dirty="0"/>
              <a:t>CAST</a:t>
            </a:r>
          </a:p>
        </p:txBody>
      </p:sp>
      <p:sp>
        <p:nvSpPr>
          <p:cNvPr id="10" name="Slide Number Placeholder 9"/>
          <p:cNvSpPr>
            <a:spLocks noGrp="1"/>
          </p:cNvSpPr>
          <p:nvPr>
            <p:ph type="sldNum" sz="quarter" idx="12"/>
          </p:nvPr>
        </p:nvSpPr>
        <p:spPr/>
        <p:txBody>
          <a:bodyPr/>
          <a:lstStyle/>
          <a:p>
            <a:fld id="{C51EAA63-D034-42AE-91FA-B13B9518C7BE}" type="slidenum">
              <a:rPr lang="en-US" smtClean="0"/>
              <a:pPr/>
              <a:t>54</a:t>
            </a:fld>
            <a:endParaRPr lang="en-US" dirty="0"/>
          </a:p>
        </p:txBody>
      </p:sp>
      <p:sp>
        <p:nvSpPr>
          <p:cNvPr id="3" name="Footer Placeholder 2"/>
          <p:cNvSpPr>
            <a:spLocks noGrp="1"/>
          </p:cNvSpPr>
          <p:nvPr>
            <p:ph type="ftr" sz="quarter" idx="11"/>
          </p:nvPr>
        </p:nvSpPr>
        <p:spPr/>
        <p:txBody>
          <a:bodyPr/>
          <a:lstStyle/>
          <a:p>
            <a:r>
              <a:rPr lang="en-US" dirty="0"/>
              <a:t>Confidential – Oracle Internal</a:t>
            </a:r>
          </a:p>
        </p:txBody>
      </p:sp>
      <p:sp>
        <p:nvSpPr>
          <p:cNvPr id="5" name="Content Placeholder 4"/>
          <p:cNvSpPr>
            <a:spLocks noGrp="1"/>
          </p:cNvSpPr>
          <p:nvPr>
            <p:ph sz="half" idx="1"/>
          </p:nvPr>
        </p:nvSpPr>
        <p:spPr/>
        <p:txBody>
          <a:bodyPr/>
          <a:lstStyle/>
          <a:p>
            <a:r>
              <a:rPr lang="en-US" sz="2400" dirty="0"/>
              <a:t>Convert </a:t>
            </a:r>
            <a:r>
              <a:rPr lang="en-US" sz="2400" dirty="0">
                <a:solidFill>
                  <a:srgbClr val="FF0000"/>
                </a:solidFill>
              </a:rPr>
              <a:t>from string</a:t>
            </a:r>
            <a:r>
              <a:rPr lang="en-US" sz="2400" dirty="0"/>
              <a:t>:</a:t>
            </a:r>
          </a:p>
          <a:p>
            <a:pPr lvl="1"/>
            <a:r>
              <a:rPr lang="en-US" sz="1800" b="1" dirty="0"/>
              <a:t>CAST</a:t>
            </a:r>
            <a:r>
              <a:rPr lang="en-US" sz="1800" dirty="0"/>
              <a:t>('true' </a:t>
            </a:r>
            <a:r>
              <a:rPr lang="en-US" sz="1800" b="1" dirty="0"/>
              <a:t>AS</a:t>
            </a:r>
            <a:r>
              <a:rPr lang="en-US" sz="1800" dirty="0"/>
              <a:t> </a:t>
            </a:r>
            <a:r>
              <a:rPr lang="en-US" sz="1800" b="1" dirty="0"/>
              <a:t>BOOLEAN</a:t>
            </a:r>
            <a:r>
              <a:rPr lang="en-US" sz="1800" dirty="0"/>
              <a:t>) =&gt; true</a:t>
            </a:r>
          </a:p>
          <a:p>
            <a:pPr lvl="1"/>
            <a:r>
              <a:rPr lang="en-US" sz="1800" b="1" dirty="0"/>
              <a:t>CAST</a:t>
            </a:r>
            <a:r>
              <a:rPr lang="en-US" sz="1800" dirty="0"/>
              <a:t>('2.50' </a:t>
            </a:r>
            <a:r>
              <a:rPr lang="en-US" sz="1800" b="1" dirty="0"/>
              <a:t>AS</a:t>
            </a:r>
            <a:r>
              <a:rPr lang="en-US" sz="1800" dirty="0"/>
              <a:t> </a:t>
            </a:r>
            <a:r>
              <a:rPr lang="en-US" sz="1800" b="1" dirty="0"/>
              <a:t>DOUBLE</a:t>
            </a:r>
            <a:r>
              <a:rPr lang="en-US" sz="1800" dirty="0"/>
              <a:t>) =&gt; 2.50</a:t>
            </a:r>
          </a:p>
          <a:p>
            <a:pPr lvl="1"/>
            <a:r>
              <a:rPr lang="en-US" sz="1800" b="1" dirty="0"/>
              <a:t>CAST</a:t>
            </a:r>
            <a:r>
              <a:rPr lang="en-US" sz="1800" dirty="0"/>
              <a:t>('2017-08-18' </a:t>
            </a:r>
            <a:r>
              <a:rPr lang="en-US" sz="1800" b="1" dirty="0"/>
              <a:t>AS DATE</a:t>
            </a:r>
            <a:r>
              <a:rPr lang="en-US" sz="1800" dirty="0"/>
              <a:t>) =&gt; </a:t>
            </a:r>
            <a:r>
              <a:rPr lang="en-US" sz="1800" b="1" dirty="0"/>
              <a:t>DATE</a:t>
            </a:r>
            <a:r>
              <a:rPr lang="en-US" sz="1800" dirty="0"/>
              <a:t> '2017-08-18‘</a:t>
            </a:r>
          </a:p>
          <a:p>
            <a:r>
              <a:rPr lang="en-US" sz="2400" dirty="0"/>
              <a:t>Convert </a:t>
            </a:r>
            <a:r>
              <a:rPr lang="en-US" sz="2400" dirty="0">
                <a:solidFill>
                  <a:srgbClr val="FF0000"/>
                </a:solidFill>
              </a:rPr>
              <a:t>to string</a:t>
            </a:r>
            <a:r>
              <a:rPr lang="en-US" sz="2400" dirty="0"/>
              <a:t>:</a:t>
            </a:r>
          </a:p>
          <a:p>
            <a:pPr lvl="1"/>
            <a:r>
              <a:rPr lang="en-US" sz="1800" b="1" dirty="0"/>
              <a:t>CAST</a:t>
            </a:r>
            <a:r>
              <a:rPr lang="en-US" sz="1800" dirty="0"/>
              <a:t>(true </a:t>
            </a:r>
            <a:r>
              <a:rPr lang="en-US" sz="1800" b="1" dirty="0"/>
              <a:t>AS</a:t>
            </a:r>
            <a:r>
              <a:rPr lang="en-US" sz="1800" dirty="0"/>
              <a:t> </a:t>
            </a:r>
            <a:r>
              <a:rPr lang="en-US" sz="1800" b="1" dirty="0"/>
              <a:t>STRING</a:t>
            </a:r>
            <a:r>
              <a:rPr lang="en-US" sz="1800" dirty="0"/>
              <a:t>) =&gt; 'true'</a:t>
            </a:r>
          </a:p>
          <a:p>
            <a:pPr lvl="1"/>
            <a:r>
              <a:rPr lang="en-US" sz="1800" b="1" dirty="0"/>
              <a:t>CAST</a:t>
            </a:r>
            <a:r>
              <a:rPr lang="en-US" sz="1800" dirty="0"/>
              <a:t>(2.50 </a:t>
            </a:r>
            <a:r>
              <a:rPr lang="en-US" sz="1800" b="1" dirty="0"/>
              <a:t>AS</a:t>
            </a:r>
            <a:r>
              <a:rPr lang="en-US" sz="1800" dirty="0"/>
              <a:t> </a:t>
            </a:r>
            <a:r>
              <a:rPr lang="en-US" sz="1800" b="1" dirty="0"/>
              <a:t>STRING</a:t>
            </a:r>
            <a:r>
              <a:rPr lang="en-US" sz="1800" dirty="0"/>
              <a:t>) =&gt; '2.50'</a:t>
            </a:r>
          </a:p>
          <a:p>
            <a:pPr lvl="1"/>
            <a:r>
              <a:rPr lang="en-US" sz="1800" b="1" dirty="0"/>
              <a:t>CAST</a:t>
            </a:r>
            <a:r>
              <a:rPr lang="en-US" sz="1800" dirty="0"/>
              <a:t>(</a:t>
            </a:r>
            <a:r>
              <a:rPr lang="en-US" sz="1800" b="1" dirty="0"/>
              <a:t>DATE</a:t>
            </a:r>
            <a:r>
              <a:rPr lang="en-US" sz="1800" dirty="0"/>
              <a:t> '2017-08-18' </a:t>
            </a:r>
            <a:r>
              <a:rPr lang="en-US" sz="1800" b="1" dirty="0"/>
              <a:t>AS STRING</a:t>
            </a:r>
            <a:r>
              <a:rPr lang="en-US" sz="1800" dirty="0"/>
              <a:t>) =&gt; '2017-08-18'</a:t>
            </a:r>
          </a:p>
          <a:p>
            <a:r>
              <a:rPr lang="en-US" sz="2400" dirty="0">
                <a:solidFill>
                  <a:srgbClr val="FF0000"/>
                </a:solidFill>
              </a:rPr>
              <a:t>Narrowing numeric conversion</a:t>
            </a:r>
          </a:p>
          <a:p>
            <a:pPr lvl="1"/>
            <a:r>
              <a:rPr lang="en-US" sz="1800" b="1" dirty="0"/>
              <a:t>CAST</a:t>
            </a:r>
            <a:r>
              <a:rPr lang="en-US" sz="1800" dirty="0"/>
              <a:t>(1.2 </a:t>
            </a:r>
            <a:r>
              <a:rPr lang="en-US" sz="1800" b="1" dirty="0"/>
              <a:t>AS</a:t>
            </a:r>
            <a:r>
              <a:rPr lang="en-US" sz="1800" dirty="0"/>
              <a:t> </a:t>
            </a:r>
            <a:r>
              <a:rPr lang="en-US" sz="1800" b="1" dirty="0"/>
              <a:t>INTEGER</a:t>
            </a:r>
            <a:r>
              <a:rPr lang="en-US" sz="1800" dirty="0"/>
              <a:t>) =&gt; 1</a:t>
            </a:r>
          </a:p>
        </p:txBody>
      </p:sp>
      <p:sp>
        <p:nvSpPr>
          <p:cNvPr id="14" name="Content Placeholder 4"/>
          <p:cNvSpPr>
            <a:spLocks noGrp="1"/>
          </p:cNvSpPr>
          <p:nvPr>
            <p:ph sz="half" idx="1"/>
          </p:nvPr>
        </p:nvSpPr>
        <p:spPr>
          <a:xfrm>
            <a:off x="6246813" y="1524001"/>
            <a:ext cx="5410199" cy="4419600"/>
          </a:xfrm>
        </p:spPr>
        <p:txBody>
          <a:bodyPr/>
          <a:lstStyle/>
          <a:p>
            <a:r>
              <a:rPr lang="en-US" sz="2400" dirty="0">
                <a:solidFill>
                  <a:srgbClr val="FF0000"/>
                </a:solidFill>
              </a:rPr>
              <a:t>Extract date or time </a:t>
            </a:r>
            <a:r>
              <a:rPr lang="en-US" sz="2400" dirty="0"/>
              <a:t>portion from a timestamp:</a:t>
            </a:r>
          </a:p>
          <a:p>
            <a:pPr lvl="1"/>
            <a:r>
              <a:rPr lang="en-US" sz="1800" b="1" dirty="0"/>
              <a:t>CAST</a:t>
            </a:r>
            <a:r>
              <a:rPr lang="en-US" sz="1800" dirty="0"/>
              <a:t>(</a:t>
            </a:r>
            <a:r>
              <a:rPr lang="en-US" sz="1800" b="1" dirty="0"/>
              <a:t>TIMESTAMP</a:t>
            </a:r>
            <a:r>
              <a:rPr lang="en-US" sz="1800" dirty="0"/>
              <a:t> '2017-08-18 20:15:00' </a:t>
            </a:r>
            <a:r>
              <a:rPr lang="en-US" sz="1800" b="1" dirty="0"/>
              <a:t>AS DATE</a:t>
            </a:r>
            <a:r>
              <a:rPr lang="en-US" sz="1800" dirty="0"/>
              <a:t>) =&gt; </a:t>
            </a:r>
            <a:r>
              <a:rPr lang="en-US" sz="1800" b="1" dirty="0"/>
              <a:t>DATE</a:t>
            </a:r>
            <a:r>
              <a:rPr lang="en-US" sz="1800" dirty="0"/>
              <a:t> '2017-08-18'</a:t>
            </a:r>
          </a:p>
          <a:p>
            <a:pPr lvl="1"/>
            <a:r>
              <a:rPr lang="en-US" sz="1800" b="1" dirty="0"/>
              <a:t>CAST</a:t>
            </a:r>
            <a:r>
              <a:rPr lang="en-US" sz="1800" dirty="0"/>
              <a:t>(</a:t>
            </a:r>
            <a:r>
              <a:rPr lang="en-US" sz="1800" b="1" dirty="0"/>
              <a:t>TIMESTAMP</a:t>
            </a:r>
            <a:r>
              <a:rPr lang="en-US" sz="1800" dirty="0"/>
              <a:t> '2017-08-18 20:15:00' </a:t>
            </a:r>
            <a:r>
              <a:rPr lang="en-US" sz="1800" b="1" dirty="0"/>
              <a:t>AS TIME</a:t>
            </a:r>
            <a:r>
              <a:rPr lang="en-US" sz="1800" dirty="0"/>
              <a:t>) =&gt; </a:t>
            </a:r>
            <a:r>
              <a:rPr lang="en-US" sz="1800" b="1" dirty="0"/>
              <a:t>TIME</a:t>
            </a:r>
            <a:r>
              <a:rPr lang="en-US" sz="1800" dirty="0"/>
              <a:t> '20:15:00'</a:t>
            </a:r>
          </a:p>
          <a:p>
            <a:r>
              <a:rPr lang="en-US" sz="2400" dirty="0">
                <a:solidFill>
                  <a:srgbClr val="FF0000"/>
                </a:solidFill>
                <a:cs typeface="Consolas" panose="020B0609020204030204" pitchFamily="49" charset="0"/>
              </a:rPr>
              <a:t>Create a timestamp </a:t>
            </a:r>
            <a:r>
              <a:rPr lang="en-US" sz="2400" dirty="0">
                <a:cs typeface="Consolas" panose="020B0609020204030204" pitchFamily="49" charset="0"/>
              </a:rPr>
              <a:t>from a date or a time:</a:t>
            </a:r>
          </a:p>
          <a:p>
            <a:pPr lvl="1"/>
            <a:r>
              <a:rPr lang="en-US" sz="1800" b="1" dirty="0"/>
              <a:t>CAST</a:t>
            </a:r>
            <a:r>
              <a:rPr lang="en-US" sz="1800" dirty="0"/>
              <a:t>(</a:t>
            </a:r>
            <a:r>
              <a:rPr lang="en-US" sz="1800" b="1" dirty="0"/>
              <a:t>DATE </a:t>
            </a:r>
            <a:r>
              <a:rPr lang="en-US" sz="1800" dirty="0"/>
              <a:t>'2017-08-18' </a:t>
            </a:r>
            <a:r>
              <a:rPr lang="en-US" sz="1800" b="1" dirty="0"/>
              <a:t>AS</a:t>
            </a:r>
            <a:r>
              <a:rPr lang="en-US" sz="1800" dirty="0"/>
              <a:t> </a:t>
            </a:r>
            <a:r>
              <a:rPr lang="en-US" sz="1800" b="1" dirty="0"/>
              <a:t>TIMESTAMP</a:t>
            </a:r>
            <a:r>
              <a:rPr lang="en-US" sz="1800" dirty="0"/>
              <a:t>) </a:t>
            </a:r>
            <a:br>
              <a:rPr lang="en-US" sz="1800" dirty="0"/>
            </a:br>
            <a:r>
              <a:rPr lang="en-US" sz="1800" dirty="0"/>
              <a:t>=&gt; </a:t>
            </a:r>
            <a:r>
              <a:rPr lang="en-US" sz="1800" b="1" dirty="0"/>
              <a:t>TIMESTAMP</a:t>
            </a:r>
            <a:r>
              <a:rPr lang="en-US" sz="1800" dirty="0"/>
              <a:t> '2017-08-18 00:00:00'</a:t>
            </a:r>
          </a:p>
          <a:p>
            <a:pPr lvl="1"/>
            <a:r>
              <a:rPr lang="en-US" sz="1800" b="1" dirty="0"/>
              <a:t>CAST</a:t>
            </a:r>
            <a:r>
              <a:rPr lang="en-US" sz="1800" dirty="0"/>
              <a:t>(</a:t>
            </a:r>
            <a:r>
              <a:rPr lang="en-US" sz="1800" b="1" dirty="0"/>
              <a:t>TIME</a:t>
            </a:r>
            <a:r>
              <a:rPr lang="en-US" sz="1800" dirty="0"/>
              <a:t> '20:15:00' </a:t>
            </a:r>
            <a:r>
              <a:rPr lang="en-US" sz="1800" b="1" dirty="0"/>
              <a:t>AS</a:t>
            </a:r>
            <a:r>
              <a:rPr lang="en-US" sz="1800" dirty="0"/>
              <a:t> </a:t>
            </a:r>
            <a:r>
              <a:rPr lang="en-US" sz="1800" b="1" dirty="0"/>
              <a:t>TIMESTAMP</a:t>
            </a:r>
            <a:r>
              <a:rPr lang="en-US" sz="1800" dirty="0"/>
              <a:t>)</a:t>
            </a:r>
            <a:br>
              <a:rPr lang="en-US" sz="1800" dirty="0"/>
            </a:br>
            <a:r>
              <a:rPr lang="en-US" sz="1800" dirty="0"/>
              <a:t>=&gt; </a:t>
            </a:r>
            <a:r>
              <a:rPr lang="en-US" sz="1800" b="1" dirty="0"/>
              <a:t>TIMESTAMP</a:t>
            </a:r>
            <a:r>
              <a:rPr lang="en-US" sz="1800" dirty="0"/>
              <a:t> '2018-03-19 20:15:00'</a:t>
            </a:r>
          </a:p>
          <a:p>
            <a:pPr marL="274320" lvl="1" indent="0">
              <a:buNone/>
            </a:pPr>
            <a:endParaRPr lang="en-US" sz="1800" dirty="0"/>
          </a:p>
        </p:txBody>
      </p:sp>
      <p:sp>
        <p:nvSpPr>
          <p:cNvPr id="15" name="Rounded Rectangular Callout 14"/>
          <p:cNvSpPr/>
          <p:nvPr/>
        </p:nvSpPr>
        <p:spPr bwMode="gray">
          <a:xfrm>
            <a:off x="8337665" y="5733168"/>
            <a:ext cx="2028306" cy="439034"/>
          </a:xfrm>
          <a:prstGeom prst="wedgeRoundRectCallout">
            <a:avLst>
              <a:gd name="adj1" fmla="val -29654"/>
              <a:gd name="adj2" fmla="val -123288"/>
              <a:gd name="adj3" fmla="val 16667"/>
            </a:avLst>
          </a:prstGeom>
          <a:solidFill>
            <a:srgbClr val="FFFF00"/>
          </a:solidFill>
          <a:ln w="1587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a:solidFill>
                  <a:schemeClr val="tx1"/>
                </a:solidFill>
              </a:rPr>
              <a:t>It takes the current date to create a timestamp</a:t>
            </a:r>
          </a:p>
        </p:txBody>
      </p:sp>
    </p:spTree>
    <p:extLst>
      <p:ext uri="{BB962C8B-B14F-4D97-AF65-F5344CB8AC3E}">
        <p14:creationId xmlns:p14="http://schemas.microsoft.com/office/powerpoint/2010/main" val="121232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Grouping and aggregation</a:t>
            </a:r>
          </a:p>
        </p:txBody>
      </p:sp>
      <p:sp>
        <p:nvSpPr>
          <p:cNvPr id="3" name="Content Placeholder 2"/>
          <p:cNvSpPr>
            <a:spLocks noGrp="1"/>
          </p:cNvSpPr>
          <p:nvPr>
            <p:ph idx="1"/>
          </p:nvPr>
        </p:nvSpPr>
        <p:spPr/>
        <p:txBody>
          <a:bodyPr/>
          <a:lstStyle/>
          <a:p>
            <a:r>
              <a:rPr lang="en-US" sz="2000" dirty="0">
                <a:solidFill>
                  <a:srgbClr val="FF0000"/>
                </a:solidFill>
                <a:latin typeface="Consolas" panose="020B0609020204030204" pitchFamily="49" charset="0"/>
                <a:cs typeface="Consolas" panose="020B0609020204030204" pitchFamily="49" charset="0"/>
              </a:rPr>
              <a:t>GROUP BY </a:t>
            </a:r>
            <a:r>
              <a:rPr lang="en-US" sz="2400" dirty="0"/>
              <a:t>creates groups of intermediate solutions</a:t>
            </a:r>
          </a:p>
          <a:p>
            <a:r>
              <a:rPr lang="en-US" sz="2000" dirty="0">
                <a:solidFill>
                  <a:srgbClr val="FF0000"/>
                </a:solidFill>
                <a:latin typeface="Consolas" panose="020B0609020204030204" pitchFamily="49" charset="0"/>
                <a:cs typeface="Consolas" panose="020B0609020204030204" pitchFamily="49" charset="0"/>
              </a:rPr>
              <a:t>COUNT, MIN, MAX, SUM, AVG </a:t>
            </a:r>
            <a:r>
              <a:rPr lang="en-US" sz="2400" dirty="0"/>
              <a:t>to compute aggregations over groups of solutions</a:t>
            </a:r>
          </a:p>
          <a:p>
            <a:pPr lvl="1"/>
            <a:r>
              <a:rPr lang="en-US" sz="2000" dirty="0"/>
              <a:t>Use </a:t>
            </a:r>
            <a:r>
              <a:rPr lang="en-US" sz="1800" dirty="0">
                <a:solidFill>
                  <a:srgbClr val="FF0000"/>
                </a:solidFill>
                <a:latin typeface="Consolas" panose="020B0609020204030204" pitchFamily="49" charset="0"/>
                <a:cs typeface="Consolas" panose="020B0609020204030204" pitchFamily="49" charset="0"/>
              </a:rPr>
              <a:t>DISTINCT</a:t>
            </a:r>
            <a:r>
              <a:rPr lang="en-US" sz="2000" dirty="0"/>
              <a:t> to eliminate duplicates before aggregation</a:t>
            </a:r>
          </a:p>
          <a:p>
            <a:pPr lvl="2"/>
            <a:r>
              <a:rPr lang="en-US" sz="1800" dirty="0"/>
              <a:t>E.g. </a:t>
            </a:r>
            <a:r>
              <a:rPr lang="en-US" sz="1400" b="1" dirty="0">
                <a:latin typeface="Consolas" panose="020B0609020204030204" pitchFamily="49" charset="0"/>
                <a:cs typeface="Consolas" panose="020B0609020204030204" pitchFamily="49" charset="0"/>
              </a:rPr>
              <a:t>COUNT</a:t>
            </a:r>
            <a:r>
              <a:rPr lang="en-US" sz="1400" dirty="0">
                <a:latin typeface="Consolas" panose="020B0609020204030204" pitchFamily="49" charset="0"/>
                <a:cs typeface="Consolas" panose="020B0609020204030204" pitchFamily="49" charset="0"/>
              </a:rPr>
              <a:t>(</a:t>
            </a:r>
            <a:r>
              <a:rPr lang="en-US" sz="1400" b="1" dirty="0">
                <a:latin typeface="Consolas" panose="020B0609020204030204" pitchFamily="49" charset="0"/>
                <a:cs typeface="Consolas" panose="020B0609020204030204" pitchFamily="49" charset="0"/>
              </a:rPr>
              <a:t>DISTINCT</a:t>
            </a:r>
            <a:r>
              <a:rPr lang="en-US" sz="1400" dirty="0">
                <a:latin typeface="Consolas" panose="020B0609020204030204" pitchFamily="49" charset="0"/>
                <a:cs typeface="Consolas" panose="020B0609020204030204" pitchFamily="49" charset="0"/>
              </a:rPr>
              <a:t> n.name)</a:t>
            </a:r>
          </a:p>
          <a:p>
            <a:pPr lvl="1"/>
            <a:r>
              <a:rPr lang="en-US" sz="2000" dirty="0"/>
              <a:t>Omit </a:t>
            </a:r>
            <a:r>
              <a:rPr lang="en-US" sz="1600" b="1" dirty="0">
                <a:latin typeface="Consolas" panose="020B0609020204030204" pitchFamily="49" charset="0"/>
                <a:cs typeface="Consolas" panose="020B0609020204030204" pitchFamily="49" charset="0"/>
              </a:rPr>
              <a:t>GROUP BY </a:t>
            </a:r>
            <a:r>
              <a:rPr lang="en-US" sz="2000" dirty="0"/>
              <a:t>to aggregate over the entire set of solutions (returns a single row)</a:t>
            </a:r>
          </a:p>
          <a:p>
            <a:r>
              <a:rPr lang="en-US" sz="2000" dirty="0">
                <a:solidFill>
                  <a:srgbClr val="FF0000"/>
                </a:solidFill>
                <a:latin typeface="Consolas" panose="020B0609020204030204" pitchFamily="49" charset="0"/>
                <a:cs typeface="Consolas" panose="020B0609020204030204" pitchFamily="49" charset="0"/>
              </a:rPr>
              <a:t>HAVING</a:t>
            </a:r>
            <a:r>
              <a:rPr lang="en-US" sz="2400" dirty="0"/>
              <a:t> filters entire groups of solutions</a:t>
            </a:r>
          </a:p>
          <a:p>
            <a:pPr lvl="2"/>
            <a:r>
              <a:rPr lang="en-US" sz="1600" dirty="0"/>
              <a:t>E.g. </a:t>
            </a:r>
            <a:r>
              <a:rPr lang="en-US" sz="1600" b="1" dirty="0"/>
              <a:t>HAVING COUNT</a:t>
            </a:r>
            <a:r>
              <a:rPr lang="en-US" sz="1600" dirty="0"/>
              <a:t>(*) &gt; 10</a:t>
            </a:r>
          </a:p>
        </p:txBody>
      </p:sp>
      <p:sp>
        <p:nvSpPr>
          <p:cNvPr id="5" name="Slide Number Placeholder 4"/>
          <p:cNvSpPr>
            <a:spLocks noGrp="1"/>
          </p:cNvSpPr>
          <p:nvPr>
            <p:ph type="sldNum" sz="quarter" idx="12"/>
          </p:nvPr>
        </p:nvSpPr>
        <p:spPr/>
        <p:txBody>
          <a:bodyPr/>
          <a:lstStyle/>
          <a:p>
            <a:fld id="{C51EAA63-D034-42AE-91FA-B13B9518C7BE}" type="slidenum">
              <a:rPr lang="en-US" smtClean="0"/>
              <a:t>55</a:t>
            </a:fld>
            <a:endParaRPr lang="en-US" dirty="0"/>
          </a:p>
        </p:txBody>
      </p:sp>
      <p:sp>
        <p:nvSpPr>
          <p:cNvPr id="30" name="TextBox 29"/>
          <p:cNvSpPr txBox="1"/>
          <p:nvPr/>
        </p:nvSpPr>
        <p:spPr>
          <a:xfrm>
            <a:off x="4181302" y="4399402"/>
            <a:ext cx="2647468" cy="1015663"/>
          </a:xfrm>
          <a:prstGeom prst="rect">
            <a:avLst/>
          </a:prstGeom>
          <a:noFill/>
          <a:ln>
            <a:solidFill>
              <a:schemeClr val="tx1"/>
            </a:solidFill>
          </a:ln>
        </p:spPr>
        <p:txBody>
          <a:bodyPr wrap="square" rtlCol="0">
            <a:spAutoFit/>
          </a:bodyPr>
          <a:lstStyle/>
          <a:p>
            <a:r>
              <a:rPr lang="en-US" sz="1200" b="1" dirty="0">
                <a:latin typeface="Consolas" panose="020B0609020204030204" pitchFamily="49" charset="0"/>
                <a:cs typeface="Consolas" panose="020B0609020204030204" pitchFamily="49" charset="0"/>
              </a:rPr>
              <a:t>  SELECT</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m.title</a:t>
            </a:r>
            <a:r>
              <a:rPr lang="en-US" sz="1200" dirty="0">
                <a:latin typeface="Consolas" panose="020B0609020204030204" pitchFamily="49" charset="0"/>
                <a:cs typeface="Consolas" panose="020B0609020204030204" pitchFamily="49" charset="0"/>
              </a:rPr>
              <a:t>, </a:t>
            </a:r>
            <a:r>
              <a:rPr lang="en-US" sz="1200" b="1" dirty="0">
                <a:latin typeface="Consolas" panose="020B0609020204030204" pitchFamily="49" charset="0"/>
                <a:cs typeface="Consolas" panose="020B0609020204030204" pitchFamily="49" charset="0"/>
              </a:rPr>
              <a:t>MAX</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e.time</a:t>
            </a:r>
            <a:r>
              <a:rPr lang="en-US" sz="1200" dirty="0">
                <a:latin typeface="Consolas" panose="020B0609020204030204" pitchFamily="49" charset="0"/>
                <a:cs typeface="Consolas" panose="020B0609020204030204" pitchFamily="49" charset="0"/>
              </a:rPr>
              <a:t>)</a:t>
            </a:r>
          </a:p>
          <a:p>
            <a:r>
              <a:rPr lang="en-US" sz="1200" dirty="0">
                <a:latin typeface="Consolas" panose="020B0609020204030204" pitchFamily="49" charset="0"/>
                <a:cs typeface="Consolas" panose="020B0609020204030204" pitchFamily="49" charset="0"/>
              </a:rPr>
              <a:t>    </a:t>
            </a:r>
            <a:r>
              <a:rPr lang="en-US" sz="1200" b="1" dirty="0">
                <a:latin typeface="Consolas" panose="020B0609020204030204" pitchFamily="49" charset="0"/>
                <a:cs typeface="Consolas" panose="020B0609020204030204" pitchFamily="49" charset="0"/>
              </a:rPr>
              <a:t>FROM</a:t>
            </a:r>
            <a:r>
              <a:rPr lang="en-US" sz="1200" dirty="0">
                <a:latin typeface="Consolas" panose="020B0609020204030204" pitchFamily="49" charset="0"/>
                <a:cs typeface="Consolas" panose="020B0609020204030204" pitchFamily="49" charset="0"/>
              </a:rPr>
              <a:t> "Movies Graph"</a:t>
            </a:r>
          </a:p>
          <a:p>
            <a:r>
              <a:rPr lang="en-US" sz="1200" b="1" dirty="0">
                <a:latin typeface="Consolas" panose="020B0609020204030204" pitchFamily="49" charset="0"/>
                <a:cs typeface="Consolas" panose="020B0609020204030204" pitchFamily="49" charset="0"/>
              </a:rPr>
              <a:t>   MATCH</a:t>
            </a:r>
            <a:r>
              <a:rPr lang="en-US" sz="1200" dirty="0">
                <a:latin typeface="Consolas" panose="020B0609020204030204" pitchFamily="49" charset="0"/>
                <a:cs typeface="Consolas" panose="020B0609020204030204" pitchFamily="49" charset="0"/>
              </a:rPr>
              <a:t> (m) &lt;-[</a:t>
            </a:r>
            <a:r>
              <a:rPr lang="en-US" sz="1200" dirty="0" err="1">
                <a:latin typeface="Consolas" panose="020B0609020204030204" pitchFamily="49" charset="0"/>
                <a:cs typeface="Consolas" panose="020B0609020204030204" pitchFamily="49" charset="0"/>
              </a:rPr>
              <a:t>e:click</a:t>
            </a:r>
            <a:r>
              <a:rPr lang="en-US" sz="1200" dirty="0">
                <a:latin typeface="Consolas" panose="020B0609020204030204" pitchFamily="49" charset="0"/>
                <a:cs typeface="Consolas" panose="020B0609020204030204" pitchFamily="49" charset="0"/>
              </a:rPr>
              <a:t>]- ()</a:t>
            </a:r>
          </a:p>
          <a:p>
            <a:r>
              <a:rPr lang="en-US" sz="1200" dirty="0">
                <a:latin typeface="Consolas" panose="020B0609020204030204" pitchFamily="49" charset="0"/>
                <a:cs typeface="Consolas" panose="020B0609020204030204" pitchFamily="49" charset="0"/>
              </a:rPr>
              <a:t>   </a:t>
            </a:r>
            <a:r>
              <a:rPr lang="en-US" sz="1200" b="1" dirty="0">
                <a:latin typeface="Consolas" panose="020B0609020204030204" pitchFamily="49" charset="0"/>
                <a:cs typeface="Consolas" panose="020B0609020204030204" pitchFamily="49" charset="0"/>
              </a:rPr>
              <a:t>WHERE</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m.type</a:t>
            </a:r>
            <a:r>
              <a:rPr lang="en-US" sz="1200" dirty="0">
                <a:latin typeface="Consolas" panose="020B0609020204030204" pitchFamily="49" charset="0"/>
                <a:cs typeface="Consolas" panose="020B0609020204030204" pitchFamily="49" charset="0"/>
              </a:rPr>
              <a:t> = 'movie'</a:t>
            </a:r>
          </a:p>
          <a:p>
            <a:r>
              <a:rPr lang="en-US" sz="1200" b="1" dirty="0">
                <a:latin typeface="Consolas" panose="020B0609020204030204" pitchFamily="49" charset="0"/>
                <a:cs typeface="Consolas" panose="020B0609020204030204" pitchFamily="49" charset="0"/>
              </a:rPr>
              <a:t>GROUP BY </a:t>
            </a:r>
            <a:r>
              <a:rPr lang="en-US" sz="1200" dirty="0">
                <a:latin typeface="Consolas" panose="020B0609020204030204" pitchFamily="49" charset="0"/>
                <a:cs typeface="Consolas" panose="020B0609020204030204" pitchFamily="49" charset="0"/>
              </a:rPr>
              <a:t>m</a:t>
            </a:r>
          </a:p>
        </p:txBody>
      </p:sp>
      <p:sp>
        <p:nvSpPr>
          <p:cNvPr id="31" name="Rounded Rectangular Callout 30"/>
          <p:cNvSpPr/>
          <p:nvPr/>
        </p:nvSpPr>
        <p:spPr bwMode="gray">
          <a:xfrm>
            <a:off x="6094412" y="3789342"/>
            <a:ext cx="2576987" cy="416691"/>
          </a:xfrm>
          <a:prstGeom prst="wedgeRoundRectCallout">
            <a:avLst>
              <a:gd name="adj1" fmla="val -36345"/>
              <a:gd name="adj2" fmla="val 105719"/>
              <a:gd name="adj3" fmla="val 16667"/>
            </a:avLst>
          </a:prstGeom>
          <a:solidFill>
            <a:srgbClr val="FFFF00"/>
          </a:solidFill>
          <a:ln w="1587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200" dirty="0">
                <a:solidFill>
                  <a:schemeClr val="tx1"/>
                </a:solidFill>
              </a:rPr>
              <a:t>Query: “for each movie, return the time of the most recent click”</a:t>
            </a:r>
          </a:p>
        </p:txBody>
      </p:sp>
      <p:sp>
        <p:nvSpPr>
          <p:cNvPr id="32" name="TextBox 31"/>
          <p:cNvSpPr txBox="1"/>
          <p:nvPr/>
        </p:nvSpPr>
        <p:spPr>
          <a:xfrm>
            <a:off x="3613334" y="5415065"/>
            <a:ext cx="3941037" cy="1232623"/>
          </a:xfrm>
          <a:prstGeom prst="rect">
            <a:avLst/>
          </a:prstGeom>
          <a:noFill/>
        </p:spPr>
        <p:txBody>
          <a:bodyPr wrap="square" lIns="0" tIns="0" rIns="0" bIns="0" rtlCol="0">
            <a:noAutofit/>
          </a:bodyPr>
          <a:lstStyle/>
          <a:p>
            <a:pPr>
              <a:lnSpc>
                <a:spcPct val="90000"/>
              </a:lnSpc>
            </a:pPr>
            <a:r>
              <a:rPr lang="en-US" sz="1200" dirty="0">
                <a:latin typeface="Consolas" panose="020B0609020204030204" pitchFamily="49" charset="0"/>
                <a:cs typeface="Consolas" panose="020B0609020204030204" pitchFamily="49" charset="0"/>
              </a:rPr>
              <a:t>+---------------+---------------------+</a:t>
            </a:r>
          </a:p>
          <a:p>
            <a:pPr>
              <a:lnSpc>
                <a:spcPct val="90000"/>
              </a:lnSpc>
            </a:pP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m.title</a:t>
            </a:r>
            <a:r>
              <a:rPr lang="en-US" sz="1200" dirty="0">
                <a:latin typeface="Consolas" panose="020B0609020204030204" pitchFamily="49" charset="0"/>
                <a:cs typeface="Consolas" panose="020B0609020204030204" pitchFamily="49" charset="0"/>
              </a:rPr>
              <a:t>       | MAX(</a:t>
            </a:r>
            <a:r>
              <a:rPr lang="en-US" sz="1200" dirty="0" err="1">
                <a:latin typeface="Consolas" panose="020B0609020204030204" pitchFamily="49" charset="0"/>
                <a:cs typeface="Consolas" panose="020B0609020204030204" pitchFamily="49" charset="0"/>
              </a:rPr>
              <a:t>e.time</a:t>
            </a:r>
            <a:r>
              <a:rPr lang="en-US" sz="1200" dirty="0">
                <a:latin typeface="Consolas" panose="020B0609020204030204" pitchFamily="49" charset="0"/>
                <a:cs typeface="Consolas" panose="020B0609020204030204" pitchFamily="49" charset="0"/>
              </a:rPr>
              <a:t>)         |</a:t>
            </a:r>
          </a:p>
          <a:p>
            <a:pPr>
              <a:lnSpc>
                <a:spcPct val="90000"/>
              </a:lnSpc>
            </a:pPr>
            <a:r>
              <a:rPr lang="en-US" sz="1200" dirty="0">
                <a:latin typeface="Consolas" panose="020B0609020204030204" pitchFamily="49" charset="0"/>
                <a:cs typeface="Consolas" panose="020B0609020204030204" pitchFamily="49" charset="0"/>
              </a:rPr>
              <a:t>+ --------------+---------------------+</a:t>
            </a:r>
          </a:p>
          <a:p>
            <a:pPr>
              <a:lnSpc>
                <a:spcPct val="90000"/>
              </a:lnSpc>
            </a:pPr>
            <a:r>
              <a:rPr lang="en-US" sz="1200" dirty="0">
                <a:latin typeface="Consolas" panose="020B0609020204030204" pitchFamily="49" charset="0"/>
                <a:cs typeface="Consolas" panose="020B0609020204030204" pitchFamily="49" charset="0"/>
              </a:rPr>
              <a:t>| "Yes Man"     | 2011-08-25T20:19:40 |</a:t>
            </a:r>
          </a:p>
          <a:p>
            <a:pPr>
              <a:lnSpc>
                <a:spcPct val="90000"/>
              </a:lnSpc>
            </a:pPr>
            <a:r>
              <a:rPr lang="en-US" sz="1200" dirty="0">
                <a:latin typeface="Consolas" panose="020B0609020204030204" pitchFamily="49" charset="0"/>
                <a:cs typeface="Consolas" panose="020B0609020204030204" pitchFamily="49" charset="0"/>
              </a:rPr>
              <a:t>| "Match Point" | 2010-12-17T02:42:32 |</a:t>
            </a:r>
          </a:p>
          <a:p>
            <a:pPr>
              <a:lnSpc>
                <a:spcPct val="90000"/>
              </a:lnSpc>
            </a:pPr>
            <a:r>
              <a:rPr lang="en-US" sz="1200" dirty="0">
                <a:latin typeface="Consolas" panose="020B0609020204030204" pitchFamily="49" charset="0"/>
                <a:cs typeface="Consolas" panose="020B0609020204030204" pitchFamily="49" charset="0"/>
              </a:rPr>
              <a:t>+---------------+---------------------+</a:t>
            </a:r>
          </a:p>
        </p:txBody>
      </p:sp>
      <p:sp>
        <p:nvSpPr>
          <p:cNvPr id="33" name="Footer Placeholder 6"/>
          <p:cNvSpPr>
            <a:spLocks noGrp="1"/>
          </p:cNvSpPr>
          <p:nvPr>
            <p:ph type="ftr" sz="quarter" idx="11"/>
          </p:nvPr>
        </p:nvSpPr>
        <p:spPr>
          <a:xfrm>
            <a:off x="8621423" y="6556248"/>
            <a:ext cx="2743200" cy="182880"/>
          </a:xfrm>
        </p:spPr>
        <p:txBody>
          <a:bodyPr/>
          <a:lstStyle/>
          <a:p>
            <a:r>
              <a:rPr lang="en-US" dirty="0"/>
              <a:t>Confidential – Oracle Internal</a:t>
            </a:r>
          </a:p>
        </p:txBody>
      </p:sp>
      <p:pic>
        <p:nvPicPr>
          <p:cNvPr id="34" name="Picture 33"/>
          <p:cNvPicPr>
            <a:picLocks noChangeAspect="1"/>
          </p:cNvPicPr>
          <p:nvPr/>
        </p:nvPicPr>
        <p:blipFill>
          <a:blip r:embed="rId2"/>
          <a:stretch>
            <a:fillRect/>
          </a:stretch>
        </p:blipFill>
        <p:spPr>
          <a:xfrm>
            <a:off x="7113930" y="3713463"/>
            <a:ext cx="4828903" cy="2693412"/>
          </a:xfrm>
          <a:prstGeom prst="rect">
            <a:avLst/>
          </a:prstGeom>
        </p:spPr>
      </p:pic>
    </p:spTree>
    <p:extLst>
      <p:ext uri="{BB962C8B-B14F-4D97-AF65-F5344CB8AC3E}">
        <p14:creationId xmlns:p14="http://schemas.microsoft.com/office/powerpoint/2010/main" val="1130086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ORDER BY, LIMIT, OFFSET</a:t>
            </a:r>
          </a:p>
        </p:txBody>
      </p:sp>
      <p:sp>
        <p:nvSpPr>
          <p:cNvPr id="3" name="Content Placeholder 2"/>
          <p:cNvSpPr>
            <a:spLocks noGrp="1"/>
          </p:cNvSpPr>
          <p:nvPr>
            <p:ph idx="1"/>
          </p:nvPr>
        </p:nvSpPr>
        <p:spPr/>
        <p:txBody>
          <a:bodyPr/>
          <a:lstStyle/>
          <a:p>
            <a:r>
              <a:rPr lang="en-US" sz="2200" dirty="0">
                <a:solidFill>
                  <a:srgbClr val="FF0000"/>
                </a:solidFill>
                <a:latin typeface="Consolas" panose="020B0609020204030204" pitchFamily="49" charset="0"/>
                <a:cs typeface="Consolas" panose="020B0609020204030204" pitchFamily="49" charset="0"/>
              </a:rPr>
              <a:t>ORDER BY</a:t>
            </a:r>
          </a:p>
          <a:p>
            <a:pPr lvl="1"/>
            <a:r>
              <a:rPr lang="en-US" sz="2000" dirty="0"/>
              <a:t>Sort result ascendingly (default): </a:t>
            </a:r>
            <a:r>
              <a:rPr lang="en-US" sz="1600" b="1" dirty="0">
                <a:latin typeface="Consolas" panose="020B0609020204030204" pitchFamily="49" charset="0"/>
                <a:cs typeface="Consolas" panose="020B0609020204030204" pitchFamily="49" charset="0"/>
              </a:rPr>
              <a:t>ORDER</a:t>
            </a:r>
            <a:r>
              <a:rPr lang="en-US" sz="1600" dirty="0">
                <a:latin typeface="Consolas" panose="020B0609020204030204" pitchFamily="49" charset="0"/>
                <a:cs typeface="Consolas" panose="020B0609020204030204" pitchFamily="49" charset="0"/>
              </a:rPr>
              <a:t> </a:t>
            </a:r>
            <a:r>
              <a:rPr lang="en-US" sz="1600" b="1" dirty="0">
                <a:latin typeface="Consolas" panose="020B0609020204030204" pitchFamily="49" charset="0"/>
                <a:cs typeface="Consolas" panose="020B0609020204030204" pitchFamily="49" charset="0"/>
              </a:rPr>
              <a:t>BY</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n.prop</a:t>
            </a:r>
            <a:r>
              <a:rPr lang="en-US" sz="1600" dirty="0">
                <a:latin typeface="Consolas" panose="020B0609020204030204" pitchFamily="49" charset="0"/>
                <a:cs typeface="Consolas" panose="020B0609020204030204" pitchFamily="49" charset="0"/>
              </a:rPr>
              <a:t> </a:t>
            </a:r>
            <a:r>
              <a:rPr lang="en-US" sz="1600" b="1" dirty="0">
                <a:latin typeface="Consolas" panose="020B0609020204030204" pitchFamily="49" charset="0"/>
                <a:cs typeface="Consolas" panose="020B0609020204030204" pitchFamily="49" charset="0"/>
              </a:rPr>
              <a:t>ASC</a:t>
            </a:r>
            <a:r>
              <a:rPr lang="en-US" sz="1600" dirty="0">
                <a:latin typeface="Consolas" panose="020B0609020204030204" pitchFamily="49" charset="0"/>
                <a:cs typeface="Consolas" panose="020B0609020204030204" pitchFamily="49" charset="0"/>
              </a:rPr>
              <a:t>, …</a:t>
            </a:r>
          </a:p>
          <a:p>
            <a:pPr lvl="1"/>
            <a:r>
              <a:rPr lang="en-US" sz="2000" dirty="0"/>
              <a:t>Sort result </a:t>
            </a:r>
            <a:r>
              <a:rPr lang="en-US" sz="2000" dirty="0" err="1"/>
              <a:t>descendingly</a:t>
            </a:r>
            <a:r>
              <a:rPr lang="en-US" sz="2000" dirty="0"/>
              <a:t>: </a:t>
            </a:r>
            <a:r>
              <a:rPr lang="en-US" sz="1600" b="1" dirty="0">
                <a:latin typeface="Consolas" panose="020B0609020204030204" pitchFamily="49" charset="0"/>
                <a:cs typeface="Consolas" panose="020B0609020204030204" pitchFamily="49" charset="0"/>
              </a:rPr>
              <a:t>ORDER</a:t>
            </a:r>
            <a:r>
              <a:rPr lang="en-US" sz="1600" dirty="0">
                <a:latin typeface="Consolas" panose="020B0609020204030204" pitchFamily="49" charset="0"/>
                <a:cs typeface="Consolas" panose="020B0609020204030204" pitchFamily="49" charset="0"/>
              </a:rPr>
              <a:t> </a:t>
            </a:r>
            <a:r>
              <a:rPr lang="en-US" sz="1600" b="1" dirty="0">
                <a:latin typeface="Consolas" panose="020B0609020204030204" pitchFamily="49" charset="0"/>
                <a:cs typeface="Consolas" panose="020B0609020204030204" pitchFamily="49" charset="0"/>
              </a:rPr>
              <a:t>BY</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n.prop</a:t>
            </a:r>
            <a:r>
              <a:rPr lang="en-US" sz="1600" dirty="0">
                <a:latin typeface="Consolas" panose="020B0609020204030204" pitchFamily="49" charset="0"/>
                <a:cs typeface="Consolas" panose="020B0609020204030204" pitchFamily="49" charset="0"/>
              </a:rPr>
              <a:t> </a:t>
            </a:r>
            <a:r>
              <a:rPr lang="en-US" sz="1600" b="1" dirty="0">
                <a:latin typeface="Consolas" panose="020B0609020204030204" pitchFamily="49" charset="0"/>
                <a:cs typeface="Consolas" panose="020B0609020204030204" pitchFamily="49" charset="0"/>
              </a:rPr>
              <a:t>DESC</a:t>
            </a:r>
            <a:r>
              <a:rPr lang="en-US" sz="1600" dirty="0">
                <a:latin typeface="Consolas" panose="020B0609020204030204" pitchFamily="49" charset="0"/>
                <a:cs typeface="Consolas" panose="020B0609020204030204" pitchFamily="49" charset="0"/>
              </a:rPr>
              <a:t>, …</a:t>
            </a:r>
          </a:p>
          <a:p>
            <a:r>
              <a:rPr lang="en-US" sz="2200" dirty="0">
                <a:solidFill>
                  <a:srgbClr val="FF0000"/>
                </a:solidFill>
                <a:latin typeface="Consolas" panose="020B0609020204030204" pitchFamily="49" charset="0"/>
                <a:cs typeface="Consolas" panose="020B0609020204030204" pitchFamily="49" charset="0"/>
              </a:rPr>
              <a:t>LIMIT </a:t>
            </a:r>
            <a:r>
              <a:rPr lang="en-US" sz="2400" dirty="0">
                <a:cs typeface="Consolas" panose="020B0609020204030204" pitchFamily="49" charset="0"/>
              </a:rPr>
              <a:t>and</a:t>
            </a:r>
            <a:r>
              <a:rPr lang="en-US" sz="2200" dirty="0">
                <a:solidFill>
                  <a:srgbClr val="FF0000"/>
                </a:solidFill>
                <a:latin typeface="Consolas" panose="020B0609020204030204" pitchFamily="49" charset="0"/>
                <a:cs typeface="Consolas" panose="020B0609020204030204" pitchFamily="49" charset="0"/>
              </a:rPr>
              <a:t> OFFSET</a:t>
            </a:r>
          </a:p>
          <a:p>
            <a:pPr lvl="1"/>
            <a:r>
              <a:rPr lang="en-US" sz="2000" dirty="0"/>
              <a:t>For returning the “top-k” results or for “pagination” of results</a:t>
            </a:r>
          </a:p>
          <a:p>
            <a:pPr lvl="2"/>
            <a:r>
              <a:rPr lang="en-US" sz="1600" dirty="0"/>
              <a:t>E.g. </a:t>
            </a:r>
            <a:r>
              <a:rPr lang="en-US" sz="1200" b="1" dirty="0">
                <a:latin typeface="Consolas" panose="020B0609020204030204" pitchFamily="49" charset="0"/>
                <a:cs typeface="Consolas" panose="020B0609020204030204" pitchFamily="49" charset="0"/>
                <a:sym typeface="Wingdings" panose="05000000000000000000" pitchFamily="2" charset="2"/>
              </a:rPr>
              <a:t>OFFSET</a:t>
            </a:r>
            <a:r>
              <a:rPr lang="en-US" sz="1200" dirty="0">
                <a:latin typeface="Consolas" panose="020B0609020204030204" pitchFamily="49" charset="0"/>
                <a:cs typeface="Consolas" panose="020B0609020204030204" pitchFamily="49" charset="0"/>
                <a:sym typeface="Wingdings" panose="05000000000000000000" pitchFamily="2" charset="2"/>
              </a:rPr>
              <a:t> 200 </a:t>
            </a:r>
            <a:r>
              <a:rPr lang="en-US" sz="1200" b="1" dirty="0">
                <a:latin typeface="Consolas" panose="020B0609020204030204" pitchFamily="49" charset="0"/>
                <a:cs typeface="Consolas" panose="020B0609020204030204" pitchFamily="49" charset="0"/>
                <a:sym typeface="Wingdings" panose="05000000000000000000" pitchFamily="2" charset="2"/>
              </a:rPr>
              <a:t>LIMIT</a:t>
            </a:r>
            <a:r>
              <a:rPr lang="en-US" sz="1200" dirty="0">
                <a:latin typeface="Consolas" panose="020B0609020204030204" pitchFamily="49" charset="0"/>
                <a:cs typeface="Consolas" panose="020B0609020204030204" pitchFamily="49" charset="0"/>
                <a:sym typeface="Wingdings" panose="05000000000000000000" pitchFamily="2" charset="2"/>
              </a:rPr>
              <a:t> 100 </a:t>
            </a:r>
            <a:r>
              <a:rPr lang="en-US" sz="1600" dirty="0"/>
              <a:t>returns results 200 to 300</a:t>
            </a:r>
          </a:p>
        </p:txBody>
      </p:sp>
      <p:sp>
        <p:nvSpPr>
          <p:cNvPr id="5" name="Slide Number Placeholder 4"/>
          <p:cNvSpPr>
            <a:spLocks noGrp="1"/>
          </p:cNvSpPr>
          <p:nvPr>
            <p:ph type="sldNum" sz="quarter" idx="12"/>
          </p:nvPr>
        </p:nvSpPr>
        <p:spPr/>
        <p:txBody>
          <a:bodyPr/>
          <a:lstStyle/>
          <a:p>
            <a:fld id="{C51EAA63-D034-42AE-91FA-B13B9518C7BE}" type="slidenum">
              <a:rPr lang="en-US" smtClean="0"/>
              <a:t>56</a:t>
            </a:fld>
            <a:endParaRPr lang="en-US" dirty="0"/>
          </a:p>
        </p:txBody>
      </p:sp>
      <p:grpSp>
        <p:nvGrpSpPr>
          <p:cNvPr id="6" name="Group 5"/>
          <p:cNvGrpSpPr/>
          <p:nvPr/>
        </p:nvGrpSpPr>
        <p:grpSpPr>
          <a:xfrm>
            <a:off x="6044734" y="3147323"/>
            <a:ext cx="6054560" cy="3195187"/>
            <a:chOff x="6044734" y="3147323"/>
            <a:chExt cx="6054560" cy="3195187"/>
          </a:xfrm>
        </p:grpSpPr>
        <p:cxnSp>
          <p:nvCxnSpPr>
            <p:cNvPr id="7" name="Straight Arrow Connector 6"/>
            <p:cNvCxnSpPr>
              <a:endCxn id="8" idx="2"/>
            </p:cNvCxnSpPr>
            <p:nvPr/>
          </p:nvCxnSpPr>
          <p:spPr>
            <a:xfrm flipV="1">
              <a:off x="8168457" y="4603668"/>
              <a:ext cx="790149" cy="1103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8958606" y="4385171"/>
              <a:ext cx="463028" cy="436994"/>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tx1"/>
                  </a:solidFill>
                </a:rPr>
                <a:t>200</a:t>
              </a:r>
              <a:endParaRPr lang="en-US" sz="1200" b="1" dirty="0">
                <a:solidFill>
                  <a:schemeClr val="tx1"/>
                </a:solidFill>
              </a:endParaRPr>
            </a:p>
          </p:txBody>
        </p:sp>
        <p:sp>
          <p:nvSpPr>
            <p:cNvPr id="9" name="Oval 8"/>
            <p:cNvSpPr/>
            <p:nvPr/>
          </p:nvSpPr>
          <p:spPr>
            <a:xfrm>
              <a:off x="7705429" y="4396207"/>
              <a:ext cx="463028" cy="436994"/>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tx1"/>
                  </a:solidFill>
                </a:rPr>
                <a:t>100</a:t>
              </a:r>
              <a:endParaRPr lang="en-US" sz="1200" b="1" dirty="0">
                <a:solidFill>
                  <a:schemeClr val="tx1"/>
                </a:solidFill>
              </a:endParaRPr>
            </a:p>
          </p:txBody>
        </p:sp>
        <p:sp>
          <p:nvSpPr>
            <p:cNvPr id="10" name="Oval 9"/>
            <p:cNvSpPr/>
            <p:nvPr/>
          </p:nvSpPr>
          <p:spPr>
            <a:xfrm>
              <a:off x="9731648" y="5346508"/>
              <a:ext cx="463028" cy="436994"/>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tx1"/>
                  </a:solidFill>
                </a:rPr>
                <a:t>500</a:t>
              </a:r>
              <a:endParaRPr lang="en-US" sz="1200" b="1" dirty="0">
                <a:solidFill>
                  <a:schemeClr val="tx1"/>
                </a:solidFill>
              </a:endParaRPr>
            </a:p>
          </p:txBody>
        </p:sp>
        <p:sp>
          <p:nvSpPr>
            <p:cNvPr id="11" name="Oval 10"/>
            <p:cNvSpPr/>
            <p:nvPr/>
          </p:nvSpPr>
          <p:spPr>
            <a:xfrm>
              <a:off x="8580418" y="5485299"/>
              <a:ext cx="463028" cy="436994"/>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tx1"/>
                  </a:solidFill>
                </a:rPr>
                <a:t>300</a:t>
              </a:r>
              <a:endParaRPr lang="en-US" sz="1200" b="1" dirty="0">
                <a:solidFill>
                  <a:schemeClr val="tx1"/>
                </a:solidFill>
              </a:endParaRPr>
            </a:p>
          </p:txBody>
        </p:sp>
        <p:cxnSp>
          <p:nvCxnSpPr>
            <p:cNvPr id="12" name="Straight Arrow Connector 11"/>
            <p:cNvCxnSpPr>
              <a:stCxn id="9" idx="5"/>
              <a:endCxn id="11" idx="1"/>
            </p:cNvCxnSpPr>
            <p:nvPr/>
          </p:nvCxnSpPr>
          <p:spPr>
            <a:xfrm>
              <a:off x="8100648" y="4769205"/>
              <a:ext cx="547579" cy="78009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0" idx="1"/>
              <a:endCxn id="8" idx="5"/>
            </p:cNvCxnSpPr>
            <p:nvPr/>
          </p:nvCxnSpPr>
          <p:spPr>
            <a:xfrm flipH="1" flipV="1">
              <a:off x="9353825" y="4758169"/>
              <a:ext cx="445632" cy="65233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10587249" y="3942094"/>
              <a:ext cx="463028" cy="436994"/>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tx1"/>
                  </a:solidFill>
                </a:rPr>
                <a:t>400</a:t>
              </a:r>
              <a:endParaRPr lang="en-US" sz="1200" b="1" dirty="0">
                <a:solidFill>
                  <a:schemeClr val="tx1"/>
                </a:solidFill>
              </a:endParaRPr>
            </a:p>
          </p:txBody>
        </p:sp>
        <p:cxnSp>
          <p:nvCxnSpPr>
            <p:cNvPr id="15" name="Straight Arrow Connector 14"/>
            <p:cNvCxnSpPr>
              <a:stCxn id="14" idx="3"/>
            </p:cNvCxnSpPr>
            <p:nvPr/>
          </p:nvCxnSpPr>
          <p:spPr>
            <a:xfrm flipH="1">
              <a:off x="9421634" y="4315092"/>
              <a:ext cx="1233424" cy="255789"/>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Rectangular Callout 15"/>
            <p:cNvSpPr/>
            <p:nvPr/>
          </p:nvSpPr>
          <p:spPr bwMode="gray">
            <a:xfrm>
              <a:off x="8524570" y="3622874"/>
              <a:ext cx="1385406" cy="466665"/>
            </a:xfrm>
            <a:prstGeom prst="wedgeRectCallout">
              <a:avLst>
                <a:gd name="adj1" fmla="val -11865"/>
                <a:gd name="adj2" fmla="val 111586"/>
              </a:avLst>
            </a:prstGeom>
            <a:solidFill>
              <a:schemeClr val="bg1">
                <a:lumMod val="95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r>
                <a:rPr lang="en-US" sz="1200" dirty="0">
                  <a:solidFill>
                    <a:schemeClr val="tx1">
                      <a:lumMod val="50000"/>
                    </a:schemeClr>
                  </a:solidFill>
                </a:rPr>
                <a:t>type : ‘</a:t>
              </a:r>
              <a:r>
                <a:rPr lang="en-US" sz="1200" b="1" dirty="0">
                  <a:solidFill>
                    <a:schemeClr val="tx1">
                      <a:lumMod val="50000"/>
                    </a:schemeClr>
                  </a:solidFill>
                </a:rPr>
                <a:t>movie</a:t>
              </a:r>
              <a:r>
                <a:rPr lang="en-US" sz="1200" dirty="0">
                  <a:solidFill>
                    <a:schemeClr val="tx1">
                      <a:lumMod val="50000"/>
                    </a:schemeClr>
                  </a:solidFill>
                </a:rPr>
                <a:t>’</a:t>
              </a:r>
            </a:p>
            <a:p>
              <a:r>
                <a:rPr lang="en-US" sz="1200" dirty="0">
                  <a:solidFill>
                    <a:schemeClr val="tx1">
                      <a:lumMod val="50000"/>
                    </a:schemeClr>
                  </a:solidFill>
                </a:rPr>
                <a:t>title : ‘Match Point’</a:t>
              </a:r>
            </a:p>
          </p:txBody>
        </p:sp>
        <p:sp>
          <p:nvSpPr>
            <p:cNvPr id="17" name="Rectangular Callout 16"/>
            <p:cNvSpPr/>
            <p:nvPr/>
          </p:nvSpPr>
          <p:spPr bwMode="gray">
            <a:xfrm>
              <a:off x="10357008" y="3383086"/>
              <a:ext cx="1580992" cy="452139"/>
            </a:xfrm>
            <a:prstGeom prst="wedgeRectCallout">
              <a:avLst>
                <a:gd name="adj1" fmla="val -23463"/>
                <a:gd name="adj2" fmla="val 73092"/>
              </a:avLst>
            </a:prstGeom>
            <a:solidFill>
              <a:schemeClr val="bg1">
                <a:lumMod val="95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r>
                <a:rPr lang="en-US" sz="1200" dirty="0">
                  <a:solidFill>
                    <a:schemeClr val="tx1">
                      <a:lumMod val="50000"/>
                    </a:schemeClr>
                  </a:solidFill>
                </a:rPr>
                <a:t>type            : ‘</a:t>
              </a:r>
              <a:r>
                <a:rPr lang="en-US" sz="1200" b="1" dirty="0">
                  <a:solidFill>
                    <a:schemeClr val="tx1">
                      <a:lumMod val="50000"/>
                    </a:schemeClr>
                  </a:solidFill>
                </a:rPr>
                <a:t>customer</a:t>
              </a:r>
              <a:r>
                <a:rPr lang="en-US" sz="1200" dirty="0">
                  <a:solidFill>
                    <a:schemeClr val="tx1">
                      <a:lumMod val="50000"/>
                    </a:schemeClr>
                  </a:solidFill>
                </a:rPr>
                <a:t>’</a:t>
              </a:r>
            </a:p>
            <a:p>
              <a:r>
                <a:rPr lang="en-US" sz="1200" dirty="0" err="1">
                  <a:solidFill>
                    <a:schemeClr val="tx1">
                      <a:lumMod val="50000"/>
                    </a:schemeClr>
                  </a:solidFill>
                </a:rPr>
                <a:t>first_name</a:t>
              </a:r>
              <a:r>
                <a:rPr lang="en-US" sz="1200" dirty="0">
                  <a:solidFill>
                    <a:schemeClr val="tx1">
                      <a:lumMod val="50000"/>
                    </a:schemeClr>
                  </a:solidFill>
                </a:rPr>
                <a:t> : ‘</a:t>
              </a:r>
              <a:r>
                <a:rPr lang="en-US" sz="1200" dirty="0" err="1">
                  <a:solidFill>
                    <a:schemeClr val="tx1">
                      <a:lumMod val="50000"/>
                    </a:schemeClr>
                  </a:solidFill>
                </a:rPr>
                <a:t>Iksana</a:t>
              </a:r>
              <a:r>
                <a:rPr lang="en-US" sz="1200" dirty="0">
                  <a:solidFill>
                    <a:schemeClr val="tx1">
                      <a:lumMod val="50000"/>
                    </a:schemeClr>
                  </a:solidFill>
                </a:rPr>
                <a:t>’</a:t>
              </a:r>
            </a:p>
          </p:txBody>
        </p:sp>
        <p:sp>
          <p:nvSpPr>
            <p:cNvPr id="18" name="Rectangular Callout 17"/>
            <p:cNvSpPr/>
            <p:nvPr/>
          </p:nvSpPr>
          <p:spPr bwMode="gray">
            <a:xfrm>
              <a:off x="7346532" y="5934761"/>
              <a:ext cx="1159171" cy="407749"/>
            </a:xfrm>
            <a:prstGeom prst="wedgeRectCallout">
              <a:avLst>
                <a:gd name="adj1" fmla="val 56628"/>
                <a:gd name="adj2" fmla="val -74963"/>
              </a:avLst>
            </a:prstGeom>
            <a:solidFill>
              <a:schemeClr val="bg1">
                <a:lumMod val="95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r>
                <a:rPr lang="en-US" sz="1200" dirty="0">
                  <a:solidFill>
                    <a:schemeClr val="tx1">
                      <a:lumMod val="50000"/>
                    </a:schemeClr>
                  </a:solidFill>
                </a:rPr>
                <a:t>type : ‘</a:t>
              </a:r>
              <a:r>
                <a:rPr lang="en-US" sz="1200" b="1" dirty="0">
                  <a:solidFill>
                    <a:schemeClr val="tx1">
                      <a:lumMod val="50000"/>
                    </a:schemeClr>
                  </a:solidFill>
                </a:rPr>
                <a:t>movie</a:t>
              </a:r>
              <a:r>
                <a:rPr lang="en-US" sz="1200" dirty="0">
                  <a:solidFill>
                    <a:schemeClr val="tx1">
                      <a:lumMod val="50000"/>
                    </a:schemeClr>
                  </a:solidFill>
                </a:rPr>
                <a:t>’</a:t>
              </a:r>
            </a:p>
            <a:p>
              <a:r>
                <a:rPr lang="en-US" sz="1200" dirty="0">
                  <a:solidFill>
                    <a:schemeClr val="tx1">
                      <a:lumMod val="50000"/>
                    </a:schemeClr>
                  </a:solidFill>
                </a:rPr>
                <a:t>title : ‘Yes Man’</a:t>
              </a:r>
            </a:p>
          </p:txBody>
        </p:sp>
        <p:sp>
          <p:nvSpPr>
            <p:cNvPr id="19" name="Rectangular Callout 18"/>
            <p:cNvSpPr/>
            <p:nvPr/>
          </p:nvSpPr>
          <p:spPr bwMode="gray">
            <a:xfrm>
              <a:off x="6044734" y="4715340"/>
              <a:ext cx="1567238" cy="452139"/>
            </a:xfrm>
            <a:prstGeom prst="wedgeRectCallout">
              <a:avLst>
                <a:gd name="adj1" fmla="val 61347"/>
                <a:gd name="adj2" fmla="val -33646"/>
              </a:avLst>
            </a:prstGeom>
            <a:solidFill>
              <a:schemeClr val="bg1">
                <a:lumMod val="95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r>
                <a:rPr lang="en-US" sz="1200" dirty="0">
                  <a:solidFill>
                    <a:schemeClr val="tx1">
                      <a:lumMod val="50000"/>
                    </a:schemeClr>
                  </a:solidFill>
                </a:rPr>
                <a:t>type            : ‘</a:t>
              </a:r>
              <a:r>
                <a:rPr lang="en-US" sz="1200" b="1" dirty="0">
                  <a:solidFill>
                    <a:schemeClr val="tx1">
                      <a:lumMod val="50000"/>
                    </a:schemeClr>
                  </a:solidFill>
                </a:rPr>
                <a:t>customer</a:t>
              </a:r>
              <a:r>
                <a:rPr lang="en-US" sz="1200" dirty="0">
                  <a:solidFill>
                    <a:schemeClr val="tx1">
                      <a:lumMod val="50000"/>
                    </a:schemeClr>
                  </a:solidFill>
                </a:rPr>
                <a:t>’</a:t>
              </a:r>
            </a:p>
            <a:p>
              <a:r>
                <a:rPr lang="en-US" sz="1200" dirty="0" err="1">
                  <a:solidFill>
                    <a:schemeClr val="tx1">
                      <a:lumMod val="50000"/>
                    </a:schemeClr>
                  </a:solidFill>
                </a:rPr>
                <a:t>first_name</a:t>
              </a:r>
              <a:r>
                <a:rPr lang="en-US" sz="1200" dirty="0">
                  <a:solidFill>
                    <a:schemeClr val="tx1">
                      <a:lumMod val="50000"/>
                    </a:schemeClr>
                  </a:solidFill>
                </a:rPr>
                <a:t> : ‘Maria’</a:t>
              </a:r>
            </a:p>
          </p:txBody>
        </p:sp>
        <p:sp>
          <p:nvSpPr>
            <p:cNvPr id="20" name="Rectangular Callout 19"/>
            <p:cNvSpPr/>
            <p:nvPr/>
          </p:nvSpPr>
          <p:spPr bwMode="gray">
            <a:xfrm>
              <a:off x="9833776" y="5890371"/>
              <a:ext cx="1567238" cy="452139"/>
            </a:xfrm>
            <a:prstGeom prst="wedgeRectCallout">
              <a:avLst>
                <a:gd name="adj1" fmla="val -35083"/>
                <a:gd name="adj2" fmla="val -78587"/>
              </a:avLst>
            </a:prstGeom>
            <a:solidFill>
              <a:schemeClr val="bg1">
                <a:lumMod val="95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r>
                <a:rPr lang="en-US" sz="1200" dirty="0">
                  <a:solidFill>
                    <a:schemeClr val="tx1">
                      <a:lumMod val="50000"/>
                    </a:schemeClr>
                  </a:solidFill>
                </a:rPr>
                <a:t>type            : ‘</a:t>
              </a:r>
              <a:r>
                <a:rPr lang="en-US" sz="1200" b="1" dirty="0">
                  <a:solidFill>
                    <a:schemeClr val="tx1">
                      <a:lumMod val="50000"/>
                    </a:schemeClr>
                  </a:solidFill>
                </a:rPr>
                <a:t>customer</a:t>
              </a:r>
              <a:r>
                <a:rPr lang="en-US" sz="1200" dirty="0">
                  <a:solidFill>
                    <a:schemeClr val="tx1">
                      <a:lumMod val="50000"/>
                    </a:schemeClr>
                  </a:solidFill>
                </a:rPr>
                <a:t>’</a:t>
              </a:r>
            </a:p>
            <a:p>
              <a:r>
                <a:rPr lang="en-US" sz="1200" dirty="0" err="1">
                  <a:solidFill>
                    <a:schemeClr val="tx1">
                      <a:lumMod val="50000"/>
                    </a:schemeClr>
                  </a:solidFill>
                </a:rPr>
                <a:t>first_name</a:t>
              </a:r>
              <a:r>
                <a:rPr lang="en-US" sz="1200" dirty="0">
                  <a:solidFill>
                    <a:schemeClr val="tx1">
                      <a:lumMod val="50000"/>
                    </a:schemeClr>
                  </a:solidFill>
                </a:rPr>
                <a:t> : ‘Franklin’</a:t>
              </a:r>
            </a:p>
          </p:txBody>
        </p:sp>
        <p:sp>
          <p:nvSpPr>
            <p:cNvPr id="21" name="TextBox 20"/>
            <p:cNvSpPr txBox="1"/>
            <p:nvPr/>
          </p:nvSpPr>
          <p:spPr>
            <a:xfrm>
              <a:off x="8319689" y="4508828"/>
              <a:ext cx="478120" cy="215444"/>
            </a:xfrm>
            <a:prstGeom prst="rect">
              <a:avLst/>
            </a:prstGeom>
            <a:solidFill>
              <a:schemeClr val="bg1"/>
            </a:solidFill>
          </p:spPr>
          <p:txBody>
            <a:bodyPr wrap="square" lIns="0" tIns="0" rIns="0" bIns="0" rtlCol="0">
              <a:spAutoFit/>
            </a:bodyPr>
            <a:lstStyle/>
            <a:p>
              <a:pPr algn="ctr"/>
              <a:r>
                <a:rPr lang="en-US" sz="1400" b="1" dirty="0"/>
                <a:t>click 0</a:t>
              </a:r>
            </a:p>
          </p:txBody>
        </p:sp>
        <p:sp>
          <p:nvSpPr>
            <p:cNvPr id="22" name="TextBox 21"/>
            <p:cNvSpPr txBox="1"/>
            <p:nvPr/>
          </p:nvSpPr>
          <p:spPr>
            <a:xfrm>
              <a:off x="8150284" y="5016766"/>
              <a:ext cx="478120" cy="215444"/>
            </a:xfrm>
            <a:prstGeom prst="rect">
              <a:avLst/>
            </a:prstGeom>
            <a:solidFill>
              <a:schemeClr val="bg1"/>
            </a:solidFill>
          </p:spPr>
          <p:txBody>
            <a:bodyPr wrap="square" lIns="0" tIns="0" rIns="0" bIns="0" rtlCol="0">
              <a:spAutoFit/>
            </a:bodyPr>
            <a:lstStyle/>
            <a:p>
              <a:pPr algn="ctr"/>
              <a:r>
                <a:rPr lang="en-US" sz="1400" b="1" dirty="0"/>
                <a:t>click 1</a:t>
              </a:r>
            </a:p>
          </p:txBody>
        </p:sp>
        <p:sp>
          <p:nvSpPr>
            <p:cNvPr id="23" name="TextBox 22"/>
            <p:cNvSpPr txBox="1"/>
            <p:nvPr/>
          </p:nvSpPr>
          <p:spPr>
            <a:xfrm>
              <a:off x="9799286" y="4341785"/>
              <a:ext cx="478120" cy="215444"/>
            </a:xfrm>
            <a:prstGeom prst="rect">
              <a:avLst/>
            </a:prstGeom>
            <a:solidFill>
              <a:schemeClr val="bg1"/>
            </a:solidFill>
          </p:spPr>
          <p:txBody>
            <a:bodyPr wrap="square" lIns="0" tIns="0" rIns="0" bIns="0" rtlCol="0">
              <a:spAutoFit/>
            </a:bodyPr>
            <a:lstStyle/>
            <a:p>
              <a:pPr algn="ctr"/>
              <a:r>
                <a:rPr lang="en-US" sz="1400" b="1" dirty="0"/>
                <a:t>click 2</a:t>
              </a:r>
            </a:p>
          </p:txBody>
        </p:sp>
        <p:sp>
          <p:nvSpPr>
            <p:cNvPr id="24" name="TextBox 23"/>
            <p:cNvSpPr txBox="1"/>
            <p:nvPr/>
          </p:nvSpPr>
          <p:spPr>
            <a:xfrm>
              <a:off x="9387390" y="4985697"/>
              <a:ext cx="478120" cy="215444"/>
            </a:xfrm>
            <a:prstGeom prst="rect">
              <a:avLst/>
            </a:prstGeom>
            <a:solidFill>
              <a:schemeClr val="bg1"/>
            </a:solidFill>
          </p:spPr>
          <p:txBody>
            <a:bodyPr wrap="square" lIns="0" tIns="0" rIns="0" bIns="0" rtlCol="0">
              <a:spAutoFit/>
            </a:bodyPr>
            <a:lstStyle/>
            <a:p>
              <a:pPr algn="ctr"/>
              <a:r>
                <a:rPr lang="en-US" sz="1400" b="1" dirty="0"/>
                <a:t>click 3</a:t>
              </a:r>
            </a:p>
          </p:txBody>
        </p:sp>
        <p:sp>
          <p:nvSpPr>
            <p:cNvPr id="25" name="Rectangular Callout 24"/>
            <p:cNvSpPr/>
            <p:nvPr/>
          </p:nvSpPr>
          <p:spPr bwMode="gray">
            <a:xfrm>
              <a:off x="10219640" y="4664098"/>
              <a:ext cx="1873555" cy="204076"/>
            </a:xfrm>
            <a:prstGeom prst="wedgeRectCallout">
              <a:avLst>
                <a:gd name="adj1" fmla="val -45551"/>
                <a:gd name="adj2" fmla="val -109922"/>
              </a:avLst>
            </a:prstGeom>
            <a:solidFill>
              <a:schemeClr val="bg1"/>
            </a:solidFill>
            <a:ln w="15875">
              <a:solidFill>
                <a:schemeClr val="tx1">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r>
                <a:rPr lang="en-US" sz="1200" dirty="0">
                  <a:solidFill>
                    <a:schemeClr val="tx1">
                      <a:lumMod val="50000"/>
                    </a:schemeClr>
                  </a:solidFill>
                </a:rPr>
                <a:t>time : 2011-01-01T20:57:21</a:t>
              </a:r>
            </a:p>
          </p:txBody>
        </p:sp>
        <p:sp>
          <p:nvSpPr>
            <p:cNvPr id="26" name="Rectangular Callout 25"/>
            <p:cNvSpPr/>
            <p:nvPr/>
          </p:nvSpPr>
          <p:spPr bwMode="gray">
            <a:xfrm>
              <a:off x="6901657" y="4139362"/>
              <a:ext cx="1873555" cy="200800"/>
            </a:xfrm>
            <a:prstGeom prst="wedgeRectCallout">
              <a:avLst>
                <a:gd name="adj1" fmla="val 36469"/>
                <a:gd name="adj2" fmla="val 104658"/>
              </a:avLst>
            </a:prstGeom>
            <a:solidFill>
              <a:schemeClr val="bg1"/>
            </a:solidFill>
            <a:ln w="15875">
              <a:solidFill>
                <a:schemeClr val="tx1">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r>
                <a:rPr lang="en-US" sz="1200" dirty="0">
                  <a:solidFill>
                    <a:schemeClr val="tx1">
                      <a:lumMod val="50000"/>
                    </a:schemeClr>
                  </a:solidFill>
                </a:rPr>
                <a:t>time : 2010-12-17T02:42:32</a:t>
              </a:r>
            </a:p>
          </p:txBody>
        </p:sp>
        <p:sp>
          <p:nvSpPr>
            <p:cNvPr id="27" name="Rectangular Callout 26"/>
            <p:cNvSpPr/>
            <p:nvPr/>
          </p:nvSpPr>
          <p:spPr bwMode="gray">
            <a:xfrm>
              <a:off x="6483764" y="5360213"/>
              <a:ext cx="1873555" cy="213738"/>
            </a:xfrm>
            <a:prstGeom prst="wedgeRectCallout">
              <a:avLst>
                <a:gd name="adj1" fmla="val 44603"/>
                <a:gd name="adj2" fmla="val -103868"/>
              </a:avLst>
            </a:prstGeom>
            <a:solidFill>
              <a:schemeClr val="bg1"/>
            </a:solidFill>
            <a:ln w="15875">
              <a:solidFill>
                <a:schemeClr val="tx1">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r>
                <a:rPr lang="en-US" sz="1200" dirty="0">
                  <a:solidFill>
                    <a:schemeClr val="tx1">
                      <a:lumMod val="50000"/>
                    </a:schemeClr>
                  </a:solidFill>
                </a:rPr>
                <a:t>time : 2011-08-25T20:19:40</a:t>
              </a:r>
            </a:p>
          </p:txBody>
        </p:sp>
        <p:sp>
          <p:nvSpPr>
            <p:cNvPr id="28" name="Rectangular Callout 27"/>
            <p:cNvSpPr/>
            <p:nvPr/>
          </p:nvSpPr>
          <p:spPr bwMode="gray">
            <a:xfrm>
              <a:off x="10225739" y="5038561"/>
              <a:ext cx="1873555" cy="193649"/>
            </a:xfrm>
            <a:prstGeom prst="wedgeRectCallout">
              <a:avLst>
                <a:gd name="adj1" fmla="val -71988"/>
                <a:gd name="adj2" fmla="val -22086"/>
              </a:avLst>
            </a:prstGeom>
            <a:solidFill>
              <a:schemeClr val="bg1"/>
            </a:solidFill>
            <a:ln w="15875">
              <a:solidFill>
                <a:schemeClr val="tx1">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r>
                <a:rPr lang="en-US" sz="1200" dirty="0">
                  <a:solidFill>
                    <a:schemeClr val="tx1">
                      <a:lumMod val="50000"/>
                    </a:schemeClr>
                  </a:solidFill>
                </a:rPr>
                <a:t>time : 2012-09-29T02:49:09</a:t>
              </a:r>
            </a:p>
          </p:txBody>
        </p:sp>
        <p:sp>
          <p:nvSpPr>
            <p:cNvPr id="29" name="TextBox 28"/>
            <p:cNvSpPr txBox="1"/>
            <p:nvPr/>
          </p:nvSpPr>
          <p:spPr>
            <a:xfrm>
              <a:off x="8273155" y="3147323"/>
              <a:ext cx="2228470" cy="416145"/>
            </a:xfrm>
            <a:prstGeom prst="rect">
              <a:avLst/>
            </a:prstGeom>
            <a:noFill/>
          </p:spPr>
          <p:txBody>
            <a:bodyPr wrap="none" lIns="0" tIns="0" rIns="0" bIns="0" rtlCol="0">
              <a:noAutofit/>
            </a:bodyPr>
            <a:lstStyle/>
            <a:p>
              <a:pPr>
                <a:lnSpc>
                  <a:spcPct val="90000"/>
                </a:lnSpc>
              </a:pPr>
              <a:r>
                <a:rPr lang="en-US" sz="2800" dirty="0"/>
                <a:t>Movies Graph</a:t>
              </a:r>
            </a:p>
          </p:txBody>
        </p:sp>
      </p:grpSp>
      <p:sp>
        <p:nvSpPr>
          <p:cNvPr id="30" name="TextBox 29"/>
          <p:cNvSpPr txBox="1"/>
          <p:nvPr/>
        </p:nvSpPr>
        <p:spPr>
          <a:xfrm>
            <a:off x="2540997" y="3931155"/>
            <a:ext cx="3302269" cy="1169551"/>
          </a:xfrm>
          <a:prstGeom prst="rect">
            <a:avLst/>
          </a:prstGeom>
          <a:noFill/>
          <a:ln>
            <a:solidFill>
              <a:schemeClr val="tx1"/>
            </a:solidFill>
          </a:ln>
        </p:spPr>
        <p:txBody>
          <a:bodyPr wrap="square" rtlCol="0">
            <a:spAutoFit/>
          </a:bodyPr>
          <a:lstStyle/>
          <a:p>
            <a:r>
              <a:rPr lang="en-US" sz="1400" b="1" dirty="0">
                <a:latin typeface="Consolas" panose="020B0609020204030204" pitchFamily="49" charset="0"/>
                <a:cs typeface="Consolas" panose="020B0609020204030204" pitchFamily="49" charset="0"/>
              </a:rPr>
              <a:t>  SELECT</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n.first_name</a:t>
            </a:r>
            <a:endParaRPr lang="en-US" sz="1400"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MATCH</a:t>
            </a:r>
            <a:r>
              <a:rPr lang="en-US" sz="1400" dirty="0">
                <a:latin typeface="Consolas" panose="020B0609020204030204" pitchFamily="49" charset="0"/>
                <a:cs typeface="Consolas" panose="020B0609020204030204" pitchFamily="49" charset="0"/>
              </a:rPr>
              <a:t> (n)</a:t>
            </a:r>
          </a:p>
          <a:p>
            <a:r>
              <a:rPr lang="en-US" sz="1400" b="1" dirty="0">
                <a:latin typeface="Consolas" panose="020B0609020204030204" pitchFamily="49" charset="0"/>
                <a:cs typeface="Consolas" panose="020B0609020204030204" pitchFamily="49" charset="0"/>
              </a:rPr>
              <a:t>   WHERE</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n.type</a:t>
            </a:r>
            <a:r>
              <a:rPr lang="en-US" sz="1400" dirty="0">
                <a:latin typeface="Consolas" panose="020B0609020204030204" pitchFamily="49" charset="0"/>
                <a:cs typeface="Consolas" panose="020B0609020204030204" pitchFamily="49" charset="0"/>
              </a:rPr>
              <a:t> = 'customer'</a:t>
            </a:r>
          </a:p>
          <a:p>
            <a:r>
              <a:rPr lang="en-US" sz="1400" b="1" dirty="0">
                <a:latin typeface="Consolas" panose="020B0609020204030204" pitchFamily="49" charset="0"/>
                <a:cs typeface="Consolas" panose="020B0609020204030204" pitchFamily="49" charset="0"/>
              </a:rPr>
              <a:t>ORDER BY </a:t>
            </a:r>
            <a:r>
              <a:rPr lang="en-US" sz="1400" dirty="0" err="1">
                <a:latin typeface="Consolas" panose="020B0609020204030204" pitchFamily="49" charset="0"/>
                <a:cs typeface="Consolas" panose="020B0609020204030204" pitchFamily="49" charset="0"/>
              </a:rPr>
              <a:t>n.first_name</a:t>
            </a:r>
            <a:endParaRPr lang="en-US" sz="1400"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LIMIT </a:t>
            </a:r>
            <a:r>
              <a:rPr lang="en-US" sz="1400" dirty="0">
                <a:latin typeface="Consolas" panose="020B0609020204030204" pitchFamily="49" charset="0"/>
                <a:cs typeface="Consolas" panose="020B0609020204030204" pitchFamily="49" charset="0"/>
              </a:rPr>
              <a:t>2</a:t>
            </a:r>
          </a:p>
        </p:txBody>
      </p:sp>
      <p:sp>
        <p:nvSpPr>
          <p:cNvPr id="31" name="TextBox 30"/>
          <p:cNvSpPr txBox="1"/>
          <p:nvPr/>
        </p:nvSpPr>
        <p:spPr>
          <a:xfrm>
            <a:off x="2510455" y="5167479"/>
            <a:ext cx="2037688" cy="1232623"/>
          </a:xfrm>
          <a:prstGeom prst="rect">
            <a:avLst/>
          </a:prstGeom>
          <a:noFill/>
        </p:spPr>
        <p:txBody>
          <a:bodyPr wrap="square" lIns="0" tIns="0" rIns="0" bIns="0" rtlCol="0">
            <a:noAutofit/>
          </a:bodyPr>
          <a:lstStyle/>
          <a:p>
            <a:pPr>
              <a:lnSpc>
                <a:spcPct val="90000"/>
              </a:lnSpc>
            </a:pPr>
            <a:r>
              <a:rPr lang="en-US" sz="1400" dirty="0">
                <a:latin typeface="Consolas" panose="020B0609020204030204" pitchFamily="49" charset="0"/>
                <a:cs typeface="Consolas" panose="020B0609020204030204" pitchFamily="49" charset="0"/>
              </a:rPr>
              <a:t>+--------------+</a:t>
            </a:r>
          </a:p>
          <a:p>
            <a:pPr>
              <a:lnSpc>
                <a:spcPct val="90000"/>
              </a:lnSpc>
            </a:pP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n.first_name</a:t>
            </a:r>
            <a:r>
              <a:rPr lang="en-US" sz="1400" dirty="0">
                <a:latin typeface="Consolas" panose="020B0609020204030204" pitchFamily="49" charset="0"/>
                <a:cs typeface="Consolas" panose="020B0609020204030204" pitchFamily="49" charset="0"/>
              </a:rPr>
              <a:t> |</a:t>
            </a:r>
          </a:p>
          <a:p>
            <a:pPr>
              <a:lnSpc>
                <a:spcPct val="90000"/>
              </a:lnSpc>
            </a:pPr>
            <a:r>
              <a:rPr lang="en-US" sz="1400" dirty="0">
                <a:latin typeface="Consolas" panose="020B0609020204030204" pitchFamily="49" charset="0"/>
                <a:cs typeface="Consolas" panose="020B0609020204030204" pitchFamily="49" charset="0"/>
              </a:rPr>
              <a:t>+--------------+</a:t>
            </a:r>
          </a:p>
          <a:p>
            <a:pPr>
              <a:lnSpc>
                <a:spcPct val="90000"/>
              </a:lnSpc>
            </a:pPr>
            <a:r>
              <a:rPr lang="en-US" sz="1400" dirty="0">
                <a:latin typeface="Consolas" panose="020B0609020204030204" pitchFamily="49" charset="0"/>
                <a:cs typeface="Consolas" panose="020B0609020204030204" pitchFamily="49" charset="0"/>
              </a:rPr>
              <a:t>| Franklin     |</a:t>
            </a:r>
          </a:p>
          <a:p>
            <a:pPr>
              <a:lnSpc>
                <a:spcPct val="90000"/>
              </a:lnSpc>
            </a:pP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Iksana</a:t>
            </a:r>
            <a:r>
              <a:rPr lang="en-US" sz="1400" dirty="0">
                <a:latin typeface="Consolas" panose="020B0609020204030204" pitchFamily="49" charset="0"/>
                <a:cs typeface="Consolas" panose="020B0609020204030204" pitchFamily="49" charset="0"/>
              </a:rPr>
              <a:t>       |</a:t>
            </a:r>
          </a:p>
          <a:p>
            <a:pPr>
              <a:lnSpc>
                <a:spcPct val="90000"/>
              </a:lnSpc>
            </a:pPr>
            <a:r>
              <a:rPr lang="en-US" sz="1400" dirty="0">
                <a:latin typeface="Consolas" panose="020B0609020204030204" pitchFamily="49" charset="0"/>
                <a:cs typeface="Consolas" panose="020B0609020204030204" pitchFamily="49" charset="0"/>
              </a:rPr>
              <a:t>+--------------+</a:t>
            </a:r>
          </a:p>
        </p:txBody>
      </p:sp>
      <p:sp>
        <p:nvSpPr>
          <p:cNvPr id="32" name="Rounded Rectangular Callout 31"/>
          <p:cNvSpPr/>
          <p:nvPr/>
        </p:nvSpPr>
        <p:spPr bwMode="gray">
          <a:xfrm>
            <a:off x="335114" y="4053033"/>
            <a:ext cx="2051644" cy="779905"/>
          </a:xfrm>
          <a:prstGeom prst="wedgeRoundRectCallout">
            <a:avLst>
              <a:gd name="adj1" fmla="val 58968"/>
              <a:gd name="adj2" fmla="val 34335"/>
              <a:gd name="adj3" fmla="val 16667"/>
            </a:avLst>
          </a:prstGeom>
          <a:solidFill>
            <a:srgbClr val="FFFF00"/>
          </a:solidFill>
          <a:ln w="1587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a:solidFill>
                  <a:schemeClr val="tx1"/>
                </a:solidFill>
              </a:rPr>
              <a:t>Query: “order customers by first name and return first two results”</a:t>
            </a:r>
          </a:p>
        </p:txBody>
      </p:sp>
      <p:sp>
        <p:nvSpPr>
          <p:cNvPr id="33" name="Footer Placeholder 6"/>
          <p:cNvSpPr>
            <a:spLocks noGrp="1"/>
          </p:cNvSpPr>
          <p:nvPr>
            <p:ph type="ftr" sz="quarter" idx="11"/>
          </p:nvPr>
        </p:nvSpPr>
        <p:spPr>
          <a:xfrm>
            <a:off x="8621423" y="6556248"/>
            <a:ext cx="2743200" cy="182880"/>
          </a:xfrm>
        </p:spPr>
        <p:txBody>
          <a:bodyPr/>
          <a:lstStyle/>
          <a:p>
            <a:r>
              <a:rPr lang="en-US" dirty="0"/>
              <a:t>Confidential – Oracle Internal</a:t>
            </a:r>
          </a:p>
        </p:txBody>
      </p:sp>
    </p:spTree>
    <p:extLst>
      <p:ext uri="{BB962C8B-B14F-4D97-AF65-F5344CB8AC3E}">
        <p14:creationId xmlns:p14="http://schemas.microsoft.com/office/powerpoint/2010/main" val="3338407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gray">
          <a:xfrm>
            <a:off x="2527069" y="4792425"/>
            <a:ext cx="9129944" cy="1457499"/>
          </a:xfrm>
          <a:prstGeom prst="rect">
            <a:avLst/>
          </a:prstGeom>
          <a:solidFill>
            <a:schemeClr val="bg1">
              <a:lumMod val="95000"/>
            </a:schemeClr>
          </a:solidFill>
          <a:ln w="127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1" name="Content Placeholder 2"/>
          <p:cNvSpPr>
            <a:spLocks noGrp="1"/>
          </p:cNvSpPr>
          <p:nvPr>
            <p:ph idx="1"/>
          </p:nvPr>
        </p:nvSpPr>
        <p:spPr>
          <a:xfrm>
            <a:off x="531151" y="1496291"/>
            <a:ext cx="10624529" cy="4447309"/>
          </a:xfrm>
        </p:spPr>
        <p:txBody>
          <a:bodyPr>
            <a:noAutofit/>
          </a:bodyPr>
          <a:lstStyle/>
          <a:p>
            <a:r>
              <a:rPr lang="en-US" sz="2400" b="1" dirty="0"/>
              <a:t>EXISTS</a:t>
            </a:r>
            <a:r>
              <a:rPr lang="en-US" sz="2400" dirty="0"/>
              <a:t> tests for the existence of a pattern, given the already obtained bindings</a:t>
            </a:r>
          </a:p>
          <a:p>
            <a:endParaRPr lang="en-US" sz="2400" dirty="0"/>
          </a:p>
          <a:p>
            <a:endParaRPr lang="en-US" sz="2400" dirty="0"/>
          </a:p>
        </p:txBody>
      </p:sp>
      <p:sp>
        <p:nvSpPr>
          <p:cNvPr id="2" name="Title 1"/>
          <p:cNvSpPr>
            <a:spLocks noGrp="1"/>
          </p:cNvSpPr>
          <p:nvPr>
            <p:ph type="title"/>
          </p:nvPr>
        </p:nvSpPr>
        <p:spPr/>
        <p:txBody>
          <a:bodyPr/>
          <a:lstStyle/>
          <a:p>
            <a:r>
              <a:rPr lang="en-US" dirty="0"/>
              <a:t>EXISTS subqueries</a:t>
            </a:r>
          </a:p>
        </p:txBody>
      </p:sp>
      <p:sp>
        <p:nvSpPr>
          <p:cNvPr id="4" name="Slide Number Placeholder 3"/>
          <p:cNvSpPr>
            <a:spLocks noGrp="1"/>
          </p:cNvSpPr>
          <p:nvPr>
            <p:ph type="sldNum" sz="quarter" idx="12"/>
          </p:nvPr>
        </p:nvSpPr>
        <p:spPr/>
        <p:txBody>
          <a:bodyPr/>
          <a:lstStyle/>
          <a:p>
            <a:fld id="{C51EAA63-D034-42AE-91FA-B13B9518C7BE}" type="slidenum">
              <a:rPr lang="en-US" smtClean="0"/>
              <a:t>57</a:t>
            </a:fld>
            <a:endParaRPr lang="en-US" dirty="0"/>
          </a:p>
        </p:txBody>
      </p:sp>
      <p:sp>
        <p:nvSpPr>
          <p:cNvPr id="9" name="TextBox 8"/>
          <p:cNvSpPr txBox="1"/>
          <p:nvPr/>
        </p:nvSpPr>
        <p:spPr>
          <a:xfrm>
            <a:off x="1298695" y="2832845"/>
            <a:ext cx="7714210" cy="1363287"/>
          </a:xfrm>
          <a:prstGeom prst="rect">
            <a:avLst/>
          </a:prstGeom>
          <a:noFill/>
        </p:spPr>
        <p:txBody>
          <a:bodyPr wrap="square" lIns="0" tIns="0" rIns="0" bIns="0" rtlCol="0">
            <a:noAutofit/>
          </a:bodyPr>
          <a:lstStyle/>
          <a:p>
            <a:pPr>
              <a:lnSpc>
                <a:spcPct val="90000"/>
              </a:lnSpc>
            </a:pPr>
            <a:r>
              <a:rPr lang="en-US" sz="1600" b="1" dirty="0">
                <a:latin typeface="Consolas" panose="020B0609020204030204" pitchFamily="49" charset="0"/>
                <a:cs typeface="Consolas" panose="020B0609020204030204" pitchFamily="49" charset="0"/>
              </a:rPr>
              <a:t>SELECT</a:t>
            </a:r>
            <a:r>
              <a:rPr lang="en-US" sz="1600" dirty="0">
                <a:latin typeface="Consolas" panose="020B0609020204030204" pitchFamily="49" charset="0"/>
                <a:cs typeface="Consolas" panose="020B0609020204030204" pitchFamily="49" charset="0"/>
              </a:rPr>
              <a:t> </a:t>
            </a:r>
            <a:r>
              <a:rPr lang="en-US" sz="1600" b="1" dirty="0">
                <a:latin typeface="Consolas" panose="020B0609020204030204" pitchFamily="49" charset="0"/>
                <a:cs typeface="Consolas" panose="020B0609020204030204" pitchFamily="49" charset="0"/>
              </a:rPr>
              <a:t>DISTINCT</a:t>
            </a:r>
            <a:r>
              <a:rPr lang="en-US" sz="1600" dirty="0">
                <a:latin typeface="Consolas" panose="020B0609020204030204" pitchFamily="49" charset="0"/>
                <a:cs typeface="Consolas" panose="020B0609020204030204" pitchFamily="49" charset="0"/>
              </a:rPr>
              <a:t> friendOfFriend.name</a:t>
            </a:r>
          </a:p>
          <a:p>
            <a:pPr>
              <a:lnSpc>
                <a:spcPct val="90000"/>
              </a:lnSpc>
            </a:pPr>
            <a:r>
              <a:rPr lang="en-US" sz="1600" dirty="0">
                <a:latin typeface="Consolas" panose="020B0609020204030204" pitchFamily="49" charset="0"/>
                <a:cs typeface="Consolas" panose="020B0609020204030204" pitchFamily="49" charset="0"/>
              </a:rPr>
              <a:t> </a:t>
            </a:r>
            <a:r>
              <a:rPr lang="en-US" sz="1600" b="1" dirty="0">
                <a:latin typeface="Consolas" panose="020B0609020204030204" pitchFamily="49" charset="0"/>
                <a:cs typeface="Consolas" panose="020B0609020204030204" pitchFamily="49" charset="0"/>
              </a:rPr>
              <a:t>MATCH</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a:Person</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friend_of</a:t>
            </a:r>
            <a:r>
              <a:rPr lang="en-US" sz="1600" dirty="0">
                <a:latin typeface="Consolas" panose="020B0609020204030204" pitchFamily="49" charset="0"/>
                <a:cs typeface="Consolas" panose="020B0609020204030204" pitchFamily="49" charset="0"/>
              </a:rPr>
              <a:t>]-&gt; () –[:</a:t>
            </a:r>
            <a:r>
              <a:rPr lang="en-US" sz="1600" dirty="0" err="1">
                <a:latin typeface="Consolas" panose="020B0609020204030204" pitchFamily="49" charset="0"/>
                <a:cs typeface="Consolas" panose="020B0609020204030204" pitchFamily="49" charset="0"/>
              </a:rPr>
              <a:t>friend_of</a:t>
            </a:r>
            <a:r>
              <a:rPr lang="en-US" sz="1600" dirty="0">
                <a:latin typeface="Consolas" panose="020B0609020204030204" pitchFamily="49" charset="0"/>
                <a:cs typeface="Consolas" panose="020B0609020204030204" pitchFamily="49" charset="0"/>
              </a:rPr>
              <a:t>]-&gt; (</a:t>
            </a:r>
            <a:r>
              <a:rPr lang="en-US" sz="1600" dirty="0" err="1">
                <a:latin typeface="Consolas" panose="020B0609020204030204" pitchFamily="49" charset="0"/>
                <a:cs typeface="Consolas" panose="020B0609020204030204" pitchFamily="49" charset="0"/>
              </a:rPr>
              <a:t>friendOfFriend</a:t>
            </a:r>
            <a:r>
              <a:rPr lang="en-US" sz="1600" dirty="0">
                <a:latin typeface="Consolas" panose="020B0609020204030204" pitchFamily="49" charset="0"/>
                <a:cs typeface="Consolas" panose="020B0609020204030204" pitchFamily="49" charset="0"/>
              </a:rPr>
              <a:t>)</a:t>
            </a:r>
          </a:p>
          <a:p>
            <a:pPr>
              <a:lnSpc>
                <a:spcPct val="90000"/>
              </a:lnSpc>
            </a:pPr>
            <a:r>
              <a:rPr lang="en-US" sz="1600" dirty="0">
                <a:latin typeface="Consolas" panose="020B0609020204030204" pitchFamily="49" charset="0"/>
                <a:cs typeface="Consolas" panose="020B0609020204030204" pitchFamily="49" charset="0"/>
              </a:rPr>
              <a:t> </a:t>
            </a:r>
            <a:r>
              <a:rPr lang="en-US" sz="1600" b="1" dirty="0">
                <a:latin typeface="Consolas" panose="020B0609020204030204" pitchFamily="49" charset="0"/>
                <a:cs typeface="Consolas" panose="020B0609020204030204" pitchFamily="49" charset="0"/>
              </a:rPr>
              <a:t>WHERE</a:t>
            </a:r>
            <a:r>
              <a:rPr lang="en-US" sz="1600" dirty="0">
                <a:latin typeface="Consolas" panose="020B0609020204030204" pitchFamily="49" charset="0"/>
                <a:cs typeface="Consolas" panose="020B0609020204030204" pitchFamily="49" charset="0"/>
              </a:rPr>
              <a:t> a.name = 'Peter'</a:t>
            </a:r>
          </a:p>
          <a:p>
            <a:pPr>
              <a:lnSpc>
                <a:spcPct val="90000"/>
              </a:lnSpc>
            </a:pPr>
            <a:r>
              <a:rPr lang="en-US" sz="1600" dirty="0">
                <a:latin typeface="Consolas" panose="020B0609020204030204" pitchFamily="49" charset="0"/>
                <a:cs typeface="Consolas" panose="020B0609020204030204" pitchFamily="49" charset="0"/>
              </a:rPr>
              <a:t>   </a:t>
            </a:r>
            <a:r>
              <a:rPr lang="en-US" sz="1600" b="1" dirty="0">
                <a:latin typeface="Consolas" panose="020B0609020204030204" pitchFamily="49" charset="0"/>
                <a:cs typeface="Consolas" panose="020B0609020204030204" pitchFamily="49" charset="0"/>
              </a:rPr>
              <a:t>AND</a:t>
            </a:r>
            <a:r>
              <a:rPr lang="en-US" sz="1600" dirty="0">
                <a:latin typeface="Consolas" panose="020B0609020204030204" pitchFamily="49" charset="0"/>
                <a:cs typeface="Consolas" panose="020B0609020204030204" pitchFamily="49" charset="0"/>
              </a:rPr>
              <a:t> </a:t>
            </a:r>
            <a:r>
              <a:rPr lang="en-US" sz="1600" b="1" dirty="0">
                <a:latin typeface="Consolas" panose="020B0609020204030204" pitchFamily="49" charset="0"/>
                <a:cs typeface="Consolas" panose="020B0609020204030204" pitchFamily="49" charset="0"/>
              </a:rPr>
              <a:t>NOT</a:t>
            </a:r>
            <a:r>
              <a:rPr lang="en-US" sz="1600" dirty="0">
                <a:latin typeface="Consolas" panose="020B0609020204030204" pitchFamily="49" charset="0"/>
                <a:cs typeface="Consolas" panose="020B0609020204030204" pitchFamily="49" charset="0"/>
              </a:rPr>
              <a:t> </a:t>
            </a:r>
            <a:r>
              <a:rPr lang="en-US" sz="1600" b="1" dirty="0">
                <a:solidFill>
                  <a:srgbClr val="FF0000"/>
                </a:solidFill>
                <a:latin typeface="Consolas" panose="020B0609020204030204" pitchFamily="49" charset="0"/>
                <a:cs typeface="Consolas" panose="020B0609020204030204" pitchFamily="49" charset="0"/>
              </a:rPr>
              <a:t>EXISTS</a:t>
            </a:r>
            <a:r>
              <a:rPr lang="en-US" sz="1600" dirty="0">
                <a:solidFill>
                  <a:srgbClr val="FF0000"/>
                </a:solidFill>
                <a:latin typeface="Consolas" panose="020B0609020204030204" pitchFamily="49" charset="0"/>
                <a:cs typeface="Consolas" panose="020B0609020204030204" pitchFamily="49" charset="0"/>
              </a:rPr>
              <a:t> (</a:t>
            </a:r>
            <a:br>
              <a:rPr lang="en-US" sz="1600" dirty="0">
                <a:solidFill>
                  <a:srgbClr val="FF0000"/>
                </a:solidFill>
                <a:latin typeface="Consolas" panose="020B0609020204030204" pitchFamily="49" charset="0"/>
                <a:cs typeface="Consolas" panose="020B0609020204030204" pitchFamily="49" charset="0"/>
              </a:rPr>
            </a:br>
            <a:r>
              <a:rPr lang="en-US" sz="1600" dirty="0">
                <a:solidFill>
                  <a:srgbClr val="FF0000"/>
                </a:solidFill>
                <a:latin typeface="Consolas" panose="020B0609020204030204" pitchFamily="49" charset="0"/>
                <a:cs typeface="Consolas" panose="020B0609020204030204" pitchFamily="49" charset="0"/>
              </a:rPr>
              <a:t>                    </a:t>
            </a:r>
            <a:r>
              <a:rPr lang="en-US" sz="1600" b="1" dirty="0">
                <a:latin typeface="Consolas" panose="020B0609020204030204" pitchFamily="49" charset="0"/>
                <a:cs typeface="Consolas" panose="020B0609020204030204" pitchFamily="49" charset="0"/>
              </a:rPr>
              <a:t>SELECT</a:t>
            </a:r>
            <a:r>
              <a:rPr lang="en-US" sz="1600" dirty="0">
                <a:latin typeface="Consolas" panose="020B0609020204030204" pitchFamily="49" charset="0"/>
                <a:cs typeface="Consolas" panose="020B0609020204030204" pitchFamily="49" charset="0"/>
              </a:rPr>
              <a:t> *</a:t>
            </a:r>
          </a:p>
          <a:p>
            <a:pPr>
              <a:lnSpc>
                <a:spcPct val="90000"/>
              </a:lnSpc>
            </a:pPr>
            <a:r>
              <a:rPr lang="en-US" sz="1600" dirty="0">
                <a:latin typeface="Consolas" panose="020B0609020204030204" pitchFamily="49" charset="0"/>
                <a:cs typeface="Consolas" panose="020B0609020204030204" pitchFamily="49" charset="0"/>
              </a:rPr>
              <a:t>                     </a:t>
            </a:r>
            <a:r>
              <a:rPr lang="en-US" sz="1600" b="1" dirty="0">
                <a:latin typeface="Consolas" panose="020B0609020204030204" pitchFamily="49" charset="0"/>
                <a:cs typeface="Consolas" panose="020B0609020204030204" pitchFamily="49" charset="0"/>
              </a:rPr>
              <a:t>MATCH</a:t>
            </a:r>
            <a:r>
              <a:rPr lang="en-US" sz="1600" dirty="0">
                <a:latin typeface="Consolas" panose="020B0609020204030204" pitchFamily="49" charset="0"/>
                <a:cs typeface="Consolas" panose="020B0609020204030204" pitchFamily="49" charset="0"/>
              </a:rPr>
              <a:t> (a) –[:</a:t>
            </a:r>
            <a:r>
              <a:rPr lang="en-US" sz="1600" dirty="0" err="1">
                <a:latin typeface="Consolas" panose="020B0609020204030204" pitchFamily="49" charset="0"/>
                <a:cs typeface="Consolas" panose="020B0609020204030204" pitchFamily="49" charset="0"/>
              </a:rPr>
              <a:t>friend_of</a:t>
            </a:r>
            <a:r>
              <a:rPr lang="en-US" sz="1600" dirty="0">
                <a:latin typeface="Consolas" panose="020B0609020204030204" pitchFamily="49" charset="0"/>
                <a:cs typeface="Consolas" panose="020B0609020204030204" pitchFamily="49" charset="0"/>
              </a:rPr>
              <a:t>]-&gt; (</a:t>
            </a:r>
            <a:r>
              <a:rPr lang="en-US" sz="1600" dirty="0" err="1">
                <a:latin typeface="Consolas" panose="020B0609020204030204" pitchFamily="49" charset="0"/>
                <a:cs typeface="Consolas" panose="020B0609020204030204" pitchFamily="49" charset="0"/>
              </a:rPr>
              <a:t>friendOfFriend</a:t>
            </a:r>
            <a:r>
              <a:rPr lang="en-US" sz="1600" dirty="0">
                <a:latin typeface="Consolas" panose="020B0609020204030204" pitchFamily="49" charset="0"/>
                <a:cs typeface="Consolas" panose="020B0609020204030204" pitchFamily="49" charset="0"/>
              </a:rPr>
              <a:t>)</a:t>
            </a:r>
          </a:p>
          <a:p>
            <a:pPr>
              <a:lnSpc>
                <a:spcPct val="90000"/>
              </a:lnSpc>
            </a:pPr>
            <a:r>
              <a:rPr lang="en-US" sz="1600" dirty="0">
                <a:latin typeface="Consolas" panose="020B0609020204030204" pitchFamily="49" charset="0"/>
                <a:cs typeface="Consolas" panose="020B0609020204030204" pitchFamily="49" charset="0"/>
              </a:rPr>
              <a:t>                  </a:t>
            </a:r>
            <a:r>
              <a:rPr lang="en-US" sz="1600" dirty="0">
                <a:solidFill>
                  <a:srgbClr val="FF0000"/>
                </a:solidFill>
                <a:latin typeface="Consolas" panose="020B0609020204030204" pitchFamily="49" charset="0"/>
                <a:cs typeface="Consolas" panose="020B0609020204030204" pitchFamily="49" charset="0"/>
              </a:rPr>
              <a:t>)</a:t>
            </a:r>
          </a:p>
        </p:txBody>
      </p:sp>
      <p:sp>
        <p:nvSpPr>
          <p:cNvPr id="10" name="TextBox 9"/>
          <p:cNvSpPr txBox="1"/>
          <p:nvPr/>
        </p:nvSpPr>
        <p:spPr>
          <a:xfrm>
            <a:off x="3266902" y="5421614"/>
            <a:ext cx="7338491" cy="662933"/>
          </a:xfrm>
          <a:prstGeom prst="rect">
            <a:avLst/>
          </a:prstGeom>
          <a:noFill/>
        </p:spPr>
        <p:txBody>
          <a:bodyPr wrap="square" lIns="0" tIns="0" rIns="0" bIns="0" rtlCol="0">
            <a:noAutofit/>
          </a:bodyPr>
          <a:lstStyle/>
          <a:p>
            <a:pPr>
              <a:lnSpc>
                <a:spcPct val="90000"/>
              </a:lnSpc>
            </a:pPr>
            <a:r>
              <a:rPr lang="en-US" sz="1400" b="1" dirty="0">
                <a:latin typeface="Consolas" panose="020B0609020204030204" pitchFamily="49" charset="0"/>
                <a:cs typeface="Consolas" panose="020B0609020204030204" pitchFamily="49" charset="0"/>
              </a:rPr>
              <a:t>SELECT</a:t>
            </a:r>
            <a:r>
              <a:rPr lang="en-US" sz="1400" dirty="0">
                <a:latin typeface="Consolas" panose="020B0609020204030204" pitchFamily="49" charset="0"/>
                <a:cs typeface="Consolas" panose="020B0609020204030204" pitchFamily="49" charset="0"/>
              </a:rPr>
              <a:t> friendOfFriend.name</a:t>
            </a:r>
          </a:p>
          <a:p>
            <a:pPr>
              <a:lnSpc>
                <a:spcPct val="90000"/>
              </a:lnSpc>
            </a:pPr>
            <a:r>
              <a:rPr lang="en-US" sz="1400" dirty="0">
                <a:latin typeface="Consolas" panose="020B0609020204030204" pitchFamily="49" charset="0"/>
                <a:cs typeface="Consolas" panose="020B0609020204030204" pitchFamily="49" charset="0"/>
              </a:rPr>
              <a:t> </a:t>
            </a:r>
            <a:r>
              <a:rPr lang="en-US" sz="1400" b="1" dirty="0">
                <a:latin typeface="Consolas" panose="020B0609020204030204" pitchFamily="49" charset="0"/>
                <a:cs typeface="Consolas" panose="020B0609020204030204" pitchFamily="49" charset="0"/>
              </a:rPr>
              <a:t>MATCH</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a:Person</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friend_of</a:t>
            </a:r>
            <a:r>
              <a:rPr lang="en-US" sz="1400" dirty="0">
                <a:latin typeface="Consolas" panose="020B0609020204030204" pitchFamily="49" charset="0"/>
                <a:cs typeface="Consolas" panose="020B0609020204030204" pitchFamily="49" charset="0"/>
              </a:rPr>
              <a:t>{2}/-&gt; (</a:t>
            </a:r>
            <a:r>
              <a:rPr lang="en-US" sz="1400" dirty="0" err="1">
                <a:latin typeface="Consolas" panose="020B0609020204030204" pitchFamily="49" charset="0"/>
                <a:cs typeface="Consolas" panose="020B0609020204030204" pitchFamily="49" charset="0"/>
              </a:rPr>
              <a:t>friendOfFriend</a:t>
            </a:r>
            <a:r>
              <a:rPr lang="en-US" sz="1400" dirty="0">
                <a:latin typeface="Consolas" panose="020B0609020204030204" pitchFamily="49" charset="0"/>
                <a:cs typeface="Consolas" panose="020B0609020204030204" pitchFamily="49" charset="0"/>
              </a:rPr>
              <a:t>)</a:t>
            </a:r>
          </a:p>
          <a:p>
            <a:pPr>
              <a:lnSpc>
                <a:spcPct val="90000"/>
              </a:lnSpc>
            </a:pPr>
            <a:r>
              <a:rPr lang="en-US" sz="1400" dirty="0">
                <a:latin typeface="Consolas" panose="020B0609020204030204" pitchFamily="49" charset="0"/>
                <a:cs typeface="Consolas" panose="020B0609020204030204" pitchFamily="49" charset="0"/>
              </a:rPr>
              <a:t> </a:t>
            </a:r>
            <a:r>
              <a:rPr lang="en-US" sz="1400" b="1" dirty="0">
                <a:latin typeface="Consolas" panose="020B0609020204030204" pitchFamily="49" charset="0"/>
                <a:cs typeface="Consolas" panose="020B0609020204030204" pitchFamily="49" charset="0"/>
              </a:rPr>
              <a:t>WHERE</a:t>
            </a:r>
            <a:r>
              <a:rPr lang="en-US" sz="1400" dirty="0">
                <a:latin typeface="Consolas" panose="020B0609020204030204" pitchFamily="49" charset="0"/>
                <a:cs typeface="Consolas" panose="020B0609020204030204" pitchFamily="49" charset="0"/>
              </a:rPr>
              <a:t> a.name = 'Peter'</a:t>
            </a:r>
          </a:p>
        </p:txBody>
      </p:sp>
      <p:sp>
        <p:nvSpPr>
          <p:cNvPr id="12" name="Rounded Rectangular Callout 11"/>
          <p:cNvSpPr/>
          <p:nvPr/>
        </p:nvSpPr>
        <p:spPr bwMode="gray">
          <a:xfrm>
            <a:off x="1251407" y="2070817"/>
            <a:ext cx="2105963" cy="516704"/>
          </a:xfrm>
          <a:prstGeom prst="wedgeRoundRectCallout">
            <a:avLst>
              <a:gd name="adj1" fmla="val 38332"/>
              <a:gd name="adj2" fmla="val 83480"/>
              <a:gd name="adj3" fmla="val 16667"/>
            </a:avLst>
          </a:prstGeom>
          <a:solidFill>
            <a:srgbClr val="FFFF00"/>
          </a:solidFill>
          <a:ln w="1587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a:solidFill>
                  <a:schemeClr val="tx1"/>
                </a:solidFill>
              </a:rPr>
              <a:t>Query: “Find friends of friends of Peter”</a:t>
            </a:r>
          </a:p>
        </p:txBody>
      </p:sp>
      <p:sp>
        <p:nvSpPr>
          <p:cNvPr id="13" name="Rounded Rectangular Callout 12"/>
          <p:cNvSpPr/>
          <p:nvPr/>
        </p:nvSpPr>
        <p:spPr bwMode="gray">
          <a:xfrm>
            <a:off x="9135844" y="5460350"/>
            <a:ext cx="1529385" cy="516704"/>
          </a:xfrm>
          <a:prstGeom prst="wedgeRoundRectCallout">
            <a:avLst>
              <a:gd name="adj1" fmla="val -79222"/>
              <a:gd name="adj2" fmla="val 2355"/>
              <a:gd name="adj3" fmla="val 16667"/>
            </a:avLst>
          </a:prstGeom>
          <a:solidFill>
            <a:schemeClr val="tx2">
              <a:lumMod val="20000"/>
              <a:lumOff val="80000"/>
            </a:schemeClr>
          </a:solidFill>
          <a:ln w="1587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200" dirty="0">
                <a:solidFill>
                  <a:schemeClr val="tx1"/>
                </a:solidFill>
              </a:rPr>
              <a:t>More concise way of expressing the query</a:t>
            </a:r>
          </a:p>
        </p:txBody>
      </p:sp>
      <p:sp>
        <p:nvSpPr>
          <p:cNvPr id="15" name="Content Placeholder 2"/>
          <p:cNvSpPr txBox="1">
            <a:spLocks/>
          </p:cNvSpPr>
          <p:nvPr/>
        </p:nvSpPr>
        <p:spPr>
          <a:xfrm>
            <a:off x="3266902" y="4792426"/>
            <a:ext cx="8424403" cy="1457498"/>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r>
              <a:rPr lang="en-US" sz="600" dirty="0"/>
              <a:t> </a:t>
            </a:r>
            <a:endParaRPr lang="en-US" sz="2000" dirty="0"/>
          </a:p>
          <a:p>
            <a:pPr marL="0" indent="0">
              <a:buNone/>
            </a:pPr>
            <a:r>
              <a:rPr lang="en-US" sz="1600" dirty="0"/>
              <a:t>     Instead of using </a:t>
            </a:r>
            <a:r>
              <a:rPr lang="en-US" sz="1600" b="1" dirty="0"/>
              <a:t>SELECT DISTINCT</a:t>
            </a:r>
            <a:r>
              <a:rPr lang="en-US" sz="1600" dirty="0"/>
              <a:t> it’s sometimes faster to test for path existence using </a:t>
            </a:r>
            <a:r>
              <a:rPr lang="en-US" sz="1100" dirty="0">
                <a:latin typeface="Consolas" panose="020B0609020204030204" pitchFamily="49" charset="0"/>
                <a:cs typeface="Consolas" panose="020B0609020204030204" pitchFamily="49" charset="0"/>
              </a:rPr>
              <a:t>-/../-&gt; </a:t>
            </a:r>
            <a:r>
              <a:rPr lang="en-US" sz="1600" dirty="0"/>
              <a:t>:</a:t>
            </a:r>
            <a:endParaRPr lang="en-US" sz="1400" dirty="0"/>
          </a:p>
        </p:txBody>
      </p:sp>
      <p:pic>
        <p:nvPicPr>
          <p:cNvPr id="1028" name="Picture 4" descr="https://cdn.pixabay.com/photo/2013/07/12/14/48/dialog-148815_960_7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21294" y="4463527"/>
            <a:ext cx="1336076" cy="950562"/>
          </a:xfrm>
          <a:prstGeom prst="rect">
            <a:avLst/>
          </a:prstGeom>
          <a:noFill/>
          <a:extLst>
            <a:ext uri="{909E8E84-426E-40DD-AFC4-6F175D3DCCD1}">
              <a14:hiddenFill xmlns:a14="http://schemas.microsoft.com/office/drawing/2010/main">
                <a:solidFill>
                  <a:srgbClr val="FFFFFF"/>
                </a:solidFill>
              </a14:hiddenFill>
            </a:ext>
          </a:extLst>
        </p:spPr>
      </p:pic>
      <p:sp>
        <p:nvSpPr>
          <p:cNvPr id="17" name="Footer Placeholder 6"/>
          <p:cNvSpPr>
            <a:spLocks noGrp="1"/>
          </p:cNvSpPr>
          <p:nvPr>
            <p:ph type="ftr" sz="quarter" idx="11"/>
          </p:nvPr>
        </p:nvSpPr>
        <p:spPr>
          <a:xfrm>
            <a:off x="8621423" y="6556248"/>
            <a:ext cx="2743200" cy="182880"/>
          </a:xfrm>
        </p:spPr>
        <p:txBody>
          <a:bodyPr/>
          <a:lstStyle/>
          <a:p>
            <a:r>
              <a:rPr lang="en-US" dirty="0"/>
              <a:t>Confidential – Oracle Internal</a:t>
            </a:r>
          </a:p>
        </p:txBody>
      </p:sp>
    </p:spTree>
    <p:extLst>
      <p:ext uri="{BB962C8B-B14F-4D97-AF65-F5344CB8AC3E}">
        <p14:creationId xmlns:p14="http://schemas.microsoft.com/office/powerpoint/2010/main" val="2653868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EXISTS subquery in PATH expression</a:t>
            </a:r>
          </a:p>
        </p:txBody>
      </p:sp>
      <p:sp>
        <p:nvSpPr>
          <p:cNvPr id="5" name="Slide Number Placeholder 4"/>
          <p:cNvSpPr>
            <a:spLocks noGrp="1"/>
          </p:cNvSpPr>
          <p:nvPr>
            <p:ph type="sldNum" sz="quarter" idx="12"/>
          </p:nvPr>
        </p:nvSpPr>
        <p:spPr/>
        <p:txBody>
          <a:bodyPr/>
          <a:lstStyle/>
          <a:p>
            <a:fld id="{C51EAA63-D034-42AE-91FA-B13B9518C7BE}" type="slidenum">
              <a:rPr lang="en-US" smtClean="0"/>
              <a:t>58</a:t>
            </a:fld>
            <a:endParaRPr lang="en-US"/>
          </a:p>
        </p:txBody>
      </p:sp>
      <p:sp>
        <p:nvSpPr>
          <p:cNvPr id="9" name="TextBox 8"/>
          <p:cNvSpPr txBox="1"/>
          <p:nvPr/>
        </p:nvSpPr>
        <p:spPr>
          <a:xfrm>
            <a:off x="886374" y="2984154"/>
            <a:ext cx="9338282" cy="1612784"/>
          </a:xfrm>
          <a:prstGeom prst="rect">
            <a:avLst/>
          </a:prstGeom>
          <a:noFill/>
          <a:ln>
            <a:solidFill>
              <a:schemeClr val="tx1"/>
            </a:solidFill>
          </a:ln>
        </p:spPr>
        <p:txBody>
          <a:bodyPr wrap="square" lIns="0" tIns="0" rIns="0" bIns="0" rtlCol="0">
            <a:noAutofit/>
          </a:bodyPr>
          <a:lstStyle/>
          <a:p>
            <a:pPr>
              <a:lnSpc>
                <a:spcPct val="90000"/>
              </a:lnSpc>
            </a:pPr>
            <a:r>
              <a:rPr lang="en-US" sz="1400" dirty="0">
                <a:latin typeface="Consolas" panose="020B0609020204030204" pitchFamily="49" charset="0"/>
                <a:cs typeface="Consolas" panose="020B0609020204030204" pitchFamily="49" charset="0"/>
              </a:rPr>
              <a:t>  </a:t>
            </a:r>
            <a:r>
              <a:rPr lang="en-US" sz="1400" b="1" dirty="0">
                <a:latin typeface="Consolas" panose="020B0609020204030204" pitchFamily="49" charset="0"/>
                <a:cs typeface="Consolas" panose="020B0609020204030204" pitchFamily="49" charset="0"/>
              </a:rPr>
              <a:t>PATH</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calls_but_no_global_write</a:t>
            </a:r>
            <a:r>
              <a:rPr lang="en-US" sz="1400" dirty="0">
                <a:latin typeface="Consolas" panose="020B0609020204030204" pitchFamily="49" charset="0"/>
                <a:cs typeface="Consolas" panose="020B0609020204030204" pitchFamily="49" charset="0"/>
              </a:rPr>
              <a:t> </a:t>
            </a:r>
            <a:r>
              <a:rPr lang="en-US" sz="1400" b="1" dirty="0">
                <a:latin typeface="Consolas" panose="020B0609020204030204" pitchFamily="49" charset="0"/>
                <a:cs typeface="Consolas" panose="020B0609020204030204" pitchFamily="49" charset="0"/>
              </a:rPr>
              <a:t>AS</a:t>
            </a:r>
            <a:r>
              <a:rPr lang="en-US" sz="1400" dirty="0">
                <a:latin typeface="Consolas" panose="020B0609020204030204" pitchFamily="49" charset="0"/>
                <a:cs typeface="Consolas" panose="020B0609020204030204" pitchFamily="49" charset="0"/>
              </a:rPr>
              <a:t> (:Function) –[:calls]-&gt; (</a:t>
            </a:r>
            <a:r>
              <a:rPr lang="en-US" sz="1400" dirty="0" err="1">
                <a:latin typeface="Consolas" panose="020B0609020204030204" pitchFamily="49" charset="0"/>
                <a:cs typeface="Consolas" panose="020B0609020204030204" pitchFamily="49" charset="0"/>
              </a:rPr>
              <a:t>dst:Function</a:t>
            </a:r>
            <a:r>
              <a:rPr lang="en-US" sz="1400" dirty="0">
                <a:latin typeface="Consolas" panose="020B0609020204030204" pitchFamily="49" charset="0"/>
                <a:cs typeface="Consolas" panose="020B0609020204030204" pitchFamily="49" charset="0"/>
              </a:rPr>
              <a:t>)</a:t>
            </a:r>
          </a:p>
          <a:p>
            <a:pPr>
              <a:lnSpc>
                <a:spcPct val="90000"/>
              </a:lnSpc>
            </a:pPr>
            <a:r>
              <a:rPr lang="en-US" sz="1400" dirty="0">
                <a:solidFill>
                  <a:schemeClr val="accent6"/>
                </a:solidFill>
                <a:latin typeface="Consolas" panose="020B0609020204030204" pitchFamily="49" charset="0"/>
                <a:cs typeface="Consolas" panose="020B0609020204030204" pitchFamily="49" charset="0"/>
              </a:rPr>
              <a:t>       </a:t>
            </a:r>
            <a:r>
              <a:rPr lang="en-US" sz="1400" b="1" dirty="0">
                <a:solidFill>
                  <a:srgbClr val="FF0000"/>
                </a:solidFill>
                <a:latin typeface="Consolas" panose="020B0609020204030204" pitchFamily="49" charset="0"/>
                <a:cs typeface="Consolas" panose="020B0609020204030204" pitchFamily="49" charset="0"/>
              </a:rPr>
              <a:t>WHERE</a:t>
            </a:r>
            <a:r>
              <a:rPr lang="en-US" sz="1400" dirty="0">
                <a:solidFill>
                  <a:srgbClr val="FF0000"/>
                </a:solidFill>
                <a:latin typeface="Consolas" panose="020B0609020204030204" pitchFamily="49" charset="0"/>
                <a:cs typeface="Consolas" panose="020B0609020204030204" pitchFamily="49" charset="0"/>
              </a:rPr>
              <a:t> </a:t>
            </a:r>
            <a:r>
              <a:rPr lang="en-US" sz="1400" b="1" dirty="0">
                <a:solidFill>
                  <a:srgbClr val="FF0000"/>
                </a:solidFill>
                <a:latin typeface="Consolas" panose="020B0609020204030204" pitchFamily="49" charset="0"/>
                <a:cs typeface="Consolas" panose="020B0609020204030204" pitchFamily="49" charset="0"/>
              </a:rPr>
              <a:t>NOT</a:t>
            </a:r>
            <a:r>
              <a:rPr lang="en-US" sz="1400" dirty="0">
                <a:solidFill>
                  <a:srgbClr val="FF0000"/>
                </a:solidFill>
                <a:latin typeface="Consolas" panose="020B0609020204030204" pitchFamily="49" charset="0"/>
                <a:cs typeface="Consolas" panose="020B0609020204030204" pitchFamily="49" charset="0"/>
              </a:rPr>
              <a:t> </a:t>
            </a:r>
            <a:r>
              <a:rPr lang="en-US" sz="1400" b="1" dirty="0">
                <a:solidFill>
                  <a:srgbClr val="FF0000"/>
                </a:solidFill>
                <a:latin typeface="Consolas" panose="020B0609020204030204" pitchFamily="49" charset="0"/>
                <a:cs typeface="Consolas" panose="020B0609020204030204" pitchFamily="49" charset="0"/>
              </a:rPr>
              <a:t>EXISTS</a:t>
            </a:r>
            <a:r>
              <a:rPr lang="en-US" sz="1400" dirty="0">
                <a:solidFill>
                  <a:srgbClr val="FF0000"/>
                </a:solidFill>
                <a:latin typeface="Consolas" panose="020B0609020204030204" pitchFamily="49" charset="0"/>
                <a:cs typeface="Consolas" panose="020B0609020204030204" pitchFamily="49" charset="0"/>
              </a:rPr>
              <a:t> (</a:t>
            </a:r>
          </a:p>
          <a:p>
            <a:pPr>
              <a:lnSpc>
                <a:spcPct val="90000"/>
              </a:lnSpc>
            </a:pPr>
            <a:r>
              <a:rPr lang="en-US" sz="1400" dirty="0">
                <a:solidFill>
                  <a:srgbClr val="FF0000"/>
                </a:solidFill>
                <a:latin typeface="Consolas" panose="020B0609020204030204" pitchFamily="49" charset="0"/>
                <a:cs typeface="Consolas" panose="020B0609020204030204" pitchFamily="49" charset="0"/>
              </a:rPr>
              <a:t>                          </a:t>
            </a:r>
            <a:r>
              <a:rPr lang="en-US" sz="1400" b="1" dirty="0">
                <a:solidFill>
                  <a:srgbClr val="FF0000"/>
                </a:solidFill>
                <a:latin typeface="Consolas" panose="020B0609020204030204" pitchFamily="49" charset="0"/>
                <a:cs typeface="Consolas" panose="020B0609020204030204" pitchFamily="49" charset="0"/>
              </a:rPr>
              <a:t>SELECT</a:t>
            </a:r>
            <a:r>
              <a:rPr lang="en-US" sz="1400" dirty="0">
                <a:solidFill>
                  <a:srgbClr val="FF0000"/>
                </a:solidFill>
                <a:latin typeface="Consolas" panose="020B0609020204030204" pitchFamily="49" charset="0"/>
                <a:cs typeface="Consolas" panose="020B0609020204030204" pitchFamily="49" charset="0"/>
              </a:rPr>
              <a:t> *</a:t>
            </a:r>
          </a:p>
          <a:p>
            <a:pPr>
              <a:lnSpc>
                <a:spcPct val="90000"/>
              </a:lnSpc>
            </a:pPr>
            <a:r>
              <a:rPr lang="en-US" sz="1400" dirty="0">
                <a:solidFill>
                  <a:srgbClr val="FF0000"/>
                </a:solidFill>
                <a:latin typeface="Consolas" panose="020B0609020204030204" pitchFamily="49" charset="0"/>
                <a:cs typeface="Consolas" panose="020B0609020204030204" pitchFamily="49" charset="0"/>
              </a:rPr>
              <a:t>                           </a:t>
            </a:r>
            <a:r>
              <a:rPr lang="en-US" sz="1400" b="1" dirty="0">
                <a:solidFill>
                  <a:srgbClr val="FF0000"/>
                </a:solidFill>
                <a:latin typeface="Consolas" panose="020B0609020204030204" pitchFamily="49" charset="0"/>
                <a:cs typeface="Consolas" panose="020B0609020204030204" pitchFamily="49" charset="0"/>
              </a:rPr>
              <a:t>MATCH</a:t>
            </a:r>
            <a:r>
              <a:rPr lang="en-US" sz="1400" dirty="0">
                <a:solidFill>
                  <a:srgbClr val="FF0000"/>
                </a:solidFill>
                <a:latin typeface="Consolas" panose="020B0609020204030204" pitchFamily="49" charset="0"/>
                <a:cs typeface="Consolas" panose="020B0609020204030204" pitchFamily="49" charset="0"/>
              </a:rPr>
              <a:t> (</a:t>
            </a:r>
            <a:r>
              <a:rPr lang="en-US" sz="1400" dirty="0" err="1">
                <a:solidFill>
                  <a:srgbClr val="FF0000"/>
                </a:solidFill>
                <a:latin typeface="Consolas" panose="020B0609020204030204" pitchFamily="49" charset="0"/>
                <a:cs typeface="Consolas" panose="020B0609020204030204" pitchFamily="49" charset="0"/>
              </a:rPr>
              <a:t>dst</a:t>
            </a:r>
            <a:r>
              <a:rPr lang="en-US" sz="1400" dirty="0">
                <a:solidFill>
                  <a:srgbClr val="FF0000"/>
                </a:solidFill>
                <a:latin typeface="Consolas" panose="020B0609020204030204" pitchFamily="49" charset="0"/>
                <a:cs typeface="Consolas" panose="020B0609020204030204" pitchFamily="49" charset="0"/>
              </a:rPr>
              <a:t>) -/:calls*/-&gt; (:Function) –[:writes]-&gt; (:</a:t>
            </a:r>
            <a:r>
              <a:rPr lang="en-US" sz="1400" dirty="0" err="1">
                <a:solidFill>
                  <a:srgbClr val="FF0000"/>
                </a:solidFill>
                <a:latin typeface="Consolas" panose="020B0609020204030204" pitchFamily="49" charset="0"/>
                <a:cs typeface="Consolas" panose="020B0609020204030204" pitchFamily="49" charset="0"/>
              </a:rPr>
              <a:t>GlobalVariable</a:t>
            </a:r>
            <a:r>
              <a:rPr lang="en-US" sz="1400" dirty="0">
                <a:solidFill>
                  <a:srgbClr val="FF0000"/>
                </a:solidFill>
                <a:latin typeface="Consolas" panose="020B0609020204030204" pitchFamily="49" charset="0"/>
                <a:cs typeface="Consolas" panose="020B0609020204030204" pitchFamily="49" charset="0"/>
              </a:rPr>
              <a:t>)</a:t>
            </a:r>
            <a:br>
              <a:rPr lang="en-US" sz="1400" dirty="0">
                <a:solidFill>
                  <a:srgbClr val="FF0000"/>
                </a:solidFill>
                <a:latin typeface="Consolas" panose="020B0609020204030204" pitchFamily="49" charset="0"/>
                <a:cs typeface="Consolas" panose="020B0609020204030204" pitchFamily="49" charset="0"/>
              </a:rPr>
            </a:br>
            <a:r>
              <a:rPr lang="en-US" sz="1400" dirty="0">
                <a:solidFill>
                  <a:srgbClr val="FF0000"/>
                </a:solidFill>
                <a:latin typeface="Consolas" panose="020B0609020204030204" pitchFamily="49" charset="0"/>
                <a:cs typeface="Consolas" panose="020B0609020204030204" pitchFamily="49" charset="0"/>
              </a:rPr>
              <a:t>                        )</a:t>
            </a:r>
          </a:p>
          <a:p>
            <a:pPr>
              <a:lnSpc>
                <a:spcPct val="90000"/>
              </a:lnSpc>
            </a:pPr>
            <a:r>
              <a:rPr lang="en-US" sz="1400" b="1" dirty="0">
                <a:latin typeface="Consolas" panose="020B0609020204030204" pitchFamily="49" charset="0"/>
                <a:cs typeface="Consolas" panose="020B0609020204030204" pitchFamily="49" charset="0"/>
              </a:rPr>
              <a:t>SELECT</a:t>
            </a:r>
            <a:r>
              <a:rPr lang="en-US" sz="1400" dirty="0">
                <a:latin typeface="Consolas" panose="020B0609020204030204" pitchFamily="49" charset="0"/>
                <a:cs typeface="Consolas" panose="020B0609020204030204" pitchFamily="49" charset="0"/>
              </a:rPr>
              <a:t> f2.name</a:t>
            </a:r>
          </a:p>
          <a:p>
            <a:pPr>
              <a:lnSpc>
                <a:spcPct val="90000"/>
              </a:lnSpc>
            </a:pPr>
            <a:r>
              <a:rPr lang="en-US" sz="1400" b="1" dirty="0">
                <a:latin typeface="Consolas" panose="020B0609020204030204" pitchFamily="49" charset="0"/>
                <a:cs typeface="Consolas" panose="020B0609020204030204" pitchFamily="49" charset="0"/>
              </a:rPr>
              <a:t> MATCH</a:t>
            </a:r>
            <a:r>
              <a:rPr lang="en-US" sz="1400" dirty="0">
                <a:latin typeface="Consolas" panose="020B0609020204030204" pitchFamily="49" charset="0"/>
                <a:cs typeface="Consolas" panose="020B0609020204030204" pitchFamily="49" charset="0"/>
              </a:rPr>
              <a:t> (f1:Function) -/:</a:t>
            </a:r>
            <a:r>
              <a:rPr lang="en-US" sz="1400" dirty="0" err="1">
                <a:latin typeface="Consolas" panose="020B0609020204030204" pitchFamily="49" charset="0"/>
                <a:cs typeface="Consolas" panose="020B0609020204030204" pitchFamily="49" charset="0"/>
              </a:rPr>
              <a:t>calls_but_no_global_write</a:t>
            </a:r>
            <a:r>
              <a:rPr lang="en-US" sz="1400" dirty="0">
                <a:latin typeface="Consolas" panose="020B0609020204030204" pitchFamily="49" charset="0"/>
                <a:cs typeface="Consolas" panose="020B0609020204030204" pitchFamily="49" charset="0"/>
              </a:rPr>
              <a:t>+/-&gt; (f2)</a:t>
            </a:r>
          </a:p>
          <a:p>
            <a:pPr>
              <a:lnSpc>
                <a:spcPct val="90000"/>
              </a:lnSpc>
            </a:pPr>
            <a:r>
              <a:rPr lang="en-US" sz="1400" dirty="0">
                <a:latin typeface="Consolas" panose="020B0609020204030204" pitchFamily="49" charset="0"/>
                <a:cs typeface="Consolas" panose="020B0609020204030204" pitchFamily="49" charset="0"/>
              </a:rPr>
              <a:t> </a:t>
            </a:r>
            <a:r>
              <a:rPr lang="en-US" sz="1400" b="1" dirty="0">
                <a:latin typeface="Consolas" panose="020B0609020204030204" pitchFamily="49" charset="0"/>
                <a:cs typeface="Consolas" panose="020B0609020204030204" pitchFamily="49" charset="0"/>
              </a:rPr>
              <a:t>WHERE</a:t>
            </a:r>
            <a:r>
              <a:rPr lang="en-US" sz="1400" dirty="0">
                <a:latin typeface="Consolas" panose="020B0609020204030204" pitchFamily="49" charset="0"/>
                <a:cs typeface="Consolas" panose="020B0609020204030204" pitchFamily="49" charset="0"/>
              </a:rPr>
              <a:t> f1.name = 'func1'</a:t>
            </a:r>
          </a:p>
        </p:txBody>
      </p:sp>
      <p:sp>
        <p:nvSpPr>
          <p:cNvPr id="10" name="Rounded Rectangular Callout 9"/>
          <p:cNvSpPr/>
          <p:nvPr/>
        </p:nvSpPr>
        <p:spPr bwMode="gray">
          <a:xfrm>
            <a:off x="950399" y="1886472"/>
            <a:ext cx="5854476" cy="573711"/>
          </a:xfrm>
          <a:prstGeom prst="wedgeRoundRectCallout">
            <a:avLst>
              <a:gd name="adj1" fmla="val -8387"/>
              <a:gd name="adj2" fmla="val 103644"/>
              <a:gd name="adj3" fmla="val 16667"/>
            </a:avLst>
          </a:prstGeom>
          <a:solidFill>
            <a:srgbClr val="FFFF00"/>
          </a:solidFill>
          <a:ln w="1587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a:solidFill>
                  <a:schemeClr val="tx1"/>
                </a:solidFill>
              </a:rPr>
              <a:t>Query: “In a code base, find functions that are reachable from 'func1' such that no function along the “calls path” transitively writes to a global variable”</a:t>
            </a:r>
          </a:p>
        </p:txBody>
      </p:sp>
      <p:sp>
        <p:nvSpPr>
          <p:cNvPr id="13" name="Footer Placeholder 6"/>
          <p:cNvSpPr>
            <a:spLocks noGrp="1"/>
          </p:cNvSpPr>
          <p:nvPr>
            <p:ph type="ftr" sz="quarter" idx="11"/>
          </p:nvPr>
        </p:nvSpPr>
        <p:spPr>
          <a:xfrm>
            <a:off x="8621423" y="6556248"/>
            <a:ext cx="2743200" cy="182880"/>
          </a:xfrm>
        </p:spPr>
        <p:txBody>
          <a:bodyPr/>
          <a:lstStyle/>
          <a:p>
            <a:r>
              <a:rPr lang="en-US" dirty="0"/>
              <a:t>Confidential – Oracle Internal</a:t>
            </a:r>
          </a:p>
        </p:txBody>
      </p:sp>
    </p:spTree>
    <p:extLst>
      <p:ext uri="{BB962C8B-B14F-4D97-AF65-F5344CB8AC3E}">
        <p14:creationId xmlns:p14="http://schemas.microsoft.com/office/powerpoint/2010/main" val="2602126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Scalar subqueries</a:t>
            </a:r>
            <a:br>
              <a:rPr lang="en-US" dirty="0"/>
            </a:br>
            <a:r>
              <a:rPr lang="en-US" sz="2000" dirty="0"/>
              <a:t>(product support upcoming)</a:t>
            </a:r>
          </a:p>
        </p:txBody>
      </p:sp>
      <p:sp>
        <p:nvSpPr>
          <p:cNvPr id="5" name="Slide Number Placeholder 4"/>
          <p:cNvSpPr>
            <a:spLocks noGrp="1"/>
          </p:cNvSpPr>
          <p:nvPr>
            <p:ph type="sldNum" sz="quarter" idx="12"/>
          </p:nvPr>
        </p:nvSpPr>
        <p:spPr/>
        <p:txBody>
          <a:bodyPr/>
          <a:lstStyle/>
          <a:p>
            <a:fld id="{C51EAA63-D034-42AE-91FA-B13B9518C7BE}" type="slidenum">
              <a:rPr lang="en-US" smtClean="0"/>
              <a:t>59</a:t>
            </a:fld>
            <a:endParaRPr lang="en-US"/>
          </a:p>
        </p:txBody>
      </p:sp>
      <p:sp>
        <p:nvSpPr>
          <p:cNvPr id="9" name="TextBox 8"/>
          <p:cNvSpPr txBox="1"/>
          <p:nvPr/>
        </p:nvSpPr>
        <p:spPr>
          <a:xfrm>
            <a:off x="531812" y="3051255"/>
            <a:ext cx="6200034" cy="2943079"/>
          </a:xfrm>
          <a:prstGeom prst="rect">
            <a:avLst/>
          </a:prstGeom>
          <a:noFill/>
          <a:ln>
            <a:solidFill>
              <a:schemeClr val="tx1"/>
            </a:solidFill>
          </a:ln>
        </p:spPr>
        <p:txBody>
          <a:bodyPr wrap="square" lIns="0" tIns="0" rIns="0" bIns="0" rtlCol="0">
            <a:noAutofit/>
          </a:bodyPr>
          <a:lstStyle/>
          <a:p>
            <a:pPr>
              <a:lnSpc>
                <a:spcPct val="90000"/>
              </a:lnSpc>
            </a:pPr>
            <a:r>
              <a:rPr lang="en-US" sz="1400" dirty="0">
                <a:latin typeface="Consolas" panose="020B0609020204030204" pitchFamily="49" charset="0"/>
                <a:cs typeface="Consolas" panose="020B0609020204030204" pitchFamily="49" charset="0"/>
              </a:rPr>
              <a:t> </a:t>
            </a:r>
            <a:r>
              <a:rPr lang="en-US" sz="1400" b="1" dirty="0">
                <a:latin typeface="Consolas" panose="020B0609020204030204" pitchFamily="49" charset="0"/>
                <a:cs typeface="Consolas" panose="020B0609020204030204" pitchFamily="49" charset="0"/>
              </a:rPr>
              <a:t>SELECT</a:t>
            </a:r>
            <a:r>
              <a:rPr lang="en-US" sz="1400" dirty="0">
                <a:latin typeface="Consolas" panose="020B0609020204030204" pitchFamily="49" charset="0"/>
                <a:cs typeface="Consolas" panose="020B0609020204030204" pitchFamily="49" charset="0"/>
              </a:rPr>
              <a:t> person.id</a:t>
            </a:r>
          </a:p>
          <a:p>
            <a:pPr>
              <a:lnSpc>
                <a:spcPct val="90000"/>
              </a:lnSpc>
            </a:pPr>
            <a:r>
              <a:rPr lang="en-US" sz="1400" dirty="0">
                <a:latin typeface="Consolas" panose="020B0609020204030204" pitchFamily="49" charset="0"/>
                <a:cs typeface="Consolas" panose="020B0609020204030204" pitchFamily="49" charset="0"/>
              </a:rPr>
              <a:t>       , </a:t>
            </a:r>
            <a:r>
              <a:rPr lang="en-US" sz="1400" b="1" dirty="0">
                <a:latin typeface="Consolas" panose="020B0609020204030204" pitchFamily="49" charset="0"/>
                <a:cs typeface="Consolas" panose="020B0609020204030204" pitchFamily="49" charset="0"/>
              </a:rPr>
              <a:t>SUM</a:t>
            </a:r>
            <a:r>
              <a:rPr lang="en-US" sz="1400" dirty="0">
                <a:latin typeface="Consolas" panose="020B0609020204030204" pitchFamily="49" charset="0"/>
                <a:cs typeface="Consolas" panose="020B0609020204030204" pitchFamily="49" charset="0"/>
              </a:rPr>
              <a:t>(</a:t>
            </a:r>
            <a:r>
              <a:rPr lang="en-US" sz="1400" dirty="0">
                <a:solidFill>
                  <a:srgbClr val="FF0000"/>
                </a:solidFill>
                <a:latin typeface="Consolas" panose="020B0609020204030204" pitchFamily="49" charset="0"/>
                <a:cs typeface="Consolas" panose="020B0609020204030204" pitchFamily="49" charset="0"/>
              </a:rPr>
              <a:t>(</a:t>
            </a:r>
            <a:r>
              <a:rPr lang="en-US" sz="1400" b="1" dirty="0">
                <a:solidFill>
                  <a:srgbClr val="FF0000"/>
                </a:solidFill>
                <a:latin typeface="Consolas" panose="020B0609020204030204" pitchFamily="49" charset="0"/>
                <a:cs typeface="Consolas" panose="020B0609020204030204" pitchFamily="49" charset="0"/>
              </a:rPr>
              <a:t>SELECT</a:t>
            </a:r>
            <a:r>
              <a:rPr lang="en-US" sz="1400" dirty="0">
                <a:solidFill>
                  <a:srgbClr val="FF0000"/>
                </a:solidFill>
                <a:latin typeface="Consolas" panose="020B0609020204030204" pitchFamily="49" charset="0"/>
                <a:cs typeface="Consolas" panose="020B0609020204030204" pitchFamily="49" charset="0"/>
              </a:rPr>
              <a:t> </a:t>
            </a:r>
            <a:r>
              <a:rPr lang="en-US" sz="1400" b="1" dirty="0">
                <a:solidFill>
                  <a:srgbClr val="FF0000"/>
                </a:solidFill>
                <a:latin typeface="Consolas" panose="020B0609020204030204" pitchFamily="49" charset="0"/>
                <a:cs typeface="Consolas" panose="020B0609020204030204" pitchFamily="49" charset="0"/>
              </a:rPr>
              <a:t>COUNT</a:t>
            </a:r>
            <a:r>
              <a:rPr lang="en-US" sz="1400" dirty="0">
                <a:solidFill>
                  <a:srgbClr val="FF0000"/>
                </a:solidFill>
                <a:latin typeface="Consolas" panose="020B0609020204030204" pitchFamily="49" charset="0"/>
                <a:cs typeface="Consolas" panose="020B0609020204030204" pitchFamily="49" charset="0"/>
              </a:rPr>
              <a:t>(r)</a:t>
            </a:r>
          </a:p>
          <a:p>
            <a:pPr>
              <a:lnSpc>
                <a:spcPct val="90000"/>
              </a:lnSpc>
            </a:pPr>
            <a:r>
              <a:rPr lang="en-US" sz="1400" b="1" dirty="0">
                <a:solidFill>
                  <a:srgbClr val="FF0000"/>
                </a:solidFill>
                <a:latin typeface="Consolas" panose="020B0609020204030204" pitchFamily="49" charset="0"/>
                <a:cs typeface="Consolas" panose="020B0609020204030204" pitchFamily="49" charset="0"/>
              </a:rPr>
              <a:t>               MATCH</a:t>
            </a:r>
            <a:r>
              <a:rPr lang="en-US" sz="1400" dirty="0">
                <a:solidFill>
                  <a:srgbClr val="FF0000"/>
                </a:solidFill>
                <a:latin typeface="Consolas" panose="020B0609020204030204" pitchFamily="49" charset="0"/>
                <a:cs typeface="Consolas" panose="020B0609020204030204" pitchFamily="49" charset="0"/>
              </a:rPr>
              <a:t> (message)&lt;-[</a:t>
            </a:r>
            <a:r>
              <a:rPr lang="en-US" sz="1400" dirty="0" err="1">
                <a:solidFill>
                  <a:srgbClr val="FF0000"/>
                </a:solidFill>
                <a:latin typeface="Consolas" panose="020B0609020204030204" pitchFamily="49" charset="0"/>
                <a:cs typeface="Consolas" panose="020B0609020204030204" pitchFamily="49" charset="0"/>
              </a:rPr>
              <a:t>r:replyOf</a:t>
            </a:r>
            <a:r>
              <a:rPr lang="en-US" sz="1400" dirty="0">
                <a:solidFill>
                  <a:srgbClr val="FF0000"/>
                </a:solidFill>
                <a:latin typeface="Consolas" panose="020B0609020204030204" pitchFamily="49" charset="0"/>
                <a:cs typeface="Consolas" panose="020B0609020204030204" pitchFamily="49" charset="0"/>
              </a:rPr>
              <a:t>]-(</a:t>
            </a:r>
            <a:r>
              <a:rPr lang="en-US" sz="1400" dirty="0" err="1">
                <a:solidFill>
                  <a:srgbClr val="FF0000"/>
                </a:solidFill>
                <a:latin typeface="Consolas" panose="020B0609020204030204" pitchFamily="49" charset="0"/>
                <a:cs typeface="Consolas" panose="020B0609020204030204" pitchFamily="49" charset="0"/>
              </a:rPr>
              <a:t>comment:comment</a:t>
            </a:r>
            <a:r>
              <a:rPr lang="en-US" sz="1400" dirty="0">
                <a:solidFill>
                  <a:srgbClr val="FF0000"/>
                </a:solidFill>
                <a:latin typeface="Consolas" panose="020B0609020204030204" pitchFamily="49" charset="0"/>
                <a:cs typeface="Consolas" panose="020B0609020204030204" pitchFamily="49" charset="0"/>
              </a:rPr>
              <a:t>))</a:t>
            </a:r>
          </a:p>
          <a:p>
            <a:pPr>
              <a:lnSpc>
                <a:spcPct val="90000"/>
              </a:lnSpc>
            </a:pPr>
            <a:r>
              <a:rPr lang="en-US" sz="1400" dirty="0">
                <a:latin typeface="Consolas" panose="020B0609020204030204" pitchFamily="49" charset="0"/>
                <a:cs typeface="Consolas" panose="020B0609020204030204" pitchFamily="49" charset="0"/>
              </a:rPr>
              <a:t>            ) </a:t>
            </a:r>
            <a:r>
              <a:rPr lang="en-US" sz="1400" b="1" dirty="0">
                <a:latin typeface="Consolas" panose="020B0609020204030204" pitchFamily="49" charset="0"/>
                <a:cs typeface="Consolas" panose="020B0609020204030204" pitchFamily="49" charset="0"/>
              </a:rPr>
              <a:t>AS</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replyCount</a:t>
            </a:r>
            <a:endParaRPr lang="en-US" sz="1400" dirty="0">
              <a:latin typeface="Consolas" panose="020B0609020204030204" pitchFamily="49" charset="0"/>
              <a:cs typeface="Consolas" panose="020B0609020204030204" pitchFamily="49" charset="0"/>
            </a:endParaRPr>
          </a:p>
          <a:p>
            <a:pPr>
              <a:lnSpc>
                <a:spcPct val="90000"/>
              </a:lnSpc>
            </a:pPr>
            <a:r>
              <a:rPr lang="en-US" sz="1400" dirty="0">
                <a:latin typeface="Consolas" panose="020B0609020204030204" pitchFamily="49" charset="0"/>
                <a:cs typeface="Consolas" panose="020B0609020204030204" pitchFamily="49" charset="0"/>
              </a:rPr>
              <a:t>       , </a:t>
            </a:r>
            <a:r>
              <a:rPr lang="en-US" sz="1400" b="1" dirty="0">
                <a:latin typeface="Consolas" panose="020B0609020204030204" pitchFamily="49" charset="0"/>
                <a:cs typeface="Consolas" panose="020B0609020204030204" pitchFamily="49" charset="0"/>
              </a:rPr>
              <a:t>SUM</a:t>
            </a:r>
            <a:r>
              <a:rPr lang="en-US" sz="1400" dirty="0">
                <a:latin typeface="Consolas" panose="020B0609020204030204" pitchFamily="49" charset="0"/>
                <a:cs typeface="Consolas" panose="020B0609020204030204" pitchFamily="49" charset="0"/>
              </a:rPr>
              <a:t>(</a:t>
            </a:r>
            <a:r>
              <a:rPr lang="en-US" sz="1400" dirty="0">
                <a:solidFill>
                  <a:srgbClr val="FF0000"/>
                </a:solidFill>
                <a:latin typeface="Consolas" panose="020B0609020204030204" pitchFamily="49" charset="0"/>
                <a:cs typeface="Consolas" panose="020B0609020204030204" pitchFamily="49" charset="0"/>
              </a:rPr>
              <a:t>(</a:t>
            </a:r>
            <a:r>
              <a:rPr lang="en-US" sz="1400" b="1" dirty="0">
                <a:solidFill>
                  <a:srgbClr val="FF0000"/>
                </a:solidFill>
                <a:latin typeface="Consolas" panose="020B0609020204030204" pitchFamily="49" charset="0"/>
                <a:cs typeface="Consolas" panose="020B0609020204030204" pitchFamily="49" charset="0"/>
              </a:rPr>
              <a:t>SELECT</a:t>
            </a:r>
            <a:r>
              <a:rPr lang="en-US" sz="1400" dirty="0">
                <a:solidFill>
                  <a:srgbClr val="FF0000"/>
                </a:solidFill>
                <a:latin typeface="Consolas" panose="020B0609020204030204" pitchFamily="49" charset="0"/>
                <a:cs typeface="Consolas" panose="020B0609020204030204" pitchFamily="49" charset="0"/>
              </a:rPr>
              <a:t> </a:t>
            </a:r>
            <a:r>
              <a:rPr lang="en-US" sz="1400" b="1" dirty="0">
                <a:solidFill>
                  <a:srgbClr val="FF0000"/>
                </a:solidFill>
                <a:latin typeface="Consolas" panose="020B0609020204030204" pitchFamily="49" charset="0"/>
                <a:cs typeface="Consolas" panose="020B0609020204030204" pitchFamily="49" charset="0"/>
              </a:rPr>
              <a:t>COUNT</a:t>
            </a:r>
            <a:r>
              <a:rPr lang="en-US" sz="1400" dirty="0">
                <a:solidFill>
                  <a:srgbClr val="FF0000"/>
                </a:solidFill>
                <a:latin typeface="Consolas" panose="020B0609020204030204" pitchFamily="49" charset="0"/>
                <a:cs typeface="Consolas" panose="020B0609020204030204" pitchFamily="49" charset="0"/>
              </a:rPr>
              <a:t>(l)</a:t>
            </a:r>
          </a:p>
          <a:p>
            <a:pPr>
              <a:lnSpc>
                <a:spcPct val="90000"/>
              </a:lnSpc>
            </a:pPr>
            <a:r>
              <a:rPr lang="en-US" sz="1400" b="1" dirty="0">
                <a:solidFill>
                  <a:srgbClr val="FF0000"/>
                </a:solidFill>
                <a:latin typeface="Consolas" panose="020B0609020204030204" pitchFamily="49" charset="0"/>
                <a:cs typeface="Consolas" panose="020B0609020204030204" pitchFamily="49" charset="0"/>
              </a:rPr>
              <a:t>               MATCH</a:t>
            </a:r>
            <a:r>
              <a:rPr lang="en-US" sz="1400" dirty="0">
                <a:solidFill>
                  <a:srgbClr val="FF0000"/>
                </a:solidFill>
                <a:latin typeface="Consolas" panose="020B0609020204030204" pitchFamily="49" charset="0"/>
                <a:cs typeface="Consolas" panose="020B0609020204030204" pitchFamily="49" charset="0"/>
              </a:rPr>
              <a:t> (:person)-[</a:t>
            </a:r>
            <a:r>
              <a:rPr lang="en-US" sz="1400" dirty="0" err="1">
                <a:solidFill>
                  <a:srgbClr val="FF0000"/>
                </a:solidFill>
                <a:latin typeface="Consolas" panose="020B0609020204030204" pitchFamily="49" charset="0"/>
                <a:cs typeface="Consolas" panose="020B0609020204030204" pitchFamily="49" charset="0"/>
              </a:rPr>
              <a:t>l:likes</a:t>
            </a:r>
            <a:r>
              <a:rPr lang="en-US" sz="1400" dirty="0">
                <a:solidFill>
                  <a:srgbClr val="FF0000"/>
                </a:solidFill>
                <a:latin typeface="Consolas" panose="020B0609020204030204" pitchFamily="49" charset="0"/>
                <a:cs typeface="Consolas" panose="020B0609020204030204" pitchFamily="49" charset="0"/>
              </a:rPr>
              <a:t>]-&gt;(message))</a:t>
            </a:r>
          </a:p>
          <a:p>
            <a:pPr>
              <a:lnSpc>
                <a:spcPct val="90000"/>
              </a:lnSpc>
            </a:pPr>
            <a:r>
              <a:rPr lang="en-US" sz="1400" dirty="0">
                <a:latin typeface="Consolas" panose="020B0609020204030204" pitchFamily="49" charset="0"/>
                <a:cs typeface="Consolas" panose="020B0609020204030204" pitchFamily="49" charset="0"/>
              </a:rPr>
              <a:t>             ) </a:t>
            </a:r>
            <a:r>
              <a:rPr lang="en-US" sz="1400" b="1" dirty="0">
                <a:latin typeface="Consolas" panose="020B0609020204030204" pitchFamily="49" charset="0"/>
                <a:cs typeface="Consolas" panose="020B0609020204030204" pitchFamily="49" charset="0"/>
              </a:rPr>
              <a:t>AS</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likeCount</a:t>
            </a:r>
            <a:endParaRPr lang="en-US" sz="1400" dirty="0">
              <a:latin typeface="Consolas" panose="020B0609020204030204" pitchFamily="49" charset="0"/>
              <a:cs typeface="Consolas" panose="020B0609020204030204" pitchFamily="49" charset="0"/>
            </a:endParaRPr>
          </a:p>
          <a:p>
            <a:pPr>
              <a:lnSpc>
                <a:spcPct val="90000"/>
              </a:lnSpc>
            </a:pPr>
            <a:r>
              <a:rPr lang="en-US" sz="1400" dirty="0">
                <a:latin typeface="Consolas" panose="020B0609020204030204" pitchFamily="49" charset="0"/>
                <a:cs typeface="Consolas" panose="020B0609020204030204" pitchFamily="49" charset="0"/>
              </a:rPr>
              <a:t>       , </a:t>
            </a:r>
            <a:r>
              <a:rPr lang="en-US" sz="1400" b="1" dirty="0">
                <a:latin typeface="Consolas" panose="020B0609020204030204" pitchFamily="49" charset="0"/>
                <a:cs typeface="Consolas" panose="020B0609020204030204" pitchFamily="49" charset="0"/>
              </a:rPr>
              <a:t>COUNT</a:t>
            </a:r>
            <a:r>
              <a:rPr lang="en-US" sz="1400" dirty="0">
                <a:latin typeface="Consolas" panose="020B0609020204030204" pitchFamily="49" charset="0"/>
                <a:cs typeface="Consolas" panose="020B0609020204030204" pitchFamily="49" charset="0"/>
              </a:rPr>
              <a:t>(*) </a:t>
            </a:r>
            <a:r>
              <a:rPr lang="en-US" sz="1400" b="1" dirty="0">
                <a:latin typeface="Consolas" panose="020B0609020204030204" pitchFamily="49" charset="0"/>
                <a:cs typeface="Consolas" panose="020B0609020204030204" pitchFamily="49" charset="0"/>
              </a:rPr>
              <a:t>AS</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messageCount</a:t>
            </a:r>
            <a:endParaRPr lang="en-US" sz="1400" dirty="0">
              <a:latin typeface="Consolas" panose="020B0609020204030204" pitchFamily="49" charset="0"/>
              <a:cs typeface="Consolas" panose="020B0609020204030204" pitchFamily="49" charset="0"/>
            </a:endParaRPr>
          </a:p>
          <a:p>
            <a:pPr>
              <a:lnSpc>
                <a:spcPct val="90000"/>
              </a:lnSpc>
            </a:pPr>
            <a:r>
              <a:rPr lang="en-US" sz="1400" dirty="0">
                <a:latin typeface="Consolas" panose="020B0609020204030204" pitchFamily="49" charset="0"/>
                <a:cs typeface="Consolas" panose="020B0609020204030204" pitchFamily="49" charset="0"/>
              </a:rPr>
              <a:t>   </a:t>
            </a:r>
            <a:r>
              <a:rPr lang="en-US" sz="1400" b="1" dirty="0">
                <a:latin typeface="Consolas" panose="020B0609020204030204" pitchFamily="49" charset="0"/>
                <a:cs typeface="Consolas" panose="020B0609020204030204" pitchFamily="49" charset="0"/>
              </a:rPr>
              <a:t>MATCH</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tag:tag</a:t>
            </a:r>
            <a:r>
              <a:rPr lang="en-US" sz="1400" dirty="0">
                <a:latin typeface="Consolas" panose="020B0609020204030204" pitchFamily="49" charset="0"/>
                <a:cs typeface="Consolas" panose="020B0609020204030204" pitchFamily="49" charset="0"/>
              </a:rPr>
              <a:t>) &lt;-[:</a:t>
            </a:r>
            <a:r>
              <a:rPr lang="en-US" sz="1400" dirty="0" err="1">
                <a:latin typeface="Consolas" panose="020B0609020204030204" pitchFamily="49" charset="0"/>
                <a:cs typeface="Consolas" panose="020B0609020204030204" pitchFamily="49" charset="0"/>
              </a:rPr>
              <a:t>hasTag</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message:post|comment</a:t>
            </a:r>
            <a:r>
              <a:rPr lang="en-US" sz="1400" dirty="0">
                <a:latin typeface="Consolas" panose="020B0609020204030204" pitchFamily="49" charset="0"/>
                <a:cs typeface="Consolas" panose="020B0609020204030204" pitchFamily="49" charset="0"/>
              </a:rPr>
              <a:t>)</a:t>
            </a:r>
          </a:p>
          <a:p>
            <a:pPr>
              <a:lnSpc>
                <a:spcPct val="90000"/>
              </a:lnSpc>
            </a:pPr>
            <a:r>
              <a:rPr lang="en-US" sz="1400" dirty="0">
                <a:latin typeface="Consolas" panose="020B0609020204030204" pitchFamily="49" charset="0"/>
                <a:cs typeface="Consolas" panose="020B0609020204030204" pitchFamily="49" charset="0"/>
              </a:rPr>
              <a:t>       , (message) -[:</a:t>
            </a:r>
            <a:r>
              <a:rPr lang="en-US" sz="1400" dirty="0" err="1">
                <a:latin typeface="Consolas" panose="020B0609020204030204" pitchFamily="49" charset="0"/>
                <a:cs typeface="Consolas" panose="020B0609020204030204" pitchFamily="49" charset="0"/>
              </a:rPr>
              <a:t>hasCreator</a:t>
            </a:r>
            <a:r>
              <a:rPr lang="en-US" sz="1400" dirty="0">
                <a:latin typeface="Consolas" panose="020B0609020204030204" pitchFamily="49" charset="0"/>
                <a:cs typeface="Consolas" panose="020B0609020204030204" pitchFamily="49" charset="0"/>
              </a:rPr>
              <a:t>]-&gt; (</a:t>
            </a:r>
            <a:r>
              <a:rPr lang="en-US" sz="1400" dirty="0" err="1">
                <a:latin typeface="Consolas" panose="020B0609020204030204" pitchFamily="49" charset="0"/>
                <a:cs typeface="Consolas" panose="020B0609020204030204" pitchFamily="49" charset="0"/>
              </a:rPr>
              <a:t>person:person</a:t>
            </a:r>
            <a:r>
              <a:rPr lang="en-US" sz="1400" dirty="0">
                <a:latin typeface="Consolas" panose="020B0609020204030204" pitchFamily="49" charset="0"/>
                <a:cs typeface="Consolas" panose="020B0609020204030204" pitchFamily="49" charset="0"/>
              </a:rPr>
              <a:t>)</a:t>
            </a:r>
          </a:p>
          <a:p>
            <a:pPr>
              <a:lnSpc>
                <a:spcPct val="90000"/>
              </a:lnSpc>
            </a:pPr>
            <a:r>
              <a:rPr lang="en-US" sz="1400" dirty="0">
                <a:latin typeface="Consolas" panose="020B0609020204030204" pitchFamily="49" charset="0"/>
                <a:cs typeface="Consolas" panose="020B0609020204030204" pitchFamily="49" charset="0"/>
              </a:rPr>
              <a:t>   </a:t>
            </a:r>
            <a:r>
              <a:rPr lang="en-US" sz="1400" b="1" dirty="0">
                <a:latin typeface="Consolas" panose="020B0609020204030204" pitchFamily="49" charset="0"/>
                <a:cs typeface="Consolas" panose="020B0609020204030204" pitchFamily="49" charset="0"/>
              </a:rPr>
              <a:t>WHERE</a:t>
            </a:r>
            <a:r>
              <a:rPr lang="en-US" sz="1400" dirty="0">
                <a:latin typeface="Consolas" panose="020B0609020204030204" pitchFamily="49" charset="0"/>
                <a:cs typeface="Consolas" panose="020B0609020204030204" pitchFamily="49" charset="0"/>
              </a:rPr>
              <a:t> tag.name = ?</a:t>
            </a:r>
          </a:p>
          <a:p>
            <a:pPr>
              <a:lnSpc>
                <a:spcPct val="90000"/>
              </a:lnSpc>
            </a:pPr>
            <a:r>
              <a:rPr lang="en-US" sz="1400" b="1" dirty="0">
                <a:latin typeface="Consolas" panose="020B0609020204030204" pitchFamily="49" charset="0"/>
                <a:cs typeface="Consolas" panose="020B0609020204030204" pitchFamily="49" charset="0"/>
              </a:rPr>
              <a:t>GROUP BY</a:t>
            </a:r>
            <a:r>
              <a:rPr lang="en-US" sz="1400" dirty="0">
                <a:latin typeface="Consolas" panose="020B0609020204030204" pitchFamily="49" charset="0"/>
                <a:cs typeface="Consolas" panose="020B0609020204030204" pitchFamily="49" charset="0"/>
              </a:rPr>
              <a:t> person, tag</a:t>
            </a:r>
          </a:p>
          <a:p>
            <a:pPr>
              <a:lnSpc>
                <a:spcPct val="90000"/>
              </a:lnSpc>
            </a:pPr>
            <a:r>
              <a:rPr lang="en-US" sz="1400" b="1" dirty="0">
                <a:latin typeface="Consolas" panose="020B0609020204030204" pitchFamily="49" charset="0"/>
                <a:cs typeface="Consolas" panose="020B0609020204030204" pitchFamily="49" charset="0"/>
              </a:rPr>
              <a:t>ORDER BY </a:t>
            </a:r>
            <a:r>
              <a:rPr lang="en-US" sz="1400" dirty="0">
                <a:latin typeface="Consolas" panose="020B0609020204030204" pitchFamily="49" charset="0"/>
                <a:cs typeface="Consolas" panose="020B0609020204030204" pitchFamily="49" charset="0"/>
              </a:rPr>
              <a:t>1*</a:t>
            </a:r>
            <a:r>
              <a:rPr lang="en-US" sz="1400" dirty="0" err="1">
                <a:latin typeface="Consolas" panose="020B0609020204030204" pitchFamily="49" charset="0"/>
                <a:cs typeface="Consolas" panose="020B0609020204030204" pitchFamily="49" charset="0"/>
              </a:rPr>
              <a:t>messageCount</a:t>
            </a:r>
            <a:r>
              <a:rPr lang="en-US" sz="1400" dirty="0">
                <a:latin typeface="Consolas" panose="020B0609020204030204" pitchFamily="49" charset="0"/>
                <a:cs typeface="Consolas" panose="020B0609020204030204" pitchFamily="49" charset="0"/>
              </a:rPr>
              <a:t> + 2*</a:t>
            </a:r>
            <a:r>
              <a:rPr lang="en-US" sz="1400" dirty="0" err="1">
                <a:latin typeface="Consolas" panose="020B0609020204030204" pitchFamily="49" charset="0"/>
                <a:cs typeface="Consolas" panose="020B0609020204030204" pitchFamily="49" charset="0"/>
              </a:rPr>
              <a:t>replyCount</a:t>
            </a:r>
            <a:r>
              <a:rPr lang="en-US" sz="1400" dirty="0">
                <a:latin typeface="Consolas" panose="020B0609020204030204" pitchFamily="49" charset="0"/>
                <a:cs typeface="Consolas" panose="020B0609020204030204" pitchFamily="49" charset="0"/>
              </a:rPr>
              <a:t> + 10*</a:t>
            </a:r>
            <a:r>
              <a:rPr lang="en-US" sz="1400" dirty="0" err="1">
                <a:latin typeface="Consolas" panose="020B0609020204030204" pitchFamily="49" charset="0"/>
                <a:cs typeface="Consolas" panose="020B0609020204030204" pitchFamily="49" charset="0"/>
              </a:rPr>
              <a:t>likeCount</a:t>
            </a:r>
            <a:r>
              <a:rPr lang="en-US" sz="1400" dirty="0">
                <a:latin typeface="Consolas" panose="020B0609020204030204" pitchFamily="49" charset="0"/>
                <a:cs typeface="Consolas" panose="020B0609020204030204" pitchFamily="49" charset="0"/>
              </a:rPr>
              <a:t> </a:t>
            </a:r>
            <a:r>
              <a:rPr lang="en-US" sz="1400" b="1" dirty="0">
                <a:latin typeface="Consolas" panose="020B0609020204030204" pitchFamily="49" charset="0"/>
                <a:cs typeface="Consolas" panose="020B0609020204030204" pitchFamily="49" charset="0"/>
              </a:rPr>
              <a:t>DESC</a:t>
            </a:r>
            <a:br>
              <a:rPr lang="en-US" sz="1400" b="1" dirty="0">
                <a:latin typeface="Consolas" panose="020B0609020204030204" pitchFamily="49" charset="0"/>
                <a:cs typeface="Consolas" panose="020B0609020204030204" pitchFamily="49" charset="0"/>
              </a:rPr>
            </a:br>
            <a:r>
              <a:rPr lang="en-US" sz="1400" b="1" dirty="0">
                <a:latin typeface="Consolas" panose="020B0609020204030204" pitchFamily="49" charset="0"/>
                <a:cs typeface="Consolas" panose="020B0609020204030204" pitchFamily="49" charset="0"/>
              </a:rPr>
              <a:t>       </a:t>
            </a:r>
            <a:r>
              <a:rPr lang="en-US" sz="1400" dirty="0">
                <a:latin typeface="Consolas" panose="020B0609020204030204" pitchFamily="49" charset="0"/>
                <a:cs typeface="Consolas" panose="020B0609020204030204" pitchFamily="49" charset="0"/>
              </a:rPr>
              <a:t>, person.id</a:t>
            </a:r>
          </a:p>
          <a:p>
            <a:pPr>
              <a:lnSpc>
                <a:spcPct val="90000"/>
              </a:lnSpc>
            </a:pPr>
            <a:r>
              <a:rPr lang="en-US" sz="1400" dirty="0">
                <a:latin typeface="Consolas" panose="020B0609020204030204" pitchFamily="49" charset="0"/>
                <a:cs typeface="Consolas" panose="020B0609020204030204" pitchFamily="49" charset="0"/>
              </a:rPr>
              <a:t>   </a:t>
            </a:r>
            <a:r>
              <a:rPr lang="en-US" sz="1400" b="1" dirty="0">
                <a:latin typeface="Consolas" panose="020B0609020204030204" pitchFamily="49" charset="0"/>
                <a:cs typeface="Consolas" panose="020B0609020204030204" pitchFamily="49" charset="0"/>
              </a:rPr>
              <a:t>LIMIT</a:t>
            </a:r>
            <a:r>
              <a:rPr lang="en-US" sz="1400" dirty="0">
                <a:latin typeface="Consolas" panose="020B0609020204030204" pitchFamily="49" charset="0"/>
                <a:cs typeface="Consolas" panose="020B0609020204030204" pitchFamily="49" charset="0"/>
              </a:rPr>
              <a:t> 100</a:t>
            </a:r>
          </a:p>
        </p:txBody>
      </p:sp>
      <p:sp>
        <p:nvSpPr>
          <p:cNvPr id="13" name="Footer Placeholder 6"/>
          <p:cNvSpPr>
            <a:spLocks noGrp="1"/>
          </p:cNvSpPr>
          <p:nvPr>
            <p:ph type="ftr" sz="quarter" idx="11"/>
          </p:nvPr>
        </p:nvSpPr>
        <p:spPr>
          <a:xfrm>
            <a:off x="8621423" y="6556248"/>
            <a:ext cx="2743200" cy="182880"/>
          </a:xfrm>
        </p:spPr>
        <p:txBody>
          <a:bodyPr/>
          <a:lstStyle/>
          <a:p>
            <a:r>
              <a:rPr lang="en-US" dirty="0"/>
              <a:t>Confidential – Oracle Internal</a:t>
            </a:r>
          </a:p>
        </p:txBody>
      </p:sp>
      <p:pic>
        <p:nvPicPr>
          <p:cNvPr id="3" name="Picture 2"/>
          <p:cNvPicPr>
            <a:picLocks noChangeAspect="1"/>
          </p:cNvPicPr>
          <p:nvPr/>
        </p:nvPicPr>
        <p:blipFill>
          <a:blip r:embed="rId2"/>
          <a:stretch>
            <a:fillRect/>
          </a:stretch>
        </p:blipFill>
        <p:spPr>
          <a:xfrm>
            <a:off x="6846915" y="1098097"/>
            <a:ext cx="5135835" cy="5300496"/>
          </a:xfrm>
          <a:prstGeom prst="rect">
            <a:avLst/>
          </a:prstGeom>
        </p:spPr>
      </p:pic>
      <p:sp>
        <p:nvSpPr>
          <p:cNvPr id="8" name="Rounded Rectangular Callout 7"/>
          <p:cNvSpPr/>
          <p:nvPr/>
        </p:nvSpPr>
        <p:spPr bwMode="gray">
          <a:xfrm>
            <a:off x="4677103" y="1886472"/>
            <a:ext cx="2127772" cy="573711"/>
          </a:xfrm>
          <a:prstGeom prst="wedgeRoundRectCallout">
            <a:avLst>
              <a:gd name="adj1" fmla="val 56816"/>
              <a:gd name="adj2" fmla="val 114636"/>
              <a:gd name="adj3" fmla="val 16667"/>
            </a:avLst>
          </a:prstGeom>
          <a:solidFill>
            <a:srgbClr val="FFFF00"/>
          </a:solidFill>
          <a:ln w="1587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a:solidFill>
                  <a:schemeClr val="tx1"/>
                </a:solidFill>
              </a:rPr>
              <a:t>LDBC Benchmark query</a:t>
            </a:r>
          </a:p>
        </p:txBody>
      </p:sp>
    </p:spTree>
    <p:extLst>
      <p:ext uri="{BB962C8B-B14F-4D97-AF65-F5344CB8AC3E}">
        <p14:creationId xmlns:p14="http://schemas.microsoft.com/office/powerpoint/2010/main" val="335768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31814" y="2301242"/>
            <a:ext cx="3474720" cy="3642358"/>
          </a:xfrm>
        </p:spPr>
        <p:txBody>
          <a:bodyPr/>
          <a:lstStyle/>
          <a:p>
            <a:r>
              <a:rPr lang="en-US" sz="2000" dirty="0"/>
              <a:t>US$40 billion total GAAP revenue in FY 2018</a:t>
            </a:r>
          </a:p>
          <a:p>
            <a:r>
              <a:rPr lang="en-US" sz="2000" dirty="0"/>
              <a:t>43k customers in 175 countries</a:t>
            </a:r>
          </a:p>
          <a:p>
            <a:r>
              <a:rPr lang="en-US" sz="2000" dirty="0"/>
              <a:t>25k partners </a:t>
            </a:r>
          </a:p>
          <a:p>
            <a:r>
              <a:rPr lang="en-US" sz="2000" dirty="0"/>
              <a:t>More than 137k employees </a:t>
            </a:r>
          </a:p>
          <a:p>
            <a:r>
              <a:rPr lang="en-US" sz="2000" dirty="0"/>
              <a:t>14k support and services specialists</a:t>
            </a:r>
          </a:p>
          <a:p>
            <a:r>
              <a:rPr lang="en-US" sz="2000" dirty="0"/>
              <a:t>19k implementation consultants</a:t>
            </a:r>
          </a:p>
        </p:txBody>
      </p:sp>
      <p:sp>
        <p:nvSpPr>
          <p:cNvPr id="3" name="Content Placeholder 2"/>
          <p:cNvSpPr>
            <a:spLocks noGrp="1"/>
          </p:cNvSpPr>
          <p:nvPr>
            <p:ph sz="half" idx="2"/>
          </p:nvPr>
        </p:nvSpPr>
        <p:spPr>
          <a:xfrm>
            <a:off x="4357052" y="2301241"/>
            <a:ext cx="3474720" cy="3642359"/>
          </a:xfrm>
        </p:spPr>
        <p:txBody>
          <a:bodyPr/>
          <a:lstStyle/>
          <a:p>
            <a:r>
              <a:rPr lang="en-US" sz="2000" dirty="0"/>
              <a:t>More than US$48 billion in R&amp;D over the last 10 years</a:t>
            </a:r>
          </a:p>
          <a:p>
            <a:r>
              <a:rPr lang="en-US" sz="2000" dirty="0"/>
              <a:t>38k developers and engineers </a:t>
            </a:r>
          </a:p>
          <a:p>
            <a:r>
              <a:rPr lang="en-US" sz="2000" dirty="0"/>
              <a:t>6.3M students supported annually in 128 countries </a:t>
            </a:r>
          </a:p>
          <a:p>
            <a:r>
              <a:rPr lang="en-US" sz="2000" dirty="0"/>
              <a:t>More than 18K patents</a:t>
            </a:r>
          </a:p>
          <a:p>
            <a:r>
              <a:rPr lang="en-US" sz="2000" dirty="0"/>
              <a:t>5M registered members of the Oracle Developer Community </a:t>
            </a:r>
          </a:p>
          <a:p>
            <a:r>
              <a:rPr lang="en-US" sz="2000" dirty="0"/>
              <a:t>484 independent user communities in 92 countries</a:t>
            </a:r>
          </a:p>
        </p:txBody>
      </p:sp>
      <p:sp>
        <p:nvSpPr>
          <p:cNvPr id="5" name="Slide Number Placeholder 4"/>
          <p:cNvSpPr>
            <a:spLocks noGrp="1"/>
          </p:cNvSpPr>
          <p:nvPr>
            <p:ph type="sldNum" sz="quarter" idx="12"/>
          </p:nvPr>
        </p:nvSpPr>
        <p:spPr/>
        <p:txBody>
          <a:bodyPr/>
          <a:lstStyle/>
          <a:p>
            <a:fld id="{C51EAA63-D034-42AE-91FA-B13B9518C7BE}" type="slidenum">
              <a:rPr lang="uk-UA" smtClean="0"/>
              <a:t>6</a:t>
            </a:fld>
            <a:endParaRPr lang="uk-UA"/>
          </a:p>
        </p:txBody>
      </p:sp>
      <p:sp>
        <p:nvSpPr>
          <p:cNvPr id="7" name="Title 6"/>
          <p:cNvSpPr>
            <a:spLocks noGrp="1"/>
          </p:cNvSpPr>
          <p:nvPr>
            <p:ph type="title"/>
          </p:nvPr>
        </p:nvSpPr>
        <p:spPr/>
        <p:txBody>
          <a:bodyPr/>
          <a:lstStyle/>
          <a:p>
            <a:r>
              <a:rPr lang="en-US" dirty="0"/>
              <a:t>Oracle Corporation</a:t>
            </a:r>
          </a:p>
        </p:txBody>
      </p:sp>
      <p:pic>
        <p:nvPicPr>
          <p:cNvPr id="8" name="Content Placeholder 13"/>
          <p:cNvPicPr>
            <a:picLocks noGrp="1"/>
          </p:cNvPicPr>
          <p:nvPr>
            <p:ph sz="half" idx="13"/>
          </p:nvPr>
        </p:nvPicPr>
        <p:blipFill rotWithShape="1">
          <a:blip r:embed="rId3">
            <a:lum contrast="-30000"/>
          </a:blip>
          <a:srcRect l="25060" r="15941"/>
          <a:stretch/>
        </p:blipFill>
        <p:spPr>
          <a:xfrm>
            <a:off x="8181975" y="1524001"/>
            <a:ext cx="3475038" cy="4419600"/>
          </a:xfrm>
          <a:prstGeom prst="rect">
            <a:avLst/>
          </a:prstGeom>
          <a:ln>
            <a:noFill/>
          </a:ln>
        </p:spPr>
      </p:pic>
      <p:sp>
        <p:nvSpPr>
          <p:cNvPr id="9" name="Text Placeholder 1"/>
          <p:cNvSpPr txBox="1">
            <a:spLocks/>
          </p:cNvSpPr>
          <p:nvPr/>
        </p:nvSpPr>
        <p:spPr>
          <a:xfrm>
            <a:off x="531812" y="1524000"/>
            <a:ext cx="3474720" cy="548640"/>
          </a:xfrm>
          <a:prstGeom prst="rect">
            <a:avLst/>
          </a:prstGeom>
          <a:solidFill>
            <a:schemeClr val="accent2"/>
          </a:solidFill>
        </p:spPr>
        <p:txBody>
          <a:bodyPr vert="horz" lIns="0" tIns="0" rIns="0" bIns="0" rtlCol="0" anchor="ctr">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sz="2800" b="1" dirty="0">
                <a:solidFill>
                  <a:schemeClr val="bg1"/>
                </a:solidFill>
                <a:latin typeface="+mj-lt"/>
              </a:rPr>
              <a:t>Scale</a:t>
            </a:r>
          </a:p>
        </p:txBody>
      </p:sp>
      <p:sp>
        <p:nvSpPr>
          <p:cNvPr id="10" name="Text Placeholder 1"/>
          <p:cNvSpPr txBox="1">
            <a:spLocks/>
          </p:cNvSpPr>
          <p:nvPr/>
        </p:nvSpPr>
        <p:spPr>
          <a:xfrm>
            <a:off x="4357052" y="1524000"/>
            <a:ext cx="3474720" cy="548640"/>
          </a:xfrm>
          <a:prstGeom prst="rect">
            <a:avLst/>
          </a:prstGeom>
          <a:solidFill>
            <a:schemeClr val="accent2"/>
          </a:solidFill>
        </p:spPr>
        <p:txBody>
          <a:bodyPr vert="horz" lIns="0" tIns="0" rIns="0" bIns="0" rtlCol="0" anchor="ctr">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sz="2800" b="1" dirty="0">
                <a:solidFill>
                  <a:schemeClr val="bg1"/>
                </a:solidFill>
                <a:latin typeface="+mj-lt"/>
              </a:rPr>
              <a:t>Innovation</a:t>
            </a:r>
          </a:p>
        </p:txBody>
      </p:sp>
    </p:spTree>
    <p:extLst>
      <p:ext uri="{BB962C8B-B14F-4D97-AF65-F5344CB8AC3E}">
        <p14:creationId xmlns:p14="http://schemas.microsoft.com/office/powerpoint/2010/main" val="38784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a:off x="557786" y="4395621"/>
            <a:ext cx="11171022" cy="2089351"/>
          </a:xfrm>
          <a:prstGeom prst="ellipse">
            <a:avLst/>
          </a:prstGeom>
          <a:solidFill>
            <a:schemeClr val="tx1">
              <a:lumMod val="60000"/>
              <a:lumOff val="40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t>(Open)Cypher</a:t>
            </a:r>
          </a:p>
        </p:txBody>
      </p:sp>
      <p:sp>
        <p:nvSpPr>
          <p:cNvPr id="18" name="Oval 17"/>
          <p:cNvSpPr/>
          <p:nvPr/>
        </p:nvSpPr>
        <p:spPr>
          <a:xfrm>
            <a:off x="862468" y="4229224"/>
            <a:ext cx="10463888" cy="1957094"/>
          </a:xfrm>
          <a:prstGeom prst="ellipse">
            <a:avLst/>
          </a:prstGeom>
          <a:solidFill>
            <a:srgbClr val="FF0000"/>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t>PGQL 1.1</a:t>
            </a:r>
          </a:p>
        </p:txBody>
      </p:sp>
      <p:sp>
        <p:nvSpPr>
          <p:cNvPr id="3" name="Slide Number Placeholder 2"/>
          <p:cNvSpPr>
            <a:spLocks noGrp="1"/>
          </p:cNvSpPr>
          <p:nvPr>
            <p:ph type="sldNum" sz="quarter" idx="12"/>
          </p:nvPr>
        </p:nvSpPr>
        <p:spPr/>
        <p:txBody>
          <a:bodyPr/>
          <a:lstStyle/>
          <a:p>
            <a:fld id="{C51EAA63-D034-42AE-91FA-B13B9518C7BE}" type="slidenum">
              <a:rPr lang="en-US" smtClean="0"/>
              <a:t>60</a:t>
            </a:fld>
            <a:endParaRPr lang="en-US"/>
          </a:p>
        </p:txBody>
      </p:sp>
      <p:sp>
        <p:nvSpPr>
          <p:cNvPr id="4" name="Title 3"/>
          <p:cNvSpPr>
            <a:spLocks noGrp="1"/>
          </p:cNvSpPr>
          <p:nvPr>
            <p:ph type="title"/>
          </p:nvPr>
        </p:nvSpPr>
        <p:spPr/>
        <p:txBody>
          <a:bodyPr/>
          <a:lstStyle/>
          <a:p>
            <a:pPr algn="ctr"/>
            <a:r>
              <a:rPr lang="en-US" dirty="0"/>
              <a:t>Property graph query languages</a:t>
            </a:r>
          </a:p>
        </p:txBody>
      </p:sp>
      <p:sp>
        <p:nvSpPr>
          <p:cNvPr id="8" name="Oval 7"/>
          <p:cNvSpPr/>
          <p:nvPr/>
        </p:nvSpPr>
        <p:spPr>
          <a:xfrm>
            <a:off x="4561490" y="2743200"/>
            <a:ext cx="3163614" cy="2270234"/>
          </a:xfrm>
          <a:prstGeom prst="ellips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Query</a:t>
            </a:r>
          </a:p>
        </p:txBody>
      </p:sp>
      <p:sp>
        <p:nvSpPr>
          <p:cNvPr id="9" name="Right Arrow 8"/>
          <p:cNvSpPr/>
          <p:nvPr/>
        </p:nvSpPr>
        <p:spPr>
          <a:xfrm rot="20196895">
            <a:off x="2499165" y="4666595"/>
            <a:ext cx="2081049" cy="336331"/>
          </a:xfrm>
          <a:prstGeom prst="rightArrow">
            <a:avLst/>
          </a:prstGeom>
          <a:solidFill>
            <a:schemeClr val="tx1">
              <a:lumMod val="20000"/>
              <a:lumOff val="8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a:solidFill>
                  <a:schemeClr val="tx1"/>
                </a:solidFill>
              </a:rPr>
              <a:t>input graph</a:t>
            </a:r>
          </a:p>
        </p:txBody>
      </p:sp>
      <p:pic>
        <p:nvPicPr>
          <p:cNvPr id="1026" name="Picture 2" descr="Image result for graph nodes edg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6415" y="4913790"/>
            <a:ext cx="1934951" cy="1289645"/>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Arrow 10"/>
          <p:cNvSpPr/>
          <p:nvPr/>
        </p:nvSpPr>
        <p:spPr>
          <a:xfrm rot="1340997">
            <a:off x="7710886" y="4650453"/>
            <a:ext cx="2081049" cy="336331"/>
          </a:xfrm>
          <a:prstGeom prst="rightArrow">
            <a:avLst/>
          </a:prstGeom>
          <a:solidFill>
            <a:schemeClr val="tx1">
              <a:lumMod val="20000"/>
              <a:lumOff val="8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a:solidFill>
                  <a:schemeClr val="tx1"/>
                </a:solidFill>
              </a:rPr>
              <a:t>output table</a:t>
            </a:r>
          </a:p>
        </p:txBody>
      </p:sp>
      <p:sp>
        <p:nvSpPr>
          <p:cNvPr id="12" name="TextBox 11"/>
          <p:cNvSpPr txBox="1"/>
          <p:nvPr/>
        </p:nvSpPr>
        <p:spPr>
          <a:xfrm>
            <a:off x="9777717" y="5275344"/>
            <a:ext cx="2159720" cy="840714"/>
          </a:xfrm>
          <a:prstGeom prst="rect">
            <a:avLst/>
          </a:prstGeom>
          <a:noFill/>
        </p:spPr>
        <p:txBody>
          <a:bodyPr wrap="square" lIns="0" tIns="0" rIns="0" bIns="0" rtlCol="0">
            <a:noAutofit/>
          </a:bodyPr>
          <a:lstStyle/>
          <a:p>
            <a:pPr>
              <a:lnSpc>
                <a:spcPct val="90000"/>
              </a:lnSpc>
            </a:pPr>
            <a:r>
              <a:rPr lang="en-US" sz="800" dirty="0">
                <a:latin typeface="Consolas" panose="020B0609020204030204" pitchFamily="49" charset="0"/>
                <a:cs typeface="Consolas" panose="020B0609020204030204" pitchFamily="49" charset="0"/>
              </a:rPr>
              <a:t>+------------+---------------------+</a:t>
            </a:r>
          </a:p>
          <a:p>
            <a:pPr>
              <a:lnSpc>
                <a:spcPct val="90000"/>
              </a:lnSpc>
            </a:pPr>
            <a:r>
              <a:rPr lang="en-US" sz="800" dirty="0">
                <a:latin typeface="Consolas" panose="020B0609020204030204" pitchFamily="49" charset="0"/>
                <a:cs typeface="Consolas" panose="020B0609020204030204" pitchFamily="49" charset="0"/>
              </a:rPr>
              <a:t>| customer   | time                |</a:t>
            </a:r>
          </a:p>
          <a:p>
            <a:pPr>
              <a:lnSpc>
                <a:spcPct val="90000"/>
              </a:lnSpc>
            </a:pPr>
            <a:r>
              <a:rPr lang="en-US" sz="800" dirty="0">
                <a:latin typeface="Consolas" panose="020B0609020204030204" pitchFamily="49" charset="0"/>
                <a:cs typeface="Consolas" panose="020B0609020204030204" pitchFamily="49" charset="0"/>
              </a:rPr>
              <a:t>+------------+---------------------+</a:t>
            </a:r>
          </a:p>
          <a:p>
            <a:pPr>
              <a:lnSpc>
                <a:spcPct val="90000"/>
              </a:lnSpc>
            </a:pPr>
            <a:r>
              <a:rPr lang="en-US" sz="800" dirty="0">
                <a:latin typeface="Consolas" panose="020B0609020204030204" pitchFamily="49" charset="0"/>
                <a:cs typeface="Consolas" panose="020B0609020204030204" pitchFamily="49" charset="0"/>
              </a:rPr>
              <a:t>| "Maria"    | 2010-12-17T02:42:32 |</a:t>
            </a:r>
          </a:p>
          <a:p>
            <a:pPr>
              <a:lnSpc>
                <a:spcPct val="90000"/>
              </a:lnSpc>
            </a:pP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Iksana</a:t>
            </a:r>
            <a:r>
              <a:rPr lang="en-US" sz="800" dirty="0">
                <a:latin typeface="Consolas" panose="020B0609020204030204" pitchFamily="49" charset="0"/>
                <a:cs typeface="Consolas" panose="020B0609020204030204" pitchFamily="49" charset="0"/>
              </a:rPr>
              <a:t>"   | 2011-01-01T20:57:21 |</a:t>
            </a:r>
          </a:p>
          <a:p>
            <a:pPr>
              <a:lnSpc>
                <a:spcPct val="90000"/>
              </a:lnSpc>
            </a:pPr>
            <a:r>
              <a:rPr lang="en-US" sz="800" dirty="0">
                <a:latin typeface="Consolas" panose="020B0609020204030204" pitchFamily="49" charset="0"/>
                <a:cs typeface="Consolas" panose="020B0609020204030204" pitchFamily="49" charset="0"/>
              </a:rPr>
              <a:t>| "Franklin" | 2012-09-29T02:49:09 |</a:t>
            </a:r>
          </a:p>
          <a:p>
            <a:pPr>
              <a:lnSpc>
                <a:spcPct val="90000"/>
              </a:lnSpc>
            </a:pPr>
            <a:r>
              <a:rPr lang="en-US" sz="800" dirty="0">
                <a:latin typeface="Consolas" panose="020B0609020204030204" pitchFamily="49" charset="0"/>
                <a:cs typeface="Consolas" panose="020B0609020204030204" pitchFamily="49" charset="0"/>
              </a:rPr>
              <a:t>+------------+---------------------+</a:t>
            </a:r>
          </a:p>
        </p:txBody>
      </p:sp>
      <p:sp>
        <p:nvSpPr>
          <p:cNvPr id="13" name="Rounded Rectangular Callout 12"/>
          <p:cNvSpPr/>
          <p:nvPr/>
        </p:nvSpPr>
        <p:spPr>
          <a:xfrm>
            <a:off x="7872248" y="2595181"/>
            <a:ext cx="3931908" cy="1265129"/>
          </a:xfrm>
          <a:prstGeom prst="wedgeRoundRectCallout">
            <a:avLst>
              <a:gd name="adj1" fmla="val -58234"/>
              <a:gd name="adj2" fmla="val 139232"/>
              <a:gd name="adj3" fmla="val 16667"/>
            </a:avLst>
          </a:prstGeom>
          <a:solidFill>
            <a:srgbClr val="FFFF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9" tIns="0" rIns="0" bIns="0" numCol="1" spcCol="0" rtlCol="0" fromWordArt="0" anchor="ctr" anchorCtr="0" forceAA="0" compatLnSpc="1">
            <a:prstTxWarp prst="textNoShape">
              <a:avLst/>
            </a:prstTxWarp>
            <a:noAutofit/>
          </a:bodyPr>
          <a:lstStyle/>
          <a:p>
            <a:pPr>
              <a:lnSpc>
                <a:spcPct val="90000"/>
              </a:lnSpc>
            </a:pPr>
            <a:r>
              <a:rPr lang="en-US" dirty="0">
                <a:solidFill>
                  <a:schemeClr val="tx1"/>
                </a:solidFill>
              </a:rPr>
              <a:t>Syntax and semantics aligned with SQL</a:t>
            </a:r>
          </a:p>
          <a:p>
            <a:pPr marL="285750" indent="-285750">
              <a:lnSpc>
                <a:spcPct val="90000"/>
              </a:lnSpc>
              <a:buFont typeface="Arial" panose="020B0604020202020204" pitchFamily="34" charset="0"/>
              <a:buChar char="•"/>
            </a:pPr>
            <a:r>
              <a:rPr lang="en-US" sz="1600" dirty="0">
                <a:solidFill>
                  <a:schemeClr val="tx1"/>
                </a:solidFill>
              </a:rPr>
              <a:t>Well-established foundation</a:t>
            </a:r>
          </a:p>
          <a:p>
            <a:pPr marL="285750" indent="-285750">
              <a:lnSpc>
                <a:spcPct val="90000"/>
              </a:lnSpc>
              <a:buFont typeface="Arial" panose="020B0604020202020204" pitchFamily="34" charset="0"/>
              <a:buChar char="•"/>
            </a:pPr>
            <a:r>
              <a:rPr lang="en-US" sz="1600" dirty="0">
                <a:solidFill>
                  <a:schemeClr val="tx1"/>
                </a:solidFill>
              </a:rPr>
              <a:t>Familiarity for SQL users (e.g. GROUP BY, HAVING, ORDER BY)</a:t>
            </a:r>
          </a:p>
        </p:txBody>
      </p:sp>
      <p:sp>
        <p:nvSpPr>
          <p:cNvPr id="14" name="Rounded Rectangular Callout 13"/>
          <p:cNvSpPr/>
          <p:nvPr/>
        </p:nvSpPr>
        <p:spPr>
          <a:xfrm>
            <a:off x="349157" y="3258207"/>
            <a:ext cx="3745185" cy="1356928"/>
          </a:xfrm>
          <a:prstGeom prst="wedgeRoundRectCallout">
            <a:avLst>
              <a:gd name="adj1" fmla="val 21553"/>
              <a:gd name="adj2" fmla="val 63992"/>
              <a:gd name="adj3" fmla="val 16667"/>
            </a:avLst>
          </a:prstGeom>
          <a:solidFill>
            <a:srgbClr val="FFFF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9" tIns="0" rIns="0" bIns="0" numCol="1" spcCol="0" rtlCol="0" fromWordArt="0" anchor="ctr" anchorCtr="0" forceAA="0" compatLnSpc="1">
            <a:prstTxWarp prst="textNoShape">
              <a:avLst/>
            </a:prstTxWarp>
            <a:noAutofit/>
          </a:bodyPr>
          <a:lstStyle/>
          <a:p>
            <a:pPr>
              <a:lnSpc>
                <a:spcPct val="90000"/>
              </a:lnSpc>
            </a:pPr>
            <a:r>
              <a:rPr lang="en-US" dirty="0">
                <a:solidFill>
                  <a:schemeClr val="tx1"/>
                </a:solidFill>
              </a:rPr>
              <a:t>Advances in property graph querying</a:t>
            </a:r>
          </a:p>
          <a:p>
            <a:pPr marL="285750" indent="-285750">
              <a:lnSpc>
                <a:spcPct val="90000"/>
              </a:lnSpc>
              <a:buFont typeface="Arial" panose="020B0604020202020204" pitchFamily="34" charset="0"/>
              <a:buChar char="•"/>
            </a:pPr>
            <a:r>
              <a:rPr lang="en-US" sz="1600" dirty="0">
                <a:solidFill>
                  <a:schemeClr val="tx1"/>
                </a:solidFill>
              </a:rPr>
              <a:t>Full regular expressions</a:t>
            </a:r>
          </a:p>
          <a:p>
            <a:pPr marL="285750" indent="-285750">
              <a:lnSpc>
                <a:spcPct val="90000"/>
              </a:lnSpc>
              <a:buFont typeface="Arial" panose="020B0604020202020204" pitchFamily="34" charset="0"/>
              <a:buChar char="•"/>
            </a:pPr>
            <a:r>
              <a:rPr lang="en-US" sz="1600" dirty="0">
                <a:solidFill>
                  <a:schemeClr val="tx1"/>
                </a:solidFill>
              </a:rPr>
              <a:t>Pattern matching based on subgraph homomorphism</a:t>
            </a:r>
          </a:p>
          <a:p>
            <a:pPr marL="285750" indent="-285750">
              <a:lnSpc>
                <a:spcPct val="90000"/>
              </a:lnSpc>
              <a:buFont typeface="Arial" panose="020B0604020202020204" pitchFamily="34" charset="0"/>
              <a:buChar char="•"/>
            </a:pPr>
            <a:r>
              <a:rPr lang="en-US" sz="1600" dirty="0">
                <a:solidFill>
                  <a:schemeClr val="tx1"/>
                </a:solidFill>
              </a:rPr>
              <a:t>Etc.</a:t>
            </a:r>
            <a:endParaRPr lang="en-US" sz="1000" dirty="0">
              <a:solidFill>
                <a:schemeClr val="tx1"/>
              </a:solidFill>
            </a:endParaRPr>
          </a:p>
        </p:txBody>
      </p:sp>
      <p:sp>
        <p:nvSpPr>
          <p:cNvPr id="15" name="Footer Placeholder 6"/>
          <p:cNvSpPr>
            <a:spLocks noGrp="1"/>
          </p:cNvSpPr>
          <p:nvPr>
            <p:ph type="ftr" sz="quarter" idx="11"/>
          </p:nvPr>
        </p:nvSpPr>
        <p:spPr>
          <a:xfrm>
            <a:off x="8621423" y="6556248"/>
            <a:ext cx="2743200" cy="182880"/>
          </a:xfrm>
        </p:spPr>
        <p:txBody>
          <a:bodyPr/>
          <a:lstStyle/>
          <a:p>
            <a:r>
              <a:rPr lang="en-US" dirty="0"/>
              <a:t>Confidential – Oracle Internal</a:t>
            </a:r>
          </a:p>
        </p:txBody>
      </p:sp>
    </p:spTree>
    <p:extLst>
      <p:ext uri="{BB962C8B-B14F-4D97-AF65-F5344CB8AC3E}">
        <p14:creationId xmlns:p14="http://schemas.microsoft.com/office/powerpoint/2010/main" val="2380691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a:off x="557786" y="4395621"/>
            <a:ext cx="11171022" cy="2089351"/>
          </a:xfrm>
          <a:prstGeom prst="ellipse">
            <a:avLst/>
          </a:prstGeom>
          <a:solidFill>
            <a:schemeClr val="tx1">
              <a:lumMod val="60000"/>
              <a:lumOff val="40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t>(Open)Cypher</a:t>
            </a:r>
          </a:p>
        </p:txBody>
      </p:sp>
      <p:sp>
        <p:nvSpPr>
          <p:cNvPr id="18" name="Oval 17"/>
          <p:cNvSpPr/>
          <p:nvPr/>
        </p:nvSpPr>
        <p:spPr>
          <a:xfrm>
            <a:off x="862468" y="4229224"/>
            <a:ext cx="10463888" cy="1957094"/>
          </a:xfrm>
          <a:prstGeom prst="ellipse">
            <a:avLst/>
          </a:prstGeom>
          <a:solidFill>
            <a:srgbClr val="FF0000"/>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t>PGQL 1.1</a:t>
            </a:r>
          </a:p>
        </p:txBody>
      </p:sp>
      <p:grpSp>
        <p:nvGrpSpPr>
          <p:cNvPr id="20" name="Group 19"/>
          <p:cNvGrpSpPr/>
          <p:nvPr/>
        </p:nvGrpSpPr>
        <p:grpSpPr>
          <a:xfrm>
            <a:off x="261601" y="2626858"/>
            <a:ext cx="11884025" cy="2307463"/>
            <a:chOff x="261601" y="2626858"/>
            <a:chExt cx="11884025" cy="2307463"/>
          </a:xfrm>
        </p:grpSpPr>
        <p:sp>
          <p:nvSpPr>
            <p:cNvPr id="17" name="Oval 16"/>
            <p:cNvSpPr/>
            <p:nvPr/>
          </p:nvSpPr>
          <p:spPr>
            <a:xfrm rot="20425801">
              <a:off x="261601" y="2626858"/>
              <a:ext cx="11884025" cy="2307463"/>
            </a:xfrm>
            <a:prstGeom prst="ellipse">
              <a:avLst/>
            </a:pr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t>LDBC’s G-CORE</a:t>
              </a:r>
            </a:p>
          </p:txBody>
        </p:sp>
        <p:sp>
          <p:nvSpPr>
            <p:cNvPr id="19" name="TextBox 18"/>
            <p:cNvSpPr txBox="1"/>
            <p:nvPr/>
          </p:nvSpPr>
          <p:spPr>
            <a:xfrm rot="20324614">
              <a:off x="8316989" y="3338571"/>
              <a:ext cx="914400" cy="914400"/>
            </a:xfrm>
            <a:prstGeom prst="rect">
              <a:avLst/>
            </a:prstGeom>
            <a:noFill/>
          </p:spPr>
          <p:txBody>
            <a:bodyPr wrap="none" lIns="0" tIns="0" rIns="0" bIns="0" rtlCol="0">
              <a:noAutofit/>
            </a:bodyPr>
            <a:lstStyle/>
            <a:p>
              <a:pPr>
                <a:lnSpc>
                  <a:spcPct val="90000"/>
                </a:lnSpc>
              </a:pPr>
              <a:r>
                <a:rPr lang="en-US" dirty="0">
                  <a:solidFill>
                    <a:schemeClr val="bg1"/>
                  </a:solidFill>
                </a:rPr>
                <a:t>LDBC’s G-CORE</a:t>
              </a:r>
            </a:p>
          </p:txBody>
        </p:sp>
      </p:grpSp>
      <p:sp>
        <p:nvSpPr>
          <p:cNvPr id="3" name="Slide Number Placeholder 2"/>
          <p:cNvSpPr>
            <a:spLocks noGrp="1"/>
          </p:cNvSpPr>
          <p:nvPr>
            <p:ph type="sldNum" sz="quarter" idx="12"/>
          </p:nvPr>
        </p:nvSpPr>
        <p:spPr/>
        <p:txBody>
          <a:bodyPr/>
          <a:lstStyle/>
          <a:p>
            <a:fld id="{C51EAA63-D034-42AE-91FA-B13B9518C7BE}" type="slidenum">
              <a:rPr lang="en-US" smtClean="0"/>
              <a:t>61</a:t>
            </a:fld>
            <a:endParaRPr lang="en-US"/>
          </a:p>
        </p:txBody>
      </p:sp>
      <p:sp>
        <p:nvSpPr>
          <p:cNvPr id="4" name="Title 3"/>
          <p:cNvSpPr>
            <a:spLocks noGrp="1"/>
          </p:cNvSpPr>
          <p:nvPr>
            <p:ph type="title"/>
          </p:nvPr>
        </p:nvSpPr>
        <p:spPr/>
        <p:txBody>
          <a:bodyPr/>
          <a:lstStyle/>
          <a:p>
            <a:pPr algn="ctr"/>
            <a:r>
              <a:rPr lang="en-US" dirty="0"/>
              <a:t>Property graph query languages</a:t>
            </a:r>
          </a:p>
        </p:txBody>
      </p:sp>
      <p:sp>
        <p:nvSpPr>
          <p:cNvPr id="8" name="Oval 7"/>
          <p:cNvSpPr/>
          <p:nvPr/>
        </p:nvSpPr>
        <p:spPr>
          <a:xfrm>
            <a:off x="4561490" y="2743200"/>
            <a:ext cx="3163614" cy="2270234"/>
          </a:xfrm>
          <a:prstGeom prst="ellips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Query</a:t>
            </a:r>
          </a:p>
        </p:txBody>
      </p:sp>
      <p:sp>
        <p:nvSpPr>
          <p:cNvPr id="9" name="Right Arrow 8"/>
          <p:cNvSpPr/>
          <p:nvPr/>
        </p:nvSpPr>
        <p:spPr>
          <a:xfrm rot="20196895">
            <a:off x="2499165" y="4666595"/>
            <a:ext cx="2081049" cy="336331"/>
          </a:xfrm>
          <a:prstGeom prst="rightArrow">
            <a:avLst/>
          </a:prstGeom>
          <a:solidFill>
            <a:schemeClr val="tx1">
              <a:lumMod val="20000"/>
              <a:lumOff val="8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a:solidFill>
                  <a:schemeClr val="tx1"/>
                </a:solidFill>
              </a:rPr>
              <a:t>input graph</a:t>
            </a:r>
          </a:p>
        </p:txBody>
      </p:sp>
      <p:pic>
        <p:nvPicPr>
          <p:cNvPr id="1026" name="Picture 2" descr="Image result for graph nodes edg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6415" y="4913790"/>
            <a:ext cx="1934951" cy="1289645"/>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Arrow 10"/>
          <p:cNvSpPr/>
          <p:nvPr/>
        </p:nvSpPr>
        <p:spPr>
          <a:xfrm rot="1340997">
            <a:off x="7710886" y="4650453"/>
            <a:ext cx="2081049" cy="336331"/>
          </a:xfrm>
          <a:prstGeom prst="rightArrow">
            <a:avLst/>
          </a:prstGeom>
          <a:solidFill>
            <a:schemeClr val="tx1">
              <a:lumMod val="20000"/>
              <a:lumOff val="8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a:solidFill>
                  <a:schemeClr val="tx1"/>
                </a:solidFill>
              </a:rPr>
              <a:t>output table</a:t>
            </a:r>
          </a:p>
        </p:txBody>
      </p:sp>
      <p:sp>
        <p:nvSpPr>
          <p:cNvPr id="12" name="TextBox 11"/>
          <p:cNvSpPr txBox="1"/>
          <p:nvPr/>
        </p:nvSpPr>
        <p:spPr>
          <a:xfrm>
            <a:off x="9777717" y="5275344"/>
            <a:ext cx="2159720" cy="840714"/>
          </a:xfrm>
          <a:prstGeom prst="rect">
            <a:avLst/>
          </a:prstGeom>
          <a:noFill/>
        </p:spPr>
        <p:txBody>
          <a:bodyPr wrap="square" lIns="0" tIns="0" rIns="0" bIns="0" rtlCol="0">
            <a:noAutofit/>
          </a:bodyPr>
          <a:lstStyle/>
          <a:p>
            <a:pPr>
              <a:lnSpc>
                <a:spcPct val="90000"/>
              </a:lnSpc>
            </a:pPr>
            <a:r>
              <a:rPr lang="en-US" sz="800" dirty="0">
                <a:latin typeface="Consolas" panose="020B0609020204030204" pitchFamily="49" charset="0"/>
                <a:cs typeface="Consolas" panose="020B0609020204030204" pitchFamily="49" charset="0"/>
              </a:rPr>
              <a:t>+------------+---------------------+</a:t>
            </a:r>
          </a:p>
          <a:p>
            <a:pPr>
              <a:lnSpc>
                <a:spcPct val="90000"/>
              </a:lnSpc>
            </a:pPr>
            <a:r>
              <a:rPr lang="en-US" sz="800" dirty="0">
                <a:latin typeface="Consolas" panose="020B0609020204030204" pitchFamily="49" charset="0"/>
                <a:cs typeface="Consolas" panose="020B0609020204030204" pitchFamily="49" charset="0"/>
              </a:rPr>
              <a:t>| customer   | time                |</a:t>
            </a:r>
          </a:p>
          <a:p>
            <a:pPr>
              <a:lnSpc>
                <a:spcPct val="90000"/>
              </a:lnSpc>
            </a:pPr>
            <a:r>
              <a:rPr lang="en-US" sz="800" dirty="0">
                <a:latin typeface="Consolas" panose="020B0609020204030204" pitchFamily="49" charset="0"/>
                <a:cs typeface="Consolas" panose="020B0609020204030204" pitchFamily="49" charset="0"/>
              </a:rPr>
              <a:t>+------------+---------------------+</a:t>
            </a:r>
          </a:p>
          <a:p>
            <a:pPr>
              <a:lnSpc>
                <a:spcPct val="90000"/>
              </a:lnSpc>
            </a:pPr>
            <a:r>
              <a:rPr lang="en-US" sz="800" dirty="0">
                <a:latin typeface="Consolas" panose="020B0609020204030204" pitchFamily="49" charset="0"/>
                <a:cs typeface="Consolas" panose="020B0609020204030204" pitchFamily="49" charset="0"/>
              </a:rPr>
              <a:t>| "Maria"    | 2010-12-17T02:42:32 |</a:t>
            </a:r>
          </a:p>
          <a:p>
            <a:pPr>
              <a:lnSpc>
                <a:spcPct val="90000"/>
              </a:lnSpc>
            </a:pP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Iksana</a:t>
            </a:r>
            <a:r>
              <a:rPr lang="en-US" sz="800" dirty="0">
                <a:latin typeface="Consolas" panose="020B0609020204030204" pitchFamily="49" charset="0"/>
                <a:cs typeface="Consolas" panose="020B0609020204030204" pitchFamily="49" charset="0"/>
              </a:rPr>
              <a:t>"   | 2011-01-01T20:57:21 |</a:t>
            </a:r>
          </a:p>
          <a:p>
            <a:pPr>
              <a:lnSpc>
                <a:spcPct val="90000"/>
              </a:lnSpc>
            </a:pPr>
            <a:r>
              <a:rPr lang="en-US" sz="800" dirty="0">
                <a:latin typeface="Consolas" panose="020B0609020204030204" pitchFamily="49" charset="0"/>
                <a:cs typeface="Consolas" panose="020B0609020204030204" pitchFamily="49" charset="0"/>
              </a:rPr>
              <a:t>| "Franklin" | 2012-09-29T02:49:09 |</a:t>
            </a:r>
          </a:p>
          <a:p>
            <a:pPr>
              <a:lnSpc>
                <a:spcPct val="90000"/>
              </a:lnSpc>
            </a:pPr>
            <a:r>
              <a:rPr lang="en-US" sz="800" dirty="0">
                <a:latin typeface="Consolas" panose="020B0609020204030204" pitchFamily="49" charset="0"/>
                <a:cs typeface="Consolas" panose="020B0609020204030204" pitchFamily="49" charset="0"/>
              </a:rPr>
              <a:t>+------------+---------------------+</a:t>
            </a:r>
          </a:p>
        </p:txBody>
      </p:sp>
      <p:pic>
        <p:nvPicPr>
          <p:cNvPr id="14" name="Picture 2" descr="Image result for graph nodes edg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85228" y="1529968"/>
            <a:ext cx="1934951" cy="1289645"/>
          </a:xfrm>
          <a:prstGeom prst="rect">
            <a:avLst/>
          </a:prstGeom>
          <a:noFill/>
          <a:extLst>
            <a:ext uri="{909E8E84-426E-40DD-AFC4-6F175D3DCCD1}">
              <a14:hiddenFill xmlns:a14="http://schemas.microsoft.com/office/drawing/2010/main">
                <a:solidFill>
                  <a:srgbClr val="FFFFFF"/>
                </a:solidFill>
              </a14:hiddenFill>
            </a:ext>
          </a:extLst>
        </p:spPr>
      </p:pic>
      <p:sp>
        <p:nvSpPr>
          <p:cNvPr id="16" name="Right Arrow 15"/>
          <p:cNvSpPr/>
          <p:nvPr/>
        </p:nvSpPr>
        <p:spPr>
          <a:xfrm rot="20271065">
            <a:off x="7543101" y="2575033"/>
            <a:ext cx="2081049" cy="336331"/>
          </a:xfrm>
          <a:prstGeom prst="rightArrow">
            <a:avLst/>
          </a:prstGeom>
          <a:solidFill>
            <a:schemeClr val="tx1">
              <a:lumMod val="20000"/>
              <a:lumOff val="8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a:solidFill>
                  <a:schemeClr val="tx1"/>
                </a:solidFill>
              </a:rPr>
              <a:t>output graph</a:t>
            </a:r>
          </a:p>
        </p:txBody>
      </p:sp>
      <p:pic>
        <p:nvPicPr>
          <p:cNvPr id="2" name="Picture 1"/>
          <p:cNvPicPr>
            <a:picLocks noChangeAspect="1"/>
          </p:cNvPicPr>
          <p:nvPr/>
        </p:nvPicPr>
        <p:blipFill rotWithShape="1">
          <a:blip r:embed="rId3"/>
          <a:srcRect l="5702" r="3487"/>
          <a:stretch/>
        </p:blipFill>
        <p:spPr>
          <a:xfrm>
            <a:off x="313381" y="1636650"/>
            <a:ext cx="3749040" cy="2469515"/>
          </a:xfrm>
          <a:prstGeom prst="rect">
            <a:avLst/>
          </a:prstGeom>
          <a:ln>
            <a:noFill/>
          </a:ln>
          <a:effectLst>
            <a:outerShdw blurRad="292100" dist="139700" dir="2700000" algn="tl" rotWithShape="0">
              <a:srgbClr val="333333">
                <a:alpha val="65000"/>
              </a:srgbClr>
            </a:outerShdw>
          </a:effectLst>
        </p:spPr>
      </p:pic>
      <p:sp>
        <p:nvSpPr>
          <p:cNvPr id="21" name="Rounded Rectangular Callout 20"/>
          <p:cNvSpPr/>
          <p:nvPr/>
        </p:nvSpPr>
        <p:spPr>
          <a:xfrm>
            <a:off x="3493315" y="1485228"/>
            <a:ext cx="3727292" cy="1951450"/>
          </a:xfrm>
          <a:prstGeom prst="wedgeRoundRectCallout">
            <a:avLst>
              <a:gd name="adj1" fmla="val -60926"/>
              <a:gd name="adj2" fmla="val -10922"/>
              <a:gd name="adj3" fmla="val 16667"/>
            </a:avLst>
          </a:prstGeom>
          <a:solidFill>
            <a:srgbClr val="FFFF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9" tIns="0" rIns="0" bIns="0" numCol="1" spcCol="0" rtlCol="0" fromWordArt="0" anchor="ctr" anchorCtr="0" forceAA="0" compatLnSpc="1">
            <a:prstTxWarp prst="textNoShape">
              <a:avLst/>
            </a:prstTxWarp>
            <a:noAutofit/>
          </a:bodyPr>
          <a:lstStyle/>
          <a:p>
            <a:pPr>
              <a:lnSpc>
                <a:spcPct val="90000"/>
              </a:lnSpc>
            </a:pPr>
            <a:r>
              <a:rPr lang="en-US" sz="1600" dirty="0">
                <a:solidFill>
                  <a:schemeClr val="tx1"/>
                </a:solidFill>
              </a:rPr>
              <a:t>  </a:t>
            </a:r>
            <a:r>
              <a:rPr lang="en-US" dirty="0">
                <a:solidFill>
                  <a:schemeClr val="tx1"/>
                </a:solidFill>
              </a:rPr>
              <a:t>LDBC’s G-CORE</a:t>
            </a:r>
          </a:p>
          <a:p>
            <a:pPr marL="285750" indent="-285750">
              <a:lnSpc>
                <a:spcPct val="90000"/>
              </a:lnSpc>
              <a:buFont typeface="Arial" panose="020B0604020202020204" pitchFamily="34" charset="0"/>
              <a:buChar char="•"/>
            </a:pPr>
            <a:r>
              <a:rPr lang="en-US" sz="1400" dirty="0">
                <a:solidFill>
                  <a:schemeClr val="tx1"/>
                </a:solidFill>
              </a:rPr>
              <a:t>Result of 2.5 years of discussions with </a:t>
            </a:r>
            <a:r>
              <a:rPr lang="en-US" sz="1400" b="1" dirty="0">
                <a:solidFill>
                  <a:schemeClr val="tx1"/>
                </a:solidFill>
              </a:rPr>
              <a:t>academia</a:t>
            </a:r>
            <a:r>
              <a:rPr lang="en-US" sz="1400" dirty="0">
                <a:solidFill>
                  <a:schemeClr val="tx1"/>
                </a:solidFill>
              </a:rPr>
              <a:t> </a:t>
            </a:r>
            <a:r>
              <a:rPr lang="en-US" sz="1200" dirty="0">
                <a:solidFill>
                  <a:schemeClr val="tx1"/>
                </a:solidFill>
              </a:rPr>
              <a:t>(various universities) </a:t>
            </a:r>
            <a:r>
              <a:rPr lang="en-US" sz="1400" b="1" dirty="0">
                <a:solidFill>
                  <a:schemeClr val="tx1"/>
                </a:solidFill>
              </a:rPr>
              <a:t>and industry </a:t>
            </a:r>
            <a:r>
              <a:rPr lang="en-US" sz="1200" dirty="0">
                <a:solidFill>
                  <a:schemeClr val="tx1"/>
                </a:solidFill>
              </a:rPr>
              <a:t>(</a:t>
            </a:r>
            <a:r>
              <a:rPr lang="en-US" sz="1200" dirty="0" err="1">
                <a:solidFill>
                  <a:schemeClr val="tx1"/>
                </a:solidFill>
              </a:rPr>
              <a:t>Capsenta</a:t>
            </a:r>
            <a:r>
              <a:rPr lang="en-US" sz="1200" dirty="0">
                <a:solidFill>
                  <a:schemeClr val="tx1"/>
                </a:solidFill>
              </a:rPr>
              <a:t>, HP, Huawei, IBM, Neo4j, Oracle, SAP and Sparsity)</a:t>
            </a:r>
          </a:p>
          <a:p>
            <a:pPr marL="285750" indent="-285750">
              <a:lnSpc>
                <a:spcPct val="90000"/>
              </a:lnSpc>
              <a:buFont typeface="Arial" panose="020B0604020202020204" pitchFamily="34" charset="0"/>
              <a:buChar char="•"/>
            </a:pPr>
            <a:r>
              <a:rPr lang="en-US" sz="1400" dirty="0">
                <a:solidFill>
                  <a:schemeClr val="tx1"/>
                </a:solidFill>
              </a:rPr>
              <a:t>Meant to </a:t>
            </a:r>
            <a:r>
              <a:rPr lang="en-US" sz="1400" b="1" dirty="0">
                <a:solidFill>
                  <a:schemeClr val="tx1"/>
                </a:solidFill>
              </a:rPr>
              <a:t>guide</a:t>
            </a:r>
            <a:r>
              <a:rPr lang="en-US" sz="1400" dirty="0">
                <a:solidFill>
                  <a:schemeClr val="tx1"/>
                </a:solidFill>
              </a:rPr>
              <a:t> the evolution of both existing and future graph query languages (e.g. SQL/PG, PGQL, Cypher)</a:t>
            </a:r>
          </a:p>
          <a:p>
            <a:pPr marL="285750" indent="-285750">
              <a:lnSpc>
                <a:spcPct val="90000"/>
              </a:lnSpc>
              <a:buFont typeface="Arial" panose="020B0604020202020204" pitchFamily="34" charset="0"/>
              <a:buChar char="•"/>
            </a:pPr>
            <a:r>
              <a:rPr lang="en-US" sz="1400" b="1" dirty="0">
                <a:solidFill>
                  <a:schemeClr val="tx1"/>
                </a:solidFill>
              </a:rPr>
              <a:t>Not (yet) implemented </a:t>
            </a:r>
            <a:r>
              <a:rPr lang="en-US" sz="1400" dirty="0">
                <a:solidFill>
                  <a:schemeClr val="tx1"/>
                </a:solidFill>
              </a:rPr>
              <a:t>by anyone</a:t>
            </a:r>
          </a:p>
        </p:txBody>
      </p:sp>
      <p:sp>
        <p:nvSpPr>
          <p:cNvPr id="22" name="Rounded Rectangular Callout 21"/>
          <p:cNvSpPr/>
          <p:nvPr/>
        </p:nvSpPr>
        <p:spPr>
          <a:xfrm>
            <a:off x="8955925" y="3826065"/>
            <a:ext cx="2299488" cy="1087726"/>
          </a:xfrm>
          <a:prstGeom prst="wedgeRoundRectCallout">
            <a:avLst>
              <a:gd name="adj1" fmla="val -9542"/>
              <a:gd name="adj2" fmla="val -136293"/>
              <a:gd name="adj3" fmla="val 16667"/>
            </a:avLst>
          </a:prstGeom>
          <a:solidFill>
            <a:srgbClr val="FFFF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9" tIns="0" rIns="0" bIns="0" numCol="1" spcCol="0" rtlCol="0" fromWordArt="0" anchor="ctr" anchorCtr="0" forceAA="0" compatLnSpc="1">
            <a:prstTxWarp prst="textNoShape">
              <a:avLst/>
            </a:prstTxWarp>
            <a:noAutofit/>
          </a:bodyPr>
          <a:lstStyle/>
          <a:p>
            <a:pPr>
              <a:lnSpc>
                <a:spcPct val="90000"/>
              </a:lnSpc>
            </a:pPr>
            <a:r>
              <a:rPr lang="en-US" sz="1600" dirty="0">
                <a:solidFill>
                  <a:schemeClr val="tx1"/>
                </a:solidFill>
              </a:rPr>
              <a:t>Ability to return graphs from queries allows for:</a:t>
            </a:r>
          </a:p>
          <a:p>
            <a:pPr marL="285750" indent="-285750">
              <a:lnSpc>
                <a:spcPct val="90000"/>
              </a:lnSpc>
              <a:buFont typeface="Arial" panose="020B0604020202020204" pitchFamily="34" charset="0"/>
              <a:buChar char="•"/>
            </a:pPr>
            <a:r>
              <a:rPr lang="en-US" sz="1600" b="1" dirty="0">
                <a:solidFill>
                  <a:schemeClr val="tx1"/>
                </a:solidFill>
              </a:rPr>
              <a:t>Subqueries</a:t>
            </a:r>
          </a:p>
          <a:p>
            <a:pPr marL="285750" indent="-285750">
              <a:lnSpc>
                <a:spcPct val="90000"/>
              </a:lnSpc>
              <a:buFont typeface="Arial" panose="020B0604020202020204" pitchFamily="34" charset="0"/>
              <a:buChar char="•"/>
            </a:pPr>
            <a:r>
              <a:rPr lang="en-US" sz="1600" b="1" dirty="0">
                <a:solidFill>
                  <a:schemeClr val="tx1"/>
                </a:solidFill>
              </a:rPr>
              <a:t>Views</a:t>
            </a:r>
          </a:p>
        </p:txBody>
      </p:sp>
      <p:sp>
        <p:nvSpPr>
          <p:cNvPr id="23" name="Footer Placeholder 6"/>
          <p:cNvSpPr>
            <a:spLocks noGrp="1"/>
          </p:cNvSpPr>
          <p:nvPr>
            <p:ph type="ftr" sz="quarter" idx="11"/>
          </p:nvPr>
        </p:nvSpPr>
        <p:spPr>
          <a:xfrm>
            <a:off x="8621423" y="6556248"/>
            <a:ext cx="2743200" cy="182880"/>
          </a:xfrm>
        </p:spPr>
        <p:txBody>
          <a:bodyPr/>
          <a:lstStyle/>
          <a:p>
            <a:r>
              <a:rPr lang="en-US" dirty="0"/>
              <a:t>Confidential – Oracle Internal</a:t>
            </a:r>
          </a:p>
        </p:txBody>
      </p:sp>
    </p:spTree>
    <p:extLst>
      <p:ext uri="{BB962C8B-B14F-4D97-AF65-F5344CB8AC3E}">
        <p14:creationId xmlns:p14="http://schemas.microsoft.com/office/powerpoint/2010/main" val="12140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a:off x="557786" y="4395621"/>
            <a:ext cx="11171022" cy="2089351"/>
          </a:xfrm>
          <a:prstGeom prst="ellipse">
            <a:avLst/>
          </a:prstGeom>
          <a:solidFill>
            <a:schemeClr val="tx1">
              <a:lumMod val="60000"/>
              <a:lumOff val="40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t>(Open)Cypher</a:t>
            </a:r>
          </a:p>
        </p:txBody>
      </p:sp>
      <p:sp>
        <p:nvSpPr>
          <p:cNvPr id="18" name="Oval 17"/>
          <p:cNvSpPr/>
          <p:nvPr/>
        </p:nvSpPr>
        <p:spPr>
          <a:xfrm>
            <a:off x="862468" y="4229224"/>
            <a:ext cx="10463888" cy="1957094"/>
          </a:xfrm>
          <a:prstGeom prst="ellipse">
            <a:avLst/>
          </a:prstGeom>
          <a:solidFill>
            <a:srgbClr val="FF0000"/>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t>PGQL 1.1</a:t>
            </a:r>
          </a:p>
        </p:txBody>
      </p:sp>
      <p:grpSp>
        <p:nvGrpSpPr>
          <p:cNvPr id="20" name="Group 19"/>
          <p:cNvGrpSpPr/>
          <p:nvPr/>
        </p:nvGrpSpPr>
        <p:grpSpPr>
          <a:xfrm>
            <a:off x="261601" y="2626858"/>
            <a:ext cx="11884025" cy="2307463"/>
            <a:chOff x="261601" y="2626858"/>
            <a:chExt cx="11884025" cy="2307463"/>
          </a:xfrm>
        </p:grpSpPr>
        <p:sp>
          <p:nvSpPr>
            <p:cNvPr id="17" name="Oval 16"/>
            <p:cNvSpPr/>
            <p:nvPr/>
          </p:nvSpPr>
          <p:spPr>
            <a:xfrm rot="20425801">
              <a:off x="261601" y="2626858"/>
              <a:ext cx="11884025" cy="2307463"/>
            </a:xfrm>
            <a:prstGeom prst="ellipse">
              <a:avLst/>
            </a:pr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t>LDBC’s G-CORE</a:t>
              </a:r>
            </a:p>
          </p:txBody>
        </p:sp>
        <p:sp>
          <p:nvSpPr>
            <p:cNvPr id="19" name="TextBox 18"/>
            <p:cNvSpPr txBox="1"/>
            <p:nvPr/>
          </p:nvSpPr>
          <p:spPr>
            <a:xfrm rot="20324614">
              <a:off x="8316989" y="3338571"/>
              <a:ext cx="914400" cy="914400"/>
            </a:xfrm>
            <a:prstGeom prst="rect">
              <a:avLst/>
            </a:prstGeom>
            <a:noFill/>
          </p:spPr>
          <p:txBody>
            <a:bodyPr wrap="none" lIns="0" tIns="0" rIns="0" bIns="0" rtlCol="0">
              <a:noAutofit/>
            </a:bodyPr>
            <a:lstStyle/>
            <a:p>
              <a:pPr>
                <a:lnSpc>
                  <a:spcPct val="90000"/>
                </a:lnSpc>
              </a:pPr>
              <a:r>
                <a:rPr lang="en-US" dirty="0">
                  <a:solidFill>
                    <a:schemeClr val="bg1"/>
                  </a:solidFill>
                </a:rPr>
                <a:t>LDBC’s G-CORE</a:t>
              </a:r>
            </a:p>
          </p:txBody>
        </p:sp>
      </p:grpSp>
      <p:sp>
        <p:nvSpPr>
          <p:cNvPr id="3" name="Slide Number Placeholder 2"/>
          <p:cNvSpPr>
            <a:spLocks noGrp="1"/>
          </p:cNvSpPr>
          <p:nvPr>
            <p:ph type="sldNum" sz="quarter" idx="12"/>
          </p:nvPr>
        </p:nvSpPr>
        <p:spPr/>
        <p:txBody>
          <a:bodyPr/>
          <a:lstStyle/>
          <a:p>
            <a:fld id="{C51EAA63-D034-42AE-91FA-B13B9518C7BE}" type="slidenum">
              <a:rPr lang="en-US" smtClean="0"/>
              <a:t>62</a:t>
            </a:fld>
            <a:endParaRPr lang="en-US"/>
          </a:p>
        </p:txBody>
      </p:sp>
      <p:sp>
        <p:nvSpPr>
          <p:cNvPr id="4" name="Title 3"/>
          <p:cNvSpPr>
            <a:spLocks noGrp="1"/>
          </p:cNvSpPr>
          <p:nvPr>
            <p:ph type="title"/>
          </p:nvPr>
        </p:nvSpPr>
        <p:spPr/>
        <p:txBody>
          <a:bodyPr/>
          <a:lstStyle/>
          <a:p>
            <a:pPr algn="ctr"/>
            <a:r>
              <a:rPr lang="en-US" dirty="0"/>
              <a:t>Property graph query languages</a:t>
            </a:r>
          </a:p>
        </p:txBody>
      </p:sp>
      <p:sp>
        <p:nvSpPr>
          <p:cNvPr id="5" name="Chord 4"/>
          <p:cNvSpPr/>
          <p:nvPr/>
        </p:nvSpPr>
        <p:spPr>
          <a:xfrm rot="16023122">
            <a:off x="4491995" y="-826118"/>
            <a:ext cx="3766728" cy="11038776"/>
          </a:xfrm>
          <a:prstGeom prst="chord">
            <a:avLst/>
          </a:prstGeom>
          <a:solidFill>
            <a:srgbClr val="0070C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6" name="TextBox 5"/>
          <p:cNvSpPr txBox="1"/>
          <p:nvPr/>
        </p:nvSpPr>
        <p:spPr>
          <a:xfrm>
            <a:off x="5057285" y="5458432"/>
            <a:ext cx="3125054" cy="914400"/>
          </a:xfrm>
          <a:prstGeom prst="rect">
            <a:avLst/>
          </a:prstGeom>
          <a:noFill/>
        </p:spPr>
        <p:txBody>
          <a:bodyPr wrap="none" lIns="0" tIns="0" rIns="0" bIns="0" rtlCol="0">
            <a:noAutofit/>
          </a:bodyPr>
          <a:lstStyle/>
          <a:p>
            <a:pPr>
              <a:lnSpc>
                <a:spcPct val="90000"/>
              </a:lnSpc>
            </a:pPr>
            <a:r>
              <a:rPr lang="en-US" dirty="0">
                <a:solidFill>
                  <a:schemeClr val="bg1"/>
                </a:solidFill>
              </a:rPr>
              <a:t>PGQL +</a:t>
            </a:r>
          </a:p>
          <a:p>
            <a:pPr>
              <a:lnSpc>
                <a:spcPct val="90000"/>
              </a:lnSpc>
            </a:pPr>
            <a:r>
              <a:rPr lang="en-US" dirty="0">
                <a:solidFill>
                  <a:schemeClr val="bg1"/>
                </a:solidFill>
              </a:rPr>
              <a:t>Built-in PGX algorithms +</a:t>
            </a:r>
          </a:p>
          <a:p>
            <a:pPr>
              <a:lnSpc>
                <a:spcPct val="90000"/>
              </a:lnSpc>
            </a:pPr>
            <a:r>
              <a:rPr lang="en-US" dirty="0">
                <a:solidFill>
                  <a:schemeClr val="bg1"/>
                </a:solidFill>
              </a:rPr>
              <a:t>PGX Subgraph Creation</a:t>
            </a:r>
          </a:p>
        </p:txBody>
      </p:sp>
      <p:sp>
        <p:nvSpPr>
          <p:cNvPr id="8" name="Oval 7"/>
          <p:cNvSpPr/>
          <p:nvPr/>
        </p:nvSpPr>
        <p:spPr>
          <a:xfrm>
            <a:off x="4561490" y="2743200"/>
            <a:ext cx="3163614" cy="2270234"/>
          </a:xfrm>
          <a:prstGeom prst="ellips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Query</a:t>
            </a:r>
          </a:p>
        </p:txBody>
      </p:sp>
      <p:sp>
        <p:nvSpPr>
          <p:cNvPr id="9" name="Right Arrow 8"/>
          <p:cNvSpPr/>
          <p:nvPr/>
        </p:nvSpPr>
        <p:spPr>
          <a:xfrm rot="20196895">
            <a:off x="2499165" y="4666595"/>
            <a:ext cx="2081049" cy="336331"/>
          </a:xfrm>
          <a:prstGeom prst="rightArrow">
            <a:avLst/>
          </a:prstGeom>
          <a:solidFill>
            <a:schemeClr val="tx1">
              <a:lumMod val="20000"/>
              <a:lumOff val="8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a:solidFill>
                  <a:schemeClr val="tx1"/>
                </a:solidFill>
              </a:rPr>
              <a:t>input graph</a:t>
            </a:r>
          </a:p>
        </p:txBody>
      </p:sp>
      <p:pic>
        <p:nvPicPr>
          <p:cNvPr id="1026" name="Picture 2" descr="Image result for graph nodes edg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6415" y="4913790"/>
            <a:ext cx="1934951" cy="1289645"/>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Arrow 10"/>
          <p:cNvSpPr/>
          <p:nvPr/>
        </p:nvSpPr>
        <p:spPr>
          <a:xfrm rot="1340997">
            <a:off x="7710886" y="4650453"/>
            <a:ext cx="2081049" cy="336331"/>
          </a:xfrm>
          <a:prstGeom prst="rightArrow">
            <a:avLst/>
          </a:prstGeom>
          <a:solidFill>
            <a:schemeClr val="tx1">
              <a:lumMod val="20000"/>
              <a:lumOff val="8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a:solidFill>
                  <a:schemeClr val="tx1"/>
                </a:solidFill>
              </a:rPr>
              <a:t>output table</a:t>
            </a:r>
          </a:p>
        </p:txBody>
      </p:sp>
      <p:sp>
        <p:nvSpPr>
          <p:cNvPr id="12" name="TextBox 11"/>
          <p:cNvSpPr txBox="1"/>
          <p:nvPr/>
        </p:nvSpPr>
        <p:spPr>
          <a:xfrm>
            <a:off x="9777717" y="5275344"/>
            <a:ext cx="2159720" cy="840714"/>
          </a:xfrm>
          <a:prstGeom prst="rect">
            <a:avLst/>
          </a:prstGeom>
          <a:noFill/>
        </p:spPr>
        <p:txBody>
          <a:bodyPr wrap="square" lIns="0" tIns="0" rIns="0" bIns="0" rtlCol="0">
            <a:noAutofit/>
          </a:bodyPr>
          <a:lstStyle/>
          <a:p>
            <a:pPr>
              <a:lnSpc>
                <a:spcPct val="90000"/>
              </a:lnSpc>
            </a:pPr>
            <a:r>
              <a:rPr lang="en-US" sz="800" dirty="0">
                <a:latin typeface="Consolas" panose="020B0609020204030204" pitchFamily="49" charset="0"/>
                <a:cs typeface="Consolas" panose="020B0609020204030204" pitchFamily="49" charset="0"/>
              </a:rPr>
              <a:t>+------------+---------------------+</a:t>
            </a:r>
          </a:p>
          <a:p>
            <a:pPr>
              <a:lnSpc>
                <a:spcPct val="90000"/>
              </a:lnSpc>
            </a:pPr>
            <a:r>
              <a:rPr lang="en-US" sz="800" dirty="0">
                <a:latin typeface="Consolas" panose="020B0609020204030204" pitchFamily="49" charset="0"/>
                <a:cs typeface="Consolas" panose="020B0609020204030204" pitchFamily="49" charset="0"/>
              </a:rPr>
              <a:t>| customer   | time                |</a:t>
            </a:r>
          </a:p>
          <a:p>
            <a:pPr>
              <a:lnSpc>
                <a:spcPct val="90000"/>
              </a:lnSpc>
            </a:pPr>
            <a:r>
              <a:rPr lang="en-US" sz="800" dirty="0">
                <a:latin typeface="Consolas" panose="020B0609020204030204" pitchFamily="49" charset="0"/>
                <a:cs typeface="Consolas" panose="020B0609020204030204" pitchFamily="49" charset="0"/>
              </a:rPr>
              <a:t>+------------+---------------------+</a:t>
            </a:r>
          </a:p>
          <a:p>
            <a:pPr>
              <a:lnSpc>
                <a:spcPct val="90000"/>
              </a:lnSpc>
            </a:pPr>
            <a:r>
              <a:rPr lang="en-US" sz="800" dirty="0">
                <a:latin typeface="Consolas" panose="020B0609020204030204" pitchFamily="49" charset="0"/>
                <a:cs typeface="Consolas" panose="020B0609020204030204" pitchFamily="49" charset="0"/>
              </a:rPr>
              <a:t>| "Maria"    | 2010-12-17T02:42:32 |</a:t>
            </a:r>
          </a:p>
          <a:p>
            <a:pPr>
              <a:lnSpc>
                <a:spcPct val="90000"/>
              </a:lnSpc>
            </a:pP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Iksana</a:t>
            </a:r>
            <a:r>
              <a:rPr lang="en-US" sz="800" dirty="0">
                <a:latin typeface="Consolas" panose="020B0609020204030204" pitchFamily="49" charset="0"/>
                <a:cs typeface="Consolas" panose="020B0609020204030204" pitchFamily="49" charset="0"/>
              </a:rPr>
              <a:t>"   | 2011-01-01T20:57:21 |</a:t>
            </a:r>
          </a:p>
          <a:p>
            <a:pPr>
              <a:lnSpc>
                <a:spcPct val="90000"/>
              </a:lnSpc>
            </a:pPr>
            <a:r>
              <a:rPr lang="en-US" sz="800" dirty="0">
                <a:latin typeface="Consolas" panose="020B0609020204030204" pitchFamily="49" charset="0"/>
                <a:cs typeface="Consolas" panose="020B0609020204030204" pitchFamily="49" charset="0"/>
              </a:rPr>
              <a:t>| "Franklin" | 2012-09-29T02:49:09 |</a:t>
            </a:r>
          </a:p>
          <a:p>
            <a:pPr>
              <a:lnSpc>
                <a:spcPct val="90000"/>
              </a:lnSpc>
            </a:pPr>
            <a:r>
              <a:rPr lang="en-US" sz="800" dirty="0">
                <a:latin typeface="Consolas" panose="020B0609020204030204" pitchFamily="49" charset="0"/>
                <a:cs typeface="Consolas" panose="020B0609020204030204" pitchFamily="49" charset="0"/>
              </a:rPr>
              <a:t>+------------+---------------------+</a:t>
            </a:r>
          </a:p>
        </p:txBody>
      </p:sp>
      <p:pic>
        <p:nvPicPr>
          <p:cNvPr id="14" name="Picture 2" descr="Image result for graph nodes edg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85228" y="1529968"/>
            <a:ext cx="1934951" cy="1289645"/>
          </a:xfrm>
          <a:prstGeom prst="rect">
            <a:avLst/>
          </a:prstGeom>
          <a:noFill/>
          <a:extLst>
            <a:ext uri="{909E8E84-426E-40DD-AFC4-6F175D3DCCD1}">
              <a14:hiddenFill xmlns:a14="http://schemas.microsoft.com/office/drawing/2010/main">
                <a:solidFill>
                  <a:srgbClr val="FFFFFF"/>
                </a:solidFill>
              </a14:hiddenFill>
            </a:ext>
          </a:extLst>
        </p:spPr>
      </p:pic>
      <p:sp>
        <p:nvSpPr>
          <p:cNvPr id="16" name="Right Arrow 15"/>
          <p:cNvSpPr/>
          <p:nvPr/>
        </p:nvSpPr>
        <p:spPr>
          <a:xfrm rot="20271065">
            <a:off x="7543101" y="2575033"/>
            <a:ext cx="2081049" cy="336331"/>
          </a:xfrm>
          <a:prstGeom prst="rightArrow">
            <a:avLst/>
          </a:prstGeom>
          <a:solidFill>
            <a:schemeClr val="tx1">
              <a:lumMod val="20000"/>
              <a:lumOff val="8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a:solidFill>
                  <a:schemeClr val="tx1"/>
                </a:solidFill>
              </a:rPr>
              <a:t>output graph</a:t>
            </a:r>
          </a:p>
        </p:txBody>
      </p:sp>
      <p:sp>
        <p:nvSpPr>
          <p:cNvPr id="23" name="Rounded Rectangular Callout 22"/>
          <p:cNvSpPr/>
          <p:nvPr/>
        </p:nvSpPr>
        <p:spPr>
          <a:xfrm>
            <a:off x="689879" y="2996082"/>
            <a:ext cx="4176806" cy="1846431"/>
          </a:xfrm>
          <a:prstGeom prst="wedgeRoundRectCallout">
            <a:avLst>
              <a:gd name="adj1" fmla="val 42884"/>
              <a:gd name="adj2" fmla="val 73391"/>
              <a:gd name="adj3" fmla="val 16667"/>
            </a:avLst>
          </a:prstGeom>
          <a:solidFill>
            <a:srgbClr val="FFFF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9" tIns="0" rIns="0" bIns="0" numCol="1" spcCol="0" rtlCol="0" fromWordArt="0" anchor="ctr" anchorCtr="0" forceAA="0" compatLnSpc="1">
            <a:prstTxWarp prst="textNoShape">
              <a:avLst/>
            </a:prstTxWarp>
            <a:noAutofit/>
          </a:bodyPr>
          <a:lstStyle/>
          <a:p>
            <a:pPr>
              <a:lnSpc>
                <a:spcPct val="90000"/>
              </a:lnSpc>
            </a:pPr>
            <a:r>
              <a:rPr lang="en-US" sz="1600" dirty="0">
                <a:solidFill>
                  <a:schemeClr val="tx1"/>
                </a:solidFill>
              </a:rPr>
              <a:t>PGX can already create certain </a:t>
            </a:r>
            <a:r>
              <a:rPr lang="en-US" sz="1600" b="1" dirty="0">
                <a:solidFill>
                  <a:schemeClr val="tx1"/>
                </a:solidFill>
              </a:rPr>
              <a:t>built-in views</a:t>
            </a:r>
            <a:r>
              <a:rPr lang="en-US" sz="1600" dirty="0">
                <a:solidFill>
                  <a:schemeClr val="tx1"/>
                </a:solidFill>
              </a:rPr>
              <a:t>:</a:t>
            </a:r>
          </a:p>
          <a:p>
            <a:pPr marL="285750" indent="-285750">
              <a:lnSpc>
                <a:spcPct val="90000"/>
              </a:lnSpc>
              <a:buFont typeface="Arial" panose="020B0604020202020204" pitchFamily="34" charset="0"/>
              <a:buChar char="•"/>
            </a:pPr>
            <a:r>
              <a:rPr lang="en-US" sz="1600" dirty="0">
                <a:solidFill>
                  <a:schemeClr val="tx1"/>
                </a:solidFill>
              </a:rPr>
              <a:t>Subgraphs through vertex/edge filters</a:t>
            </a:r>
          </a:p>
          <a:p>
            <a:pPr marL="285750" indent="-285750">
              <a:lnSpc>
                <a:spcPct val="90000"/>
              </a:lnSpc>
              <a:buFont typeface="Arial" panose="020B0604020202020204" pitchFamily="34" charset="0"/>
              <a:buChar char="•"/>
            </a:pPr>
            <a:r>
              <a:rPr lang="en-US" sz="1600" dirty="0">
                <a:solidFill>
                  <a:schemeClr val="tx1"/>
                </a:solidFill>
              </a:rPr>
              <a:t>“</a:t>
            </a:r>
            <a:r>
              <a:rPr lang="en-US" sz="1600" dirty="0" err="1">
                <a:solidFill>
                  <a:schemeClr val="tx1"/>
                </a:solidFill>
              </a:rPr>
              <a:t>PageRanked</a:t>
            </a:r>
            <a:r>
              <a:rPr lang="en-US" sz="1600" dirty="0">
                <a:solidFill>
                  <a:schemeClr val="tx1"/>
                </a:solidFill>
              </a:rPr>
              <a:t>” graph</a:t>
            </a:r>
          </a:p>
          <a:p>
            <a:pPr marL="285750" indent="-285750">
              <a:lnSpc>
                <a:spcPct val="90000"/>
              </a:lnSpc>
              <a:buFont typeface="Arial" panose="020B0604020202020204" pitchFamily="34" charset="0"/>
              <a:buChar char="•"/>
            </a:pPr>
            <a:r>
              <a:rPr lang="en-US" sz="1600" dirty="0">
                <a:solidFill>
                  <a:schemeClr val="tx1"/>
                </a:solidFill>
              </a:rPr>
              <a:t>Etc.</a:t>
            </a:r>
          </a:p>
          <a:p>
            <a:pPr marL="285750" indent="-285750">
              <a:lnSpc>
                <a:spcPct val="90000"/>
              </a:lnSpc>
              <a:buFont typeface="Arial" panose="020B0604020202020204" pitchFamily="34" charset="0"/>
              <a:buChar char="•"/>
            </a:pPr>
            <a:endParaRPr lang="en-US" sz="1600" dirty="0">
              <a:solidFill>
                <a:schemeClr val="tx1"/>
              </a:solidFill>
            </a:endParaRPr>
          </a:p>
          <a:p>
            <a:pPr>
              <a:lnSpc>
                <a:spcPct val="90000"/>
              </a:lnSpc>
            </a:pPr>
            <a:r>
              <a:rPr lang="en-US" sz="1600" dirty="0">
                <a:solidFill>
                  <a:schemeClr val="tx1"/>
                </a:solidFill>
              </a:rPr>
              <a:t>General view capability will allow for additional kinds of applications</a:t>
            </a:r>
          </a:p>
        </p:txBody>
      </p:sp>
      <p:sp>
        <p:nvSpPr>
          <p:cNvPr id="26" name="Rounded Rectangular Callout 25"/>
          <p:cNvSpPr/>
          <p:nvPr/>
        </p:nvSpPr>
        <p:spPr>
          <a:xfrm>
            <a:off x="7484949" y="3021546"/>
            <a:ext cx="4200557" cy="1511857"/>
          </a:xfrm>
          <a:prstGeom prst="wedgeRoundRectCallout">
            <a:avLst>
              <a:gd name="adj1" fmla="val -56288"/>
              <a:gd name="adj2" fmla="val 106353"/>
              <a:gd name="adj3" fmla="val 16667"/>
            </a:avLst>
          </a:prstGeom>
          <a:solidFill>
            <a:srgbClr val="FFFF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9" tIns="0" rIns="0" bIns="0" numCol="1" spcCol="0" rtlCol="0" fromWordArt="0" anchor="ctr" anchorCtr="0" forceAA="0" compatLnSpc="1">
            <a:prstTxWarp prst="textNoShape">
              <a:avLst/>
            </a:prstTxWarp>
            <a:noAutofit/>
          </a:bodyPr>
          <a:lstStyle/>
          <a:p>
            <a:pPr>
              <a:lnSpc>
                <a:spcPct val="90000"/>
              </a:lnSpc>
            </a:pPr>
            <a:r>
              <a:rPr lang="en-US" sz="1600" b="1" dirty="0">
                <a:solidFill>
                  <a:schemeClr val="tx1"/>
                </a:solidFill>
              </a:rPr>
              <a:t>Querying views through PGQL </a:t>
            </a:r>
            <a:r>
              <a:rPr lang="en-US" sz="1400" dirty="0">
                <a:solidFill>
                  <a:schemeClr val="tx1"/>
                </a:solidFill>
              </a:rPr>
              <a:t>(supported today)</a:t>
            </a:r>
          </a:p>
          <a:p>
            <a:pPr marL="285750" indent="-285750">
              <a:lnSpc>
                <a:spcPct val="90000"/>
              </a:lnSpc>
              <a:buFont typeface="Arial" panose="020B0604020202020204" pitchFamily="34" charset="0"/>
              <a:buChar char="•"/>
            </a:pPr>
            <a:r>
              <a:rPr lang="en-US" sz="1400" dirty="0">
                <a:solidFill>
                  <a:schemeClr val="tx1"/>
                </a:solidFill>
              </a:rPr>
              <a:t>E.g. Find 10 vertices with the highest PageRank value:</a:t>
            </a:r>
            <a:br>
              <a:rPr lang="en-US" sz="1600" dirty="0">
                <a:solidFill>
                  <a:schemeClr val="tx1"/>
                </a:solidFill>
              </a:rPr>
            </a:br>
            <a:br>
              <a:rPr lang="en-US" sz="500" dirty="0">
                <a:solidFill>
                  <a:schemeClr val="tx1"/>
                </a:solidFill>
              </a:rPr>
            </a:br>
            <a:r>
              <a:rPr lang="en-US" sz="1300" b="1" dirty="0">
                <a:solidFill>
                  <a:schemeClr val="tx1"/>
                </a:solidFill>
                <a:latin typeface="Consolas" panose="020B0609020204030204" pitchFamily="49" charset="0"/>
                <a:cs typeface="Consolas" panose="020B0609020204030204" pitchFamily="49" charset="0"/>
              </a:rPr>
              <a:t>    </a:t>
            </a:r>
            <a:r>
              <a:rPr lang="en-US" sz="1200" b="1" dirty="0">
                <a:solidFill>
                  <a:schemeClr val="tx1"/>
                </a:solidFill>
                <a:latin typeface="Consolas" panose="020B0609020204030204" pitchFamily="49" charset="0"/>
                <a:cs typeface="Consolas" panose="020B0609020204030204" pitchFamily="49" charset="0"/>
              </a:rPr>
              <a:t>SELECT</a:t>
            </a:r>
            <a:r>
              <a:rPr lang="en-US" sz="1200" dirty="0">
                <a:solidFill>
                  <a:schemeClr val="tx1"/>
                </a:solidFill>
                <a:latin typeface="Consolas" panose="020B0609020204030204" pitchFamily="49" charset="0"/>
                <a:cs typeface="Consolas" panose="020B0609020204030204" pitchFamily="49" charset="0"/>
              </a:rPr>
              <a:t> </a:t>
            </a:r>
            <a:r>
              <a:rPr lang="en-US" sz="1200" dirty="0" err="1">
                <a:solidFill>
                  <a:schemeClr val="tx1"/>
                </a:solidFill>
                <a:latin typeface="Consolas" panose="020B0609020204030204" pitchFamily="49" charset="0"/>
                <a:cs typeface="Consolas" panose="020B0609020204030204" pitchFamily="49" charset="0"/>
              </a:rPr>
              <a:t>n.pr_value</a:t>
            </a:r>
            <a:br>
              <a:rPr lang="en-US" sz="1200" dirty="0">
                <a:solidFill>
                  <a:schemeClr val="tx1"/>
                </a:solidFill>
                <a:latin typeface="Consolas" panose="020B0609020204030204" pitchFamily="49" charset="0"/>
                <a:cs typeface="Consolas" panose="020B0609020204030204" pitchFamily="49" charset="0"/>
              </a:rPr>
            </a:br>
            <a:r>
              <a:rPr lang="en-US" sz="1200" dirty="0">
                <a:solidFill>
                  <a:schemeClr val="tx1"/>
                </a:solidFill>
                <a:latin typeface="Consolas" panose="020B0609020204030204" pitchFamily="49" charset="0"/>
                <a:cs typeface="Consolas" panose="020B0609020204030204" pitchFamily="49" charset="0"/>
              </a:rPr>
              <a:t>      </a:t>
            </a:r>
            <a:r>
              <a:rPr lang="en-US" sz="1200" b="1" dirty="0">
                <a:solidFill>
                  <a:schemeClr val="tx1"/>
                </a:solidFill>
                <a:latin typeface="Consolas" panose="020B0609020204030204" pitchFamily="49" charset="0"/>
                <a:cs typeface="Consolas" panose="020B0609020204030204" pitchFamily="49" charset="0"/>
              </a:rPr>
              <a:t>FROM</a:t>
            </a:r>
            <a:r>
              <a:rPr lang="en-US" sz="1200" dirty="0">
                <a:solidFill>
                  <a:schemeClr val="tx1"/>
                </a:solidFill>
                <a:latin typeface="Consolas" panose="020B0609020204030204" pitchFamily="49" charset="0"/>
                <a:cs typeface="Consolas" panose="020B0609020204030204" pitchFamily="49" charset="0"/>
              </a:rPr>
              <a:t> </a:t>
            </a:r>
            <a:r>
              <a:rPr lang="en-US" sz="1200" dirty="0" err="1">
                <a:solidFill>
                  <a:schemeClr val="tx1"/>
                </a:solidFill>
                <a:latin typeface="Consolas" panose="020B0609020204030204" pitchFamily="49" charset="0"/>
                <a:cs typeface="Consolas" panose="020B0609020204030204" pitchFamily="49" charset="0"/>
              </a:rPr>
              <a:t>PageRankedGraph</a:t>
            </a:r>
            <a:br>
              <a:rPr lang="en-US" sz="1200" dirty="0">
                <a:solidFill>
                  <a:schemeClr val="tx1"/>
                </a:solidFill>
                <a:latin typeface="Consolas" panose="020B0609020204030204" pitchFamily="49" charset="0"/>
                <a:cs typeface="Consolas" panose="020B0609020204030204" pitchFamily="49" charset="0"/>
              </a:rPr>
            </a:br>
            <a:r>
              <a:rPr lang="en-US" sz="1200" dirty="0">
                <a:solidFill>
                  <a:schemeClr val="tx1"/>
                </a:solidFill>
                <a:latin typeface="Consolas" panose="020B0609020204030204" pitchFamily="49" charset="0"/>
                <a:cs typeface="Consolas" panose="020B0609020204030204" pitchFamily="49" charset="0"/>
              </a:rPr>
              <a:t>     </a:t>
            </a:r>
            <a:r>
              <a:rPr lang="en-US" sz="1200" b="1" dirty="0">
                <a:solidFill>
                  <a:schemeClr val="tx1"/>
                </a:solidFill>
                <a:latin typeface="Consolas" panose="020B0609020204030204" pitchFamily="49" charset="0"/>
                <a:cs typeface="Consolas" panose="020B0609020204030204" pitchFamily="49" charset="0"/>
              </a:rPr>
              <a:t>MATCH</a:t>
            </a:r>
            <a:r>
              <a:rPr lang="en-US" sz="1200" dirty="0">
                <a:solidFill>
                  <a:schemeClr val="tx1"/>
                </a:solidFill>
                <a:latin typeface="Consolas" panose="020B0609020204030204" pitchFamily="49" charset="0"/>
                <a:cs typeface="Consolas" panose="020B0609020204030204" pitchFamily="49" charset="0"/>
              </a:rPr>
              <a:t> (n)</a:t>
            </a:r>
            <a:br>
              <a:rPr lang="en-US" sz="1200" dirty="0">
                <a:solidFill>
                  <a:schemeClr val="tx1"/>
                </a:solidFill>
                <a:latin typeface="Consolas" panose="020B0609020204030204" pitchFamily="49" charset="0"/>
                <a:cs typeface="Consolas" panose="020B0609020204030204" pitchFamily="49" charset="0"/>
              </a:rPr>
            </a:br>
            <a:r>
              <a:rPr lang="en-US" sz="1200" dirty="0">
                <a:solidFill>
                  <a:schemeClr val="tx1"/>
                </a:solidFill>
                <a:latin typeface="Consolas" panose="020B0609020204030204" pitchFamily="49" charset="0"/>
                <a:cs typeface="Consolas" panose="020B0609020204030204" pitchFamily="49" charset="0"/>
              </a:rPr>
              <a:t>  </a:t>
            </a:r>
            <a:r>
              <a:rPr lang="en-US" sz="1200" b="1" dirty="0">
                <a:solidFill>
                  <a:schemeClr val="tx1"/>
                </a:solidFill>
                <a:latin typeface="Consolas" panose="020B0609020204030204" pitchFamily="49" charset="0"/>
                <a:cs typeface="Consolas" panose="020B0609020204030204" pitchFamily="49" charset="0"/>
              </a:rPr>
              <a:t>ORDER</a:t>
            </a:r>
            <a:r>
              <a:rPr lang="en-US" sz="1200" dirty="0">
                <a:solidFill>
                  <a:schemeClr val="tx1"/>
                </a:solidFill>
                <a:latin typeface="Consolas" panose="020B0609020204030204" pitchFamily="49" charset="0"/>
                <a:cs typeface="Consolas" panose="020B0609020204030204" pitchFamily="49" charset="0"/>
              </a:rPr>
              <a:t> </a:t>
            </a:r>
            <a:r>
              <a:rPr lang="en-US" sz="1200" b="1" dirty="0">
                <a:solidFill>
                  <a:schemeClr val="tx1"/>
                </a:solidFill>
                <a:latin typeface="Consolas" panose="020B0609020204030204" pitchFamily="49" charset="0"/>
                <a:cs typeface="Consolas" panose="020B0609020204030204" pitchFamily="49" charset="0"/>
              </a:rPr>
              <a:t>BY</a:t>
            </a:r>
            <a:r>
              <a:rPr lang="en-US" sz="1200" dirty="0">
                <a:solidFill>
                  <a:schemeClr val="tx1"/>
                </a:solidFill>
                <a:latin typeface="Consolas" panose="020B0609020204030204" pitchFamily="49" charset="0"/>
                <a:cs typeface="Consolas" panose="020B0609020204030204" pitchFamily="49" charset="0"/>
              </a:rPr>
              <a:t> </a:t>
            </a:r>
            <a:r>
              <a:rPr lang="en-US" sz="1200" dirty="0" err="1">
                <a:solidFill>
                  <a:schemeClr val="tx1"/>
                </a:solidFill>
                <a:latin typeface="Consolas" panose="020B0609020204030204" pitchFamily="49" charset="0"/>
                <a:cs typeface="Consolas" panose="020B0609020204030204" pitchFamily="49" charset="0"/>
              </a:rPr>
              <a:t>n.pr_value</a:t>
            </a:r>
            <a:r>
              <a:rPr lang="en-US" sz="1200" dirty="0">
                <a:solidFill>
                  <a:schemeClr val="tx1"/>
                </a:solidFill>
                <a:latin typeface="Consolas" panose="020B0609020204030204" pitchFamily="49" charset="0"/>
                <a:cs typeface="Consolas" panose="020B0609020204030204" pitchFamily="49" charset="0"/>
              </a:rPr>
              <a:t> </a:t>
            </a:r>
            <a:r>
              <a:rPr lang="en-US" sz="1200" b="1" dirty="0">
                <a:solidFill>
                  <a:schemeClr val="tx1"/>
                </a:solidFill>
                <a:latin typeface="Consolas" panose="020B0609020204030204" pitchFamily="49" charset="0"/>
                <a:cs typeface="Consolas" panose="020B0609020204030204" pitchFamily="49" charset="0"/>
              </a:rPr>
              <a:t>DESC LIMIT </a:t>
            </a:r>
            <a:r>
              <a:rPr lang="en-US" sz="1200" dirty="0">
                <a:solidFill>
                  <a:schemeClr val="tx1"/>
                </a:solidFill>
                <a:latin typeface="Consolas" panose="020B0609020204030204" pitchFamily="49" charset="0"/>
                <a:cs typeface="Consolas" panose="020B0609020204030204" pitchFamily="49" charset="0"/>
              </a:rPr>
              <a:t>10</a:t>
            </a:r>
          </a:p>
        </p:txBody>
      </p:sp>
      <p:sp>
        <p:nvSpPr>
          <p:cNvPr id="21" name="Footer Placeholder 6"/>
          <p:cNvSpPr>
            <a:spLocks noGrp="1"/>
          </p:cNvSpPr>
          <p:nvPr>
            <p:ph type="ftr" sz="quarter" idx="11"/>
          </p:nvPr>
        </p:nvSpPr>
        <p:spPr>
          <a:xfrm>
            <a:off x="8621423" y="6556248"/>
            <a:ext cx="2743200" cy="182880"/>
          </a:xfrm>
        </p:spPr>
        <p:txBody>
          <a:bodyPr/>
          <a:lstStyle/>
          <a:p>
            <a:r>
              <a:rPr lang="en-US" dirty="0"/>
              <a:t>Confidential – Oracle Internal</a:t>
            </a:r>
          </a:p>
        </p:txBody>
      </p:sp>
    </p:spTree>
    <p:extLst>
      <p:ext uri="{BB962C8B-B14F-4D97-AF65-F5344CB8AC3E}">
        <p14:creationId xmlns:p14="http://schemas.microsoft.com/office/powerpoint/2010/main" val="186303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a:off x="557786" y="4395621"/>
            <a:ext cx="11171022" cy="2089351"/>
          </a:xfrm>
          <a:prstGeom prst="ellipse">
            <a:avLst/>
          </a:prstGeom>
          <a:solidFill>
            <a:schemeClr val="tx1">
              <a:lumMod val="60000"/>
              <a:lumOff val="40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t>(Open)Cypher</a:t>
            </a:r>
          </a:p>
        </p:txBody>
      </p:sp>
      <p:sp>
        <p:nvSpPr>
          <p:cNvPr id="18" name="Oval 17"/>
          <p:cNvSpPr/>
          <p:nvPr/>
        </p:nvSpPr>
        <p:spPr>
          <a:xfrm>
            <a:off x="862468" y="4229224"/>
            <a:ext cx="10463888" cy="1957094"/>
          </a:xfrm>
          <a:prstGeom prst="ellipse">
            <a:avLst/>
          </a:prstGeom>
          <a:solidFill>
            <a:srgbClr val="FF0000"/>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t>PGQL 1.1</a:t>
            </a:r>
          </a:p>
        </p:txBody>
      </p:sp>
      <p:grpSp>
        <p:nvGrpSpPr>
          <p:cNvPr id="20" name="Group 19"/>
          <p:cNvGrpSpPr/>
          <p:nvPr/>
        </p:nvGrpSpPr>
        <p:grpSpPr>
          <a:xfrm>
            <a:off x="261601" y="2626858"/>
            <a:ext cx="11884025" cy="2307463"/>
            <a:chOff x="261601" y="2626858"/>
            <a:chExt cx="11884025" cy="2307463"/>
          </a:xfrm>
        </p:grpSpPr>
        <p:sp>
          <p:nvSpPr>
            <p:cNvPr id="17" name="Oval 16"/>
            <p:cNvSpPr/>
            <p:nvPr/>
          </p:nvSpPr>
          <p:spPr>
            <a:xfrm rot="20425801">
              <a:off x="261601" y="2626858"/>
              <a:ext cx="11884025" cy="2307463"/>
            </a:xfrm>
            <a:prstGeom prst="ellipse">
              <a:avLst/>
            </a:pr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t>LDBC’s G-CORE</a:t>
              </a:r>
            </a:p>
          </p:txBody>
        </p:sp>
        <p:sp>
          <p:nvSpPr>
            <p:cNvPr id="19" name="TextBox 18"/>
            <p:cNvSpPr txBox="1"/>
            <p:nvPr/>
          </p:nvSpPr>
          <p:spPr>
            <a:xfrm rot="20324614">
              <a:off x="8316989" y="3338571"/>
              <a:ext cx="914400" cy="914400"/>
            </a:xfrm>
            <a:prstGeom prst="rect">
              <a:avLst/>
            </a:prstGeom>
            <a:noFill/>
          </p:spPr>
          <p:txBody>
            <a:bodyPr wrap="none" lIns="0" tIns="0" rIns="0" bIns="0" rtlCol="0">
              <a:noAutofit/>
            </a:bodyPr>
            <a:lstStyle/>
            <a:p>
              <a:pPr>
                <a:lnSpc>
                  <a:spcPct val="90000"/>
                </a:lnSpc>
              </a:pPr>
              <a:r>
                <a:rPr lang="en-US" dirty="0">
                  <a:solidFill>
                    <a:schemeClr val="bg1"/>
                  </a:solidFill>
                </a:rPr>
                <a:t>LDBC’s G-CORE</a:t>
              </a:r>
            </a:p>
          </p:txBody>
        </p:sp>
      </p:grpSp>
      <p:sp>
        <p:nvSpPr>
          <p:cNvPr id="3" name="Slide Number Placeholder 2"/>
          <p:cNvSpPr>
            <a:spLocks noGrp="1"/>
          </p:cNvSpPr>
          <p:nvPr>
            <p:ph type="sldNum" sz="quarter" idx="12"/>
          </p:nvPr>
        </p:nvSpPr>
        <p:spPr/>
        <p:txBody>
          <a:bodyPr/>
          <a:lstStyle/>
          <a:p>
            <a:fld id="{C51EAA63-D034-42AE-91FA-B13B9518C7BE}" type="slidenum">
              <a:rPr lang="en-US" smtClean="0"/>
              <a:t>63</a:t>
            </a:fld>
            <a:endParaRPr lang="en-US"/>
          </a:p>
        </p:txBody>
      </p:sp>
      <p:sp>
        <p:nvSpPr>
          <p:cNvPr id="4" name="Title 3"/>
          <p:cNvSpPr>
            <a:spLocks noGrp="1"/>
          </p:cNvSpPr>
          <p:nvPr>
            <p:ph type="title"/>
          </p:nvPr>
        </p:nvSpPr>
        <p:spPr/>
        <p:txBody>
          <a:bodyPr/>
          <a:lstStyle/>
          <a:p>
            <a:pPr algn="ctr"/>
            <a:r>
              <a:rPr lang="en-US" dirty="0"/>
              <a:t>Property graph query languages</a:t>
            </a:r>
          </a:p>
        </p:txBody>
      </p:sp>
      <p:sp>
        <p:nvSpPr>
          <p:cNvPr id="5" name="Chord 4"/>
          <p:cNvSpPr/>
          <p:nvPr/>
        </p:nvSpPr>
        <p:spPr>
          <a:xfrm rot="16023122">
            <a:off x="4491995" y="-826118"/>
            <a:ext cx="3766728" cy="11038776"/>
          </a:xfrm>
          <a:prstGeom prst="chord">
            <a:avLst/>
          </a:prstGeom>
          <a:solidFill>
            <a:srgbClr val="0070C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6" name="TextBox 5"/>
          <p:cNvSpPr txBox="1"/>
          <p:nvPr/>
        </p:nvSpPr>
        <p:spPr>
          <a:xfrm>
            <a:off x="5057285" y="5458432"/>
            <a:ext cx="914400" cy="914400"/>
          </a:xfrm>
          <a:prstGeom prst="rect">
            <a:avLst/>
          </a:prstGeom>
          <a:noFill/>
        </p:spPr>
        <p:txBody>
          <a:bodyPr wrap="none" lIns="0" tIns="0" rIns="0" bIns="0" rtlCol="0">
            <a:noAutofit/>
          </a:bodyPr>
          <a:lstStyle/>
          <a:p>
            <a:pPr>
              <a:lnSpc>
                <a:spcPct val="90000"/>
              </a:lnSpc>
            </a:pPr>
            <a:r>
              <a:rPr lang="en-US" dirty="0">
                <a:solidFill>
                  <a:schemeClr val="bg1"/>
                </a:solidFill>
              </a:rPr>
              <a:t>PGQL + Built-in PGX algorithms</a:t>
            </a:r>
          </a:p>
        </p:txBody>
      </p:sp>
      <p:sp>
        <p:nvSpPr>
          <p:cNvPr id="21" name="Pie 20"/>
          <p:cNvSpPr/>
          <p:nvPr/>
        </p:nvSpPr>
        <p:spPr>
          <a:xfrm>
            <a:off x="143977" y="1520589"/>
            <a:ext cx="11813628" cy="5099514"/>
          </a:xfrm>
          <a:prstGeom prst="pie">
            <a:avLst/>
          </a:prstGeom>
          <a:solidFill>
            <a:srgbClr val="00B05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sz="2000" dirty="0">
                <a:solidFill>
                  <a:schemeClr val="bg1"/>
                </a:solidFill>
              </a:rPr>
              <a:t>                     SQL/PG v1</a:t>
            </a:r>
          </a:p>
        </p:txBody>
      </p:sp>
      <p:sp>
        <p:nvSpPr>
          <p:cNvPr id="8" name="Oval 7"/>
          <p:cNvSpPr/>
          <p:nvPr/>
        </p:nvSpPr>
        <p:spPr>
          <a:xfrm>
            <a:off x="4561490" y="2743200"/>
            <a:ext cx="3163614" cy="2270234"/>
          </a:xfrm>
          <a:prstGeom prst="ellips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Query</a:t>
            </a:r>
          </a:p>
        </p:txBody>
      </p:sp>
      <p:sp>
        <p:nvSpPr>
          <p:cNvPr id="9" name="Right Arrow 8"/>
          <p:cNvSpPr/>
          <p:nvPr/>
        </p:nvSpPr>
        <p:spPr>
          <a:xfrm rot="20196895">
            <a:off x="2499165" y="4666595"/>
            <a:ext cx="2081049" cy="336331"/>
          </a:xfrm>
          <a:prstGeom prst="rightArrow">
            <a:avLst/>
          </a:prstGeom>
          <a:solidFill>
            <a:schemeClr val="tx1">
              <a:lumMod val="20000"/>
              <a:lumOff val="8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a:solidFill>
                  <a:schemeClr val="tx1"/>
                </a:solidFill>
              </a:rPr>
              <a:t>input graph</a:t>
            </a:r>
          </a:p>
        </p:txBody>
      </p:sp>
      <p:pic>
        <p:nvPicPr>
          <p:cNvPr id="1026" name="Picture 2" descr="Image result for graph nodes edg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6415" y="4913790"/>
            <a:ext cx="1934951" cy="1289645"/>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Arrow 10"/>
          <p:cNvSpPr/>
          <p:nvPr/>
        </p:nvSpPr>
        <p:spPr>
          <a:xfrm rot="1340997">
            <a:off x="7710886" y="4650453"/>
            <a:ext cx="2081049" cy="336331"/>
          </a:xfrm>
          <a:prstGeom prst="rightArrow">
            <a:avLst/>
          </a:prstGeom>
          <a:solidFill>
            <a:schemeClr val="tx1">
              <a:lumMod val="20000"/>
              <a:lumOff val="8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a:solidFill>
                  <a:schemeClr val="tx1"/>
                </a:solidFill>
              </a:rPr>
              <a:t>output table</a:t>
            </a:r>
          </a:p>
        </p:txBody>
      </p:sp>
      <p:sp>
        <p:nvSpPr>
          <p:cNvPr id="12" name="TextBox 11"/>
          <p:cNvSpPr txBox="1"/>
          <p:nvPr/>
        </p:nvSpPr>
        <p:spPr>
          <a:xfrm>
            <a:off x="9777717" y="5275344"/>
            <a:ext cx="2159720" cy="840714"/>
          </a:xfrm>
          <a:prstGeom prst="rect">
            <a:avLst/>
          </a:prstGeom>
          <a:noFill/>
        </p:spPr>
        <p:txBody>
          <a:bodyPr wrap="square" lIns="0" tIns="0" rIns="0" bIns="0" rtlCol="0">
            <a:noAutofit/>
          </a:bodyPr>
          <a:lstStyle/>
          <a:p>
            <a:pPr>
              <a:lnSpc>
                <a:spcPct val="90000"/>
              </a:lnSpc>
            </a:pPr>
            <a:r>
              <a:rPr lang="en-US" sz="800" dirty="0">
                <a:latin typeface="Consolas" panose="020B0609020204030204" pitchFamily="49" charset="0"/>
                <a:cs typeface="Consolas" panose="020B0609020204030204" pitchFamily="49" charset="0"/>
              </a:rPr>
              <a:t>+------------+---------------------+</a:t>
            </a:r>
          </a:p>
          <a:p>
            <a:pPr>
              <a:lnSpc>
                <a:spcPct val="90000"/>
              </a:lnSpc>
            </a:pPr>
            <a:r>
              <a:rPr lang="en-US" sz="800" dirty="0">
                <a:latin typeface="Consolas" panose="020B0609020204030204" pitchFamily="49" charset="0"/>
                <a:cs typeface="Consolas" panose="020B0609020204030204" pitchFamily="49" charset="0"/>
              </a:rPr>
              <a:t>| customer   | time                |</a:t>
            </a:r>
          </a:p>
          <a:p>
            <a:pPr>
              <a:lnSpc>
                <a:spcPct val="90000"/>
              </a:lnSpc>
            </a:pPr>
            <a:r>
              <a:rPr lang="en-US" sz="800" dirty="0">
                <a:latin typeface="Consolas" panose="020B0609020204030204" pitchFamily="49" charset="0"/>
                <a:cs typeface="Consolas" panose="020B0609020204030204" pitchFamily="49" charset="0"/>
              </a:rPr>
              <a:t>+------------+---------------------+</a:t>
            </a:r>
          </a:p>
          <a:p>
            <a:pPr>
              <a:lnSpc>
                <a:spcPct val="90000"/>
              </a:lnSpc>
            </a:pPr>
            <a:r>
              <a:rPr lang="en-US" sz="800" dirty="0">
                <a:latin typeface="Consolas" panose="020B0609020204030204" pitchFamily="49" charset="0"/>
                <a:cs typeface="Consolas" panose="020B0609020204030204" pitchFamily="49" charset="0"/>
              </a:rPr>
              <a:t>| "Maria"    | 2010-12-17T02:42:32 |</a:t>
            </a:r>
          </a:p>
          <a:p>
            <a:pPr>
              <a:lnSpc>
                <a:spcPct val="90000"/>
              </a:lnSpc>
            </a:pP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Iksana</a:t>
            </a:r>
            <a:r>
              <a:rPr lang="en-US" sz="800" dirty="0">
                <a:latin typeface="Consolas" panose="020B0609020204030204" pitchFamily="49" charset="0"/>
                <a:cs typeface="Consolas" panose="020B0609020204030204" pitchFamily="49" charset="0"/>
              </a:rPr>
              <a:t>"   | 2011-01-01T20:57:21 |</a:t>
            </a:r>
          </a:p>
          <a:p>
            <a:pPr>
              <a:lnSpc>
                <a:spcPct val="90000"/>
              </a:lnSpc>
            </a:pPr>
            <a:r>
              <a:rPr lang="en-US" sz="800" dirty="0">
                <a:latin typeface="Consolas" panose="020B0609020204030204" pitchFamily="49" charset="0"/>
                <a:cs typeface="Consolas" panose="020B0609020204030204" pitchFamily="49" charset="0"/>
              </a:rPr>
              <a:t>| "Franklin" | 2012-09-29T02:49:09 |</a:t>
            </a:r>
          </a:p>
          <a:p>
            <a:pPr>
              <a:lnSpc>
                <a:spcPct val="90000"/>
              </a:lnSpc>
            </a:pPr>
            <a:r>
              <a:rPr lang="en-US" sz="800" dirty="0">
                <a:latin typeface="Consolas" panose="020B0609020204030204" pitchFamily="49" charset="0"/>
                <a:cs typeface="Consolas" panose="020B0609020204030204" pitchFamily="49" charset="0"/>
              </a:rPr>
              <a:t>+------------+---------------------+</a:t>
            </a:r>
          </a:p>
        </p:txBody>
      </p:sp>
      <p:pic>
        <p:nvPicPr>
          <p:cNvPr id="14" name="Picture 2" descr="Image result for graph nodes edg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85228" y="1529968"/>
            <a:ext cx="1934951" cy="1289645"/>
          </a:xfrm>
          <a:prstGeom prst="rect">
            <a:avLst/>
          </a:prstGeom>
          <a:noFill/>
          <a:extLst>
            <a:ext uri="{909E8E84-426E-40DD-AFC4-6F175D3DCCD1}">
              <a14:hiddenFill xmlns:a14="http://schemas.microsoft.com/office/drawing/2010/main">
                <a:solidFill>
                  <a:srgbClr val="FFFFFF"/>
                </a:solidFill>
              </a14:hiddenFill>
            </a:ext>
          </a:extLst>
        </p:spPr>
      </p:pic>
      <p:sp>
        <p:nvSpPr>
          <p:cNvPr id="16" name="Right Arrow 15"/>
          <p:cNvSpPr/>
          <p:nvPr/>
        </p:nvSpPr>
        <p:spPr>
          <a:xfrm rot="20271065">
            <a:off x="7543101" y="2575033"/>
            <a:ext cx="2081049" cy="336331"/>
          </a:xfrm>
          <a:prstGeom prst="rightArrow">
            <a:avLst/>
          </a:prstGeom>
          <a:solidFill>
            <a:schemeClr val="tx1">
              <a:lumMod val="20000"/>
              <a:lumOff val="8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a:solidFill>
                  <a:schemeClr val="tx1"/>
                </a:solidFill>
              </a:rPr>
              <a:t>output graph</a:t>
            </a:r>
          </a:p>
        </p:txBody>
      </p:sp>
      <p:sp>
        <p:nvSpPr>
          <p:cNvPr id="22" name="Rounded Rectangular Callout 21"/>
          <p:cNvSpPr/>
          <p:nvPr/>
        </p:nvSpPr>
        <p:spPr>
          <a:xfrm>
            <a:off x="82669" y="2958908"/>
            <a:ext cx="2651870" cy="1979415"/>
          </a:xfrm>
          <a:prstGeom prst="wedgeRoundRectCallout">
            <a:avLst>
              <a:gd name="adj1" fmla="val 61804"/>
              <a:gd name="adj2" fmla="val 10464"/>
              <a:gd name="adj3" fmla="val 16667"/>
            </a:avLst>
          </a:prstGeom>
          <a:solidFill>
            <a:srgbClr val="FFFF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9" tIns="0" rIns="0" bIns="0" numCol="1" spcCol="0" rtlCol="0" fromWordArt="0" anchor="ctr" anchorCtr="0" forceAA="0" compatLnSpc="1">
            <a:prstTxWarp prst="textNoShape">
              <a:avLst/>
            </a:prstTxWarp>
            <a:noAutofit/>
          </a:bodyPr>
          <a:lstStyle/>
          <a:p>
            <a:pPr>
              <a:lnSpc>
                <a:spcPct val="90000"/>
              </a:lnSpc>
            </a:pPr>
            <a:r>
              <a:rPr lang="en-US" dirty="0">
                <a:solidFill>
                  <a:schemeClr val="tx1"/>
                </a:solidFill>
              </a:rPr>
              <a:t>SQL/PG</a:t>
            </a:r>
          </a:p>
          <a:p>
            <a:pPr marL="285750" indent="-285750">
              <a:lnSpc>
                <a:spcPct val="90000"/>
              </a:lnSpc>
              <a:buFont typeface="Arial" panose="020B0604020202020204" pitchFamily="34" charset="0"/>
              <a:buChar char="•"/>
            </a:pPr>
            <a:r>
              <a:rPr lang="en-US" sz="1600" dirty="0">
                <a:solidFill>
                  <a:schemeClr val="tx1"/>
                </a:solidFill>
              </a:rPr>
              <a:t>Property Graph extension for SQL 2020</a:t>
            </a:r>
          </a:p>
          <a:p>
            <a:pPr marL="285750" indent="-285750">
              <a:lnSpc>
                <a:spcPct val="90000"/>
              </a:lnSpc>
              <a:buFont typeface="Arial" panose="020B0604020202020204" pitchFamily="34" charset="0"/>
              <a:buChar char="•"/>
            </a:pPr>
            <a:r>
              <a:rPr lang="en-US" sz="1600" dirty="0">
                <a:solidFill>
                  <a:schemeClr val="tx1"/>
                </a:solidFill>
              </a:rPr>
              <a:t>Multiple teams at Oracle involved</a:t>
            </a:r>
          </a:p>
          <a:p>
            <a:pPr marL="285750" indent="-285750">
              <a:lnSpc>
                <a:spcPct val="90000"/>
              </a:lnSpc>
              <a:buFont typeface="Arial" panose="020B0604020202020204" pitchFamily="34" charset="0"/>
              <a:buChar char="•"/>
            </a:pPr>
            <a:r>
              <a:rPr lang="en-US" sz="1600" dirty="0">
                <a:solidFill>
                  <a:schemeClr val="tx1"/>
                </a:solidFill>
              </a:rPr>
              <a:t>Multiple vendors involved: Oracle, Neo4j, Microsoft, SAP, IBM, etc.</a:t>
            </a:r>
          </a:p>
        </p:txBody>
      </p:sp>
      <p:sp>
        <p:nvSpPr>
          <p:cNvPr id="24" name="Rounded Rectangular Callout 23"/>
          <p:cNvSpPr/>
          <p:nvPr/>
        </p:nvSpPr>
        <p:spPr>
          <a:xfrm>
            <a:off x="5326105" y="4409072"/>
            <a:ext cx="2230378" cy="1785246"/>
          </a:xfrm>
          <a:prstGeom prst="wedgeRoundRectCallout">
            <a:avLst>
              <a:gd name="adj1" fmla="val -93346"/>
              <a:gd name="adj2" fmla="val -60733"/>
              <a:gd name="adj3" fmla="val 16667"/>
            </a:avLst>
          </a:prstGeom>
          <a:solidFill>
            <a:srgbClr val="FFFF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9" tIns="0" rIns="0" bIns="0" numCol="1" spcCol="0" rtlCol="0" fromWordArt="0" anchor="ctr" anchorCtr="0" forceAA="0" compatLnSpc="1">
            <a:prstTxWarp prst="textNoShape">
              <a:avLst/>
            </a:prstTxWarp>
            <a:noAutofit/>
          </a:bodyPr>
          <a:lstStyle/>
          <a:p>
            <a:pPr>
              <a:lnSpc>
                <a:spcPct val="90000"/>
              </a:lnSpc>
            </a:pPr>
            <a:endParaRPr lang="en-US" sz="1600" dirty="0">
              <a:solidFill>
                <a:schemeClr val="tx1"/>
              </a:solidFill>
            </a:endParaRPr>
          </a:p>
          <a:p>
            <a:pPr>
              <a:lnSpc>
                <a:spcPct val="90000"/>
              </a:lnSpc>
            </a:pPr>
            <a:endParaRPr lang="en-US" sz="1600" dirty="0">
              <a:solidFill>
                <a:schemeClr val="tx1"/>
              </a:solidFill>
            </a:endParaRPr>
          </a:p>
          <a:p>
            <a:pPr>
              <a:lnSpc>
                <a:spcPct val="90000"/>
              </a:lnSpc>
            </a:pPr>
            <a:endParaRPr lang="en-US" sz="1600" dirty="0">
              <a:solidFill>
                <a:schemeClr val="tx1"/>
              </a:solidFill>
            </a:endParaRPr>
          </a:p>
          <a:p>
            <a:pPr>
              <a:lnSpc>
                <a:spcPct val="90000"/>
              </a:lnSpc>
            </a:pPr>
            <a:endParaRPr lang="en-US" sz="1600" dirty="0">
              <a:solidFill>
                <a:schemeClr val="tx1"/>
              </a:solidFill>
            </a:endParaRPr>
          </a:p>
          <a:p>
            <a:pPr>
              <a:lnSpc>
                <a:spcPct val="90000"/>
              </a:lnSpc>
            </a:pPr>
            <a:endParaRPr lang="en-US" sz="1600" dirty="0">
              <a:solidFill>
                <a:schemeClr val="tx1"/>
              </a:solidFill>
            </a:endParaRPr>
          </a:p>
          <a:p>
            <a:pPr>
              <a:lnSpc>
                <a:spcPct val="90000"/>
              </a:lnSpc>
            </a:pPr>
            <a:r>
              <a:rPr lang="en-US" sz="1600" dirty="0">
                <a:solidFill>
                  <a:schemeClr val="tx1"/>
                </a:solidFill>
              </a:rPr>
              <a:t>We’re trying to improve PGQL through SQL/PG and vice versa</a:t>
            </a:r>
          </a:p>
          <a:p>
            <a:pPr>
              <a:lnSpc>
                <a:spcPct val="90000"/>
              </a:lnSpc>
            </a:pPr>
            <a:endParaRPr lang="en-US" sz="1600" dirty="0">
              <a:solidFill>
                <a:schemeClr val="tx1"/>
              </a:solidFill>
            </a:endParaRPr>
          </a:p>
        </p:txBody>
      </p:sp>
      <p:grpSp>
        <p:nvGrpSpPr>
          <p:cNvPr id="26" name="Group 25"/>
          <p:cNvGrpSpPr/>
          <p:nvPr/>
        </p:nvGrpSpPr>
        <p:grpSpPr>
          <a:xfrm>
            <a:off x="5704880" y="4576432"/>
            <a:ext cx="1617772" cy="807465"/>
            <a:chOff x="5682179" y="5175933"/>
            <a:chExt cx="1617772" cy="807465"/>
          </a:xfrm>
        </p:grpSpPr>
        <p:pic>
          <p:nvPicPr>
            <p:cNvPr id="27" name="Picture 2" descr="Image result for synchroniz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1447" y="5255663"/>
              <a:ext cx="584918" cy="584918"/>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6666096" y="5714881"/>
              <a:ext cx="633855" cy="268517"/>
            </a:xfrm>
            <a:prstGeom prst="rect">
              <a:avLst/>
            </a:prstGeom>
            <a:noFill/>
          </p:spPr>
          <p:txBody>
            <a:bodyPr wrap="none" lIns="0" tIns="0" rIns="0" bIns="0" rtlCol="0">
              <a:noAutofit/>
            </a:bodyPr>
            <a:lstStyle/>
            <a:p>
              <a:pPr>
                <a:lnSpc>
                  <a:spcPct val="90000"/>
                </a:lnSpc>
              </a:pPr>
              <a:r>
                <a:rPr lang="en-US" sz="1400" b="1" dirty="0"/>
                <a:t>PGQL</a:t>
              </a:r>
            </a:p>
          </p:txBody>
        </p:sp>
        <p:sp>
          <p:nvSpPr>
            <p:cNvPr id="29" name="TextBox 28"/>
            <p:cNvSpPr txBox="1"/>
            <p:nvPr/>
          </p:nvSpPr>
          <p:spPr>
            <a:xfrm>
              <a:off x="5682179" y="5175933"/>
              <a:ext cx="633855" cy="268517"/>
            </a:xfrm>
            <a:prstGeom prst="rect">
              <a:avLst/>
            </a:prstGeom>
            <a:noFill/>
          </p:spPr>
          <p:txBody>
            <a:bodyPr wrap="none" lIns="0" tIns="0" rIns="0" bIns="0" rtlCol="0">
              <a:noAutofit/>
            </a:bodyPr>
            <a:lstStyle/>
            <a:p>
              <a:pPr>
                <a:lnSpc>
                  <a:spcPct val="90000"/>
                </a:lnSpc>
              </a:pPr>
              <a:r>
                <a:rPr lang="en-US" sz="1400" b="1" dirty="0"/>
                <a:t>SQL/PG</a:t>
              </a:r>
            </a:p>
          </p:txBody>
        </p:sp>
      </p:grpSp>
      <p:sp>
        <p:nvSpPr>
          <p:cNvPr id="30" name="TextBox 29"/>
          <p:cNvSpPr txBox="1"/>
          <p:nvPr/>
        </p:nvSpPr>
        <p:spPr>
          <a:xfrm>
            <a:off x="654030" y="1843524"/>
            <a:ext cx="2159720" cy="840714"/>
          </a:xfrm>
          <a:prstGeom prst="rect">
            <a:avLst/>
          </a:prstGeom>
          <a:noFill/>
        </p:spPr>
        <p:txBody>
          <a:bodyPr wrap="square" lIns="0" tIns="0" rIns="0" bIns="0" rtlCol="0">
            <a:noAutofit/>
          </a:bodyPr>
          <a:lstStyle/>
          <a:p>
            <a:pPr>
              <a:lnSpc>
                <a:spcPct val="90000"/>
              </a:lnSpc>
            </a:pPr>
            <a:r>
              <a:rPr lang="en-US" sz="800" dirty="0">
                <a:latin typeface="Consolas" panose="020B0609020204030204" pitchFamily="49" charset="0"/>
                <a:cs typeface="Consolas" panose="020B0609020204030204" pitchFamily="49" charset="0"/>
              </a:rPr>
              <a:t>+------------+---------------------+</a:t>
            </a:r>
          </a:p>
          <a:p>
            <a:pPr>
              <a:lnSpc>
                <a:spcPct val="90000"/>
              </a:lnSpc>
            </a:pPr>
            <a:r>
              <a:rPr lang="en-US" sz="800" dirty="0">
                <a:latin typeface="Consolas" panose="020B0609020204030204" pitchFamily="49" charset="0"/>
                <a:cs typeface="Consolas" panose="020B0609020204030204" pitchFamily="49" charset="0"/>
              </a:rPr>
              <a:t>| customer   | time                |</a:t>
            </a:r>
          </a:p>
          <a:p>
            <a:pPr>
              <a:lnSpc>
                <a:spcPct val="90000"/>
              </a:lnSpc>
            </a:pPr>
            <a:r>
              <a:rPr lang="en-US" sz="800" dirty="0">
                <a:latin typeface="Consolas" panose="020B0609020204030204" pitchFamily="49" charset="0"/>
                <a:cs typeface="Consolas" panose="020B0609020204030204" pitchFamily="49" charset="0"/>
              </a:rPr>
              <a:t>+------------+---------------------+</a:t>
            </a:r>
          </a:p>
          <a:p>
            <a:pPr>
              <a:lnSpc>
                <a:spcPct val="90000"/>
              </a:lnSpc>
            </a:pPr>
            <a:r>
              <a:rPr lang="en-US" sz="800" dirty="0">
                <a:latin typeface="Consolas" panose="020B0609020204030204" pitchFamily="49" charset="0"/>
                <a:cs typeface="Consolas" panose="020B0609020204030204" pitchFamily="49" charset="0"/>
              </a:rPr>
              <a:t>| "Maria"    | </a:t>
            </a:r>
            <a:r>
              <a:rPr lang="en-US" sz="800" dirty="0">
                <a:solidFill>
                  <a:schemeClr val="tx1">
                    <a:lumMod val="50000"/>
                  </a:schemeClr>
                </a:solidFill>
                <a:latin typeface="Consolas" panose="020B0609020204030204" pitchFamily="49" charset="0"/>
                <a:cs typeface="Consolas" panose="020B0609020204030204" pitchFamily="49" charset="0"/>
              </a:rPr>
              <a:t>2010-12-17T02:42:32 </a:t>
            </a:r>
            <a:r>
              <a:rPr lang="en-US" sz="800" dirty="0">
                <a:latin typeface="Consolas" panose="020B0609020204030204" pitchFamily="49" charset="0"/>
                <a:cs typeface="Consolas" panose="020B0609020204030204" pitchFamily="49" charset="0"/>
              </a:rPr>
              <a:t>|</a:t>
            </a:r>
          </a:p>
          <a:p>
            <a:pPr>
              <a:lnSpc>
                <a:spcPct val="90000"/>
              </a:lnSpc>
            </a:pP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Iksana</a:t>
            </a:r>
            <a:r>
              <a:rPr lang="en-US" sz="800" dirty="0">
                <a:latin typeface="Consolas" panose="020B0609020204030204" pitchFamily="49" charset="0"/>
                <a:cs typeface="Consolas" panose="020B0609020204030204" pitchFamily="49" charset="0"/>
              </a:rPr>
              <a:t>"   | </a:t>
            </a:r>
            <a:r>
              <a:rPr lang="en-US" sz="800" dirty="0">
                <a:solidFill>
                  <a:schemeClr val="tx1">
                    <a:lumMod val="50000"/>
                  </a:schemeClr>
                </a:solidFill>
                <a:latin typeface="Consolas" panose="020B0609020204030204" pitchFamily="49" charset="0"/>
                <a:cs typeface="Consolas" panose="020B0609020204030204" pitchFamily="49" charset="0"/>
              </a:rPr>
              <a:t>2011-01-01T20:57:21 </a:t>
            </a:r>
            <a:r>
              <a:rPr lang="en-US" sz="800" dirty="0">
                <a:latin typeface="Consolas" panose="020B0609020204030204" pitchFamily="49" charset="0"/>
                <a:cs typeface="Consolas" panose="020B0609020204030204" pitchFamily="49" charset="0"/>
              </a:rPr>
              <a:t>|</a:t>
            </a:r>
          </a:p>
          <a:p>
            <a:pPr>
              <a:lnSpc>
                <a:spcPct val="90000"/>
              </a:lnSpc>
            </a:pPr>
            <a:r>
              <a:rPr lang="en-US" sz="800" dirty="0">
                <a:latin typeface="Consolas" panose="020B0609020204030204" pitchFamily="49" charset="0"/>
                <a:cs typeface="Consolas" panose="020B0609020204030204" pitchFamily="49" charset="0"/>
              </a:rPr>
              <a:t>| "Franklin" | </a:t>
            </a:r>
            <a:r>
              <a:rPr lang="en-US" sz="800" dirty="0">
                <a:solidFill>
                  <a:schemeClr val="tx1">
                    <a:lumMod val="50000"/>
                  </a:schemeClr>
                </a:solidFill>
                <a:latin typeface="Consolas" panose="020B0609020204030204" pitchFamily="49" charset="0"/>
                <a:cs typeface="Consolas" panose="020B0609020204030204" pitchFamily="49" charset="0"/>
              </a:rPr>
              <a:t>2012-09-29T02:49:09 |</a:t>
            </a:r>
          </a:p>
          <a:p>
            <a:pPr>
              <a:lnSpc>
                <a:spcPct val="90000"/>
              </a:lnSpc>
            </a:pPr>
            <a:r>
              <a:rPr lang="en-US" sz="800" dirty="0">
                <a:latin typeface="Consolas" panose="020B0609020204030204" pitchFamily="49" charset="0"/>
                <a:cs typeface="Consolas" panose="020B0609020204030204" pitchFamily="49" charset="0"/>
              </a:rPr>
              <a:t>+------------+---------------------+</a:t>
            </a:r>
          </a:p>
        </p:txBody>
      </p:sp>
      <p:sp>
        <p:nvSpPr>
          <p:cNvPr id="31" name="Right Arrow 30"/>
          <p:cNvSpPr/>
          <p:nvPr/>
        </p:nvSpPr>
        <p:spPr>
          <a:xfrm rot="1607454">
            <a:off x="2665471" y="2575034"/>
            <a:ext cx="2081049" cy="336331"/>
          </a:xfrm>
          <a:prstGeom prst="rightArrow">
            <a:avLst/>
          </a:prstGeom>
          <a:solidFill>
            <a:schemeClr val="tx1">
              <a:lumMod val="20000"/>
              <a:lumOff val="8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a:solidFill>
                  <a:schemeClr val="tx1"/>
                </a:solidFill>
              </a:rPr>
              <a:t>input table</a:t>
            </a:r>
          </a:p>
        </p:txBody>
      </p:sp>
      <p:sp>
        <p:nvSpPr>
          <p:cNvPr id="32" name="Footer Placeholder 6"/>
          <p:cNvSpPr>
            <a:spLocks noGrp="1"/>
          </p:cNvSpPr>
          <p:nvPr>
            <p:ph type="ftr" sz="quarter" idx="11"/>
          </p:nvPr>
        </p:nvSpPr>
        <p:spPr>
          <a:xfrm>
            <a:off x="8621423" y="6556248"/>
            <a:ext cx="2743200" cy="182880"/>
          </a:xfrm>
        </p:spPr>
        <p:txBody>
          <a:bodyPr/>
          <a:lstStyle/>
          <a:p>
            <a:r>
              <a:rPr lang="en-US" dirty="0"/>
              <a:t>Confidential – Oracle Internal</a:t>
            </a:r>
          </a:p>
        </p:txBody>
      </p:sp>
    </p:spTree>
    <p:extLst>
      <p:ext uri="{BB962C8B-B14F-4D97-AF65-F5344CB8AC3E}">
        <p14:creationId xmlns:p14="http://schemas.microsoft.com/office/powerpoint/2010/main" val="2261872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a:off x="557786" y="4395621"/>
            <a:ext cx="11171022" cy="2089351"/>
          </a:xfrm>
          <a:prstGeom prst="ellipse">
            <a:avLst/>
          </a:prstGeom>
          <a:solidFill>
            <a:schemeClr val="tx1">
              <a:lumMod val="60000"/>
              <a:lumOff val="40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t>(Open)Cypher</a:t>
            </a:r>
          </a:p>
        </p:txBody>
      </p:sp>
      <p:sp>
        <p:nvSpPr>
          <p:cNvPr id="18" name="Oval 17"/>
          <p:cNvSpPr/>
          <p:nvPr/>
        </p:nvSpPr>
        <p:spPr>
          <a:xfrm>
            <a:off x="862468" y="4229224"/>
            <a:ext cx="10463888" cy="1957094"/>
          </a:xfrm>
          <a:prstGeom prst="ellipse">
            <a:avLst/>
          </a:prstGeom>
          <a:solidFill>
            <a:srgbClr val="FF0000"/>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t>PGQL 1.1</a:t>
            </a:r>
          </a:p>
        </p:txBody>
      </p:sp>
      <p:grpSp>
        <p:nvGrpSpPr>
          <p:cNvPr id="20" name="Group 19"/>
          <p:cNvGrpSpPr/>
          <p:nvPr/>
        </p:nvGrpSpPr>
        <p:grpSpPr>
          <a:xfrm>
            <a:off x="261601" y="2626858"/>
            <a:ext cx="11884025" cy="2307463"/>
            <a:chOff x="261601" y="2626858"/>
            <a:chExt cx="11884025" cy="2307463"/>
          </a:xfrm>
        </p:grpSpPr>
        <p:sp>
          <p:nvSpPr>
            <p:cNvPr id="17" name="Oval 16"/>
            <p:cNvSpPr/>
            <p:nvPr/>
          </p:nvSpPr>
          <p:spPr>
            <a:xfrm rot="20425801">
              <a:off x="261601" y="2626858"/>
              <a:ext cx="11884025" cy="2307463"/>
            </a:xfrm>
            <a:prstGeom prst="ellipse">
              <a:avLst/>
            </a:pr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t>LDBC’s G-CORE</a:t>
              </a:r>
            </a:p>
          </p:txBody>
        </p:sp>
        <p:sp>
          <p:nvSpPr>
            <p:cNvPr id="19" name="TextBox 18"/>
            <p:cNvSpPr txBox="1"/>
            <p:nvPr/>
          </p:nvSpPr>
          <p:spPr>
            <a:xfrm rot="20324614">
              <a:off x="8316989" y="3338571"/>
              <a:ext cx="914400" cy="914400"/>
            </a:xfrm>
            <a:prstGeom prst="rect">
              <a:avLst/>
            </a:prstGeom>
            <a:noFill/>
          </p:spPr>
          <p:txBody>
            <a:bodyPr wrap="none" lIns="0" tIns="0" rIns="0" bIns="0" rtlCol="0">
              <a:noAutofit/>
            </a:bodyPr>
            <a:lstStyle/>
            <a:p>
              <a:pPr>
                <a:lnSpc>
                  <a:spcPct val="90000"/>
                </a:lnSpc>
              </a:pPr>
              <a:r>
                <a:rPr lang="en-US" dirty="0">
                  <a:solidFill>
                    <a:schemeClr val="bg1"/>
                  </a:solidFill>
                </a:rPr>
                <a:t>LDBC’s G-CORE</a:t>
              </a:r>
            </a:p>
          </p:txBody>
        </p:sp>
      </p:grpSp>
      <p:sp>
        <p:nvSpPr>
          <p:cNvPr id="3" name="Slide Number Placeholder 2"/>
          <p:cNvSpPr>
            <a:spLocks noGrp="1"/>
          </p:cNvSpPr>
          <p:nvPr>
            <p:ph type="sldNum" sz="quarter" idx="12"/>
          </p:nvPr>
        </p:nvSpPr>
        <p:spPr/>
        <p:txBody>
          <a:bodyPr/>
          <a:lstStyle/>
          <a:p>
            <a:fld id="{C51EAA63-D034-42AE-91FA-B13B9518C7BE}" type="slidenum">
              <a:rPr lang="en-US" smtClean="0"/>
              <a:t>64</a:t>
            </a:fld>
            <a:endParaRPr lang="en-US"/>
          </a:p>
        </p:txBody>
      </p:sp>
      <p:sp>
        <p:nvSpPr>
          <p:cNvPr id="4" name="Title 3"/>
          <p:cNvSpPr>
            <a:spLocks noGrp="1"/>
          </p:cNvSpPr>
          <p:nvPr>
            <p:ph type="title"/>
          </p:nvPr>
        </p:nvSpPr>
        <p:spPr/>
        <p:txBody>
          <a:bodyPr/>
          <a:lstStyle/>
          <a:p>
            <a:pPr algn="ctr"/>
            <a:r>
              <a:rPr lang="en-US" dirty="0"/>
              <a:t>Property graph query languages</a:t>
            </a:r>
          </a:p>
        </p:txBody>
      </p:sp>
      <p:sp>
        <p:nvSpPr>
          <p:cNvPr id="5" name="Chord 4"/>
          <p:cNvSpPr/>
          <p:nvPr/>
        </p:nvSpPr>
        <p:spPr>
          <a:xfrm rot="16023122">
            <a:off x="4491995" y="-826118"/>
            <a:ext cx="3766728" cy="11038776"/>
          </a:xfrm>
          <a:prstGeom prst="chord">
            <a:avLst/>
          </a:prstGeom>
          <a:solidFill>
            <a:srgbClr val="0070C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6" name="TextBox 5"/>
          <p:cNvSpPr txBox="1"/>
          <p:nvPr/>
        </p:nvSpPr>
        <p:spPr>
          <a:xfrm>
            <a:off x="5057285" y="5458432"/>
            <a:ext cx="914400" cy="914400"/>
          </a:xfrm>
          <a:prstGeom prst="rect">
            <a:avLst/>
          </a:prstGeom>
          <a:noFill/>
        </p:spPr>
        <p:txBody>
          <a:bodyPr wrap="none" lIns="0" tIns="0" rIns="0" bIns="0" rtlCol="0">
            <a:noAutofit/>
          </a:bodyPr>
          <a:lstStyle/>
          <a:p>
            <a:pPr>
              <a:lnSpc>
                <a:spcPct val="90000"/>
              </a:lnSpc>
            </a:pPr>
            <a:r>
              <a:rPr lang="en-US" dirty="0">
                <a:solidFill>
                  <a:schemeClr val="bg1"/>
                </a:solidFill>
              </a:rPr>
              <a:t>PGQL + Built-in PGX algorithms</a:t>
            </a:r>
          </a:p>
        </p:txBody>
      </p:sp>
      <p:sp>
        <p:nvSpPr>
          <p:cNvPr id="21" name="Pie 20"/>
          <p:cNvSpPr/>
          <p:nvPr/>
        </p:nvSpPr>
        <p:spPr>
          <a:xfrm>
            <a:off x="143977" y="1520589"/>
            <a:ext cx="11813628" cy="5099514"/>
          </a:xfrm>
          <a:prstGeom prst="pie">
            <a:avLst/>
          </a:prstGeom>
          <a:solidFill>
            <a:srgbClr val="00B05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sz="2000" dirty="0">
                <a:solidFill>
                  <a:schemeClr val="bg1"/>
                </a:solidFill>
              </a:rPr>
              <a:t>                     SQL/PG v1</a:t>
            </a:r>
          </a:p>
        </p:txBody>
      </p:sp>
      <p:sp>
        <p:nvSpPr>
          <p:cNvPr id="32" name="Oval 31"/>
          <p:cNvSpPr/>
          <p:nvPr/>
        </p:nvSpPr>
        <p:spPr>
          <a:xfrm>
            <a:off x="118577" y="1358900"/>
            <a:ext cx="11888052" cy="5324703"/>
          </a:xfrm>
          <a:prstGeom prst="ellipse">
            <a:avLst/>
          </a:pr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endParaRPr lang="en-US" sz="2800" dirty="0"/>
          </a:p>
        </p:txBody>
      </p:sp>
      <p:sp>
        <p:nvSpPr>
          <p:cNvPr id="33" name="TextBox 32"/>
          <p:cNvSpPr txBox="1"/>
          <p:nvPr/>
        </p:nvSpPr>
        <p:spPr>
          <a:xfrm>
            <a:off x="587642" y="3535148"/>
            <a:ext cx="3821507" cy="746372"/>
          </a:xfrm>
          <a:prstGeom prst="rect">
            <a:avLst/>
          </a:prstGeom>
          <a:noFill/>
        </p:spPr>
        <p:txBody>
          <a:bodyPr wrap="none" lIns="0" tIns="0" rIns="0" bIns="0" rtlCol="0">
            <a:noAutofit/>
          </a:bodyPr>
          <a:lstStyle/>
          <a:p>
            <a:pPr>
              <a:lnSpc>
                <a:spcPct val="90000"/>
              </a:lnSpc>
            </a:pPr>
            <a:r>
              <a:rPr lang="en-US" sz="2200" dirty="0">
                <a:solidFill>
                  <a:schemeClr val="bg1"/>
                </a:solidFill>
              </a:rPr>
              <a:t>long-term direction for</a:t>
            </a:r>
            <a:br>
              <a:rPr lang="en-US" sz="2200" dirty="0">
                <a:solidFill>
                  <a:schemeClr val="bg1"/>
                </a:solidFill>
              </a:rPr>
            </a:br>
            <a:r>
              <a:rPr lang="en-US" sz="2200" dirty="0">
                <a:solidFill>
                  <a:schemeClr val="bg1"/>
                </a:solidFill>
              </a:rPr>
              <a:t>property graph query languages?</a:t>
            </a:r>
          </a:p>
        </p:txBody>
      </p:sp>
      <p:sp>
        <p:nvSpPr>
          <p:cNvPr id="8" name="Oval 7"/>
          <p:cNvSpPr/>
          <p:nvPr/>
        </p:nvSpPr>
        <p:spPr>
          <a:xfrm>
            <a:off x="4561490" y="2743200"/>
            <a:ext cx="3163614" cy="2270234"/>
          </a:xfrm>
          <a:prstGeom prst="ellips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Query</a:t>
            </a:r>
          </a:p>
        </p:txBody>
      </p:sp>
      <p:sp>
        <p:nvSpPr>
          <p:cNvPr id="9" name="Right Arrow 8"/>
          <p:cNvSpPr/>
          <p:nvPr/>
        </p:nvSpPr>
        <p:spPr>
          <a:xfrm rot="20196895">
            <a:off x="2499165" y="4666595"/>
            <a:ext cx="2081049" cy="336331"/>
          </a:xfrm>
          <a:prstGeom prst="rightArrow">
            <a:avLst/>
          </a:prstGeom>
          <a:solidFill>
            <a:schemeClr val="tx1">
              <a:lumMod val="20000"/>
              <a:lumOff val="8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a:solidFill>
                  <a:schemeClr val="tx1"/>
                </a:solidFill>
              </a:rPr>
              <a:t>input graph</a:t>
            </a:r>
          </a:p>
        </p:txBody>
      </p:sp>
      <p:pic>
        <p:nvPicPr>
          <p:cNvPr id="1026" name="Picture 2" descr="Image result for graph nodes edg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6415" y="4913790"/>
            <a:ext cx="1934951" cy="1289645"/>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Arrow 10"/>
          <p:cNvSpPr/>
          <p:nvPr/>
        </p:nvSpPr>
        <p:spPr>
          <a:xfrm rot="1340997">
            <a:off x="7710886" y="4650453"/>
            <a:ext cx="2081049" cy="336331"/>
          </a:xfrm>
          <a:prstGeom prst="rightArrow">
            <a:avLst/>
          </a:prstGeom>
          <a:solidFill>
            <a:schemeClr val="tx1">
              <a:lumMod val="20000"/>
              <a:lumOff val="8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a:solidFill>
                  <a:schemeClr val="tx1"/>
                </a:solidFill>
              </a:rPr>
              <a:t>output table</a:t>
            </a:r>
          </a:p>
        </p:txBody>
      </p:sp>
      <p:sp>
        <p:nvSpPr>
          <p:cNvPr id="12" name="TextBox 11"/>
          <p:cNvSpPr txBox="1"/>
          <p:nvPr/>
        </p:nvSpPr>
        <p:spPr>
          <a:xfrm>
            <a:off x="9777717" y="5275344"/>
            <a:ext cx="2159720" cy="840714"/>
          </a:xfrm>
          <a:prstGeom prst="rect">
            <a:avLst/>
          </a:prstGeom>
          <a:noFill/>
        </p:spPr>
        <p:txBody>
          <a:bodyPr wrap="square" lIns="0" tIns="0" rIns="0" bIns="0" rtlCol="0">
            <a:noAutofit/>
          </a:bodyPr>
          <a:lstStyle/>
          <a:p>
            <a:pPr>
              <a:lnSpc>
                <a:spcPct val="90000"/>
              </a:lnSpc>
            </a:pPr>
            <a:r>
              <a:rPr lang="en-US" sz="800" dirty="0">
                <a:latin typeface="Consolas" panose="020B0609020204030204" pitchFamily="49" charset="0"/>
                <a:cs typeface="Consolas" panose="020B0609020204030204" pitchFamily="49" charset="0"/>
              </a:rPr>
              <a:t>+------------+---------------------+</a:t>
            </a:r>
          </a:p>
          <a:p>
            <a:pPr>
              <a:lnSpc>
                <a:spcPct val="90000"/>
              </a:lnSpc>
            </a:pPr>
            <a:r>
              <a:rPr lang="en-US" sz="800" dirty="0">
                <a:latin typeface="Consolas" panose="020B0609020204030204" pitchFamily="49" charset="0"/>
                <a:cs typeface="Consolas" panose="020B0609020204030204" pitchFamily="49" charset="0"/>
              </a:rPr>
              <a:t>| customer   | time                |</a:t>
            </a:r>
          </a:p>
          <a:p>
            <a:pPr>
              <a:lnSpc>
                <a:spcPct val="90000"/>
              </a:lnSpc>
            </a:pPr>
            <a:r>
              <a:rPr lang="en-US" sz="800" dirty="0">
                <a:latin typeface="Consolas" panose="020B0609020204030204" pitchFamily="49" charset="0"/>
                <a:cs typeface="Consolas" panose="020B0609020204030204" pitchFamily="49" charset="0"/>
              </a:rPr>
              <a:t>+------------+---------------------+</a:t>
            </a:r>
          </a:p>
          <a:p>
            <a:pPr>
              <a:lnSpc>
                <a:spcPct val="90000"/>
              </a:lnSpc>
            </a:pPr>
            <a:r>
              <a:rPr lang="en-US" sz="800" dirty="0">
                <a:latin typeface="Consolas" panose="020B0609020204030204" pitchFamily="49" charset="0"/>
                <a:cs typeface="Consolas" panose="020B0609020204030204" pitchFamily="49" charset="0"/>
              </a:rPr>
              <a:t>| "Maria"    | 2010-12-17T02:42:32 |</a:t>
            </a:r>
          </a:p>
          <a:p>
            <a:pPr>
              <a:lnSpc>
                <a:spcPct val="90000"/>
              </a:lnSpc>
            </a:pP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Iksana</a:t>
            </a:r>
            <a:r>
              <a:rPr lang="en-US" sz="800" dirty="0">
                <a:latin typeface="Consolas" panose="020B0609020204030204" pitchFamily="49" charset="0"/>
                <a:cs typeface="Consolas" panose="020B0609020204030204" pitchFamily="49" charset="0"/>
              </a:rPr>
              <a:t>"   | 2011-01-01T20:57:21 |</a:t>
            </a:r>
          </a:p>
          <a:p>
            <a:pPr>
              <a:lnSpc>
                <a:spcPct val="90000"/>
              </a:lnSpc>
            </a:pPr>
            <a:r>
              <a:rPr lang="en-US" sz="800" dirty="0">
                <a:latin typeface="Consolas" panose="020B0609020204030204" pitchFamily="49" charset="0"/>
                <a:cs typeface="Consolas" panose="020B0609020204030204" pitchFamily="49" charset="0"/>
              </a:rPr>
              <a:t>| "Franklin" | 2012-09-29T02:49:09 |</a:t>
            </a:r>
          </a:p>
          <a:p>
            <a:pPr>
              <a:lnSpc>
                <a:spcPct val="90000"/>
              </a:lnSpc>
            </a:pPr>
            <a:r>
              <a:rPr lang="en-US" sz="800" dirty="0">
                <a:latin typeface="Consolas" panose="020B0609020204030204" pitchFamily="49" charset="0"/>
                <a:cs typeface="Consolas" panose="020B0609020204030204" pitchFamily="49" charset="0"/>
              </a:rPr>
              <a:t>+------------+---------------------+</a:t>
            </a:r>
          </a:p>
        </p:txBody>
      </p:sp>
      <p:pic>
        <p:nvPicPr>
          <p:cNvPr id="14" name="Picture 2" descr="Image result for graph nodes edg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85228" y="1529968"/>
            <a:ext cx="1934951" cy="1289645"/>
          </a:xfrm>
          <a:prstGeom prst="rect">
            <a:avLst/>
          </a:prstGeom>
          <a:noFill/>
          <a:extLst>
            <a:ext uri="{909E8E84-426E-40DD-AFC4-6F175D3DCCD1}">
              <a14:hiddenFill xmlns:a14="http://schemas.microsoft.com/office/drawing/2010/main">
                <a:solidFill>
                  <a:srgbClr val="FFFFFF"/>
                </a:solidFill>
              </a14:hiddenFill>
            </a:ext>
          </a:extLst>
        </p:spPr>
      </p:pic>
      <p:sp>
        <p:nvSpPr>
          <p:cNvPr id="16" name="Right Arrow 15"/>
          <p:cNvSpPr/>
          <p:nvPr/>
        </p:nvSpPr>
        <p:spPr>
          <a:xfrm rot="20271065">
            <a:off x="7543101" y="2575033"/>
            <a:ext cx="2081049" cy="336331"/>
          </a:xfrm>
          <a:prstGeom prst="rightArrow">
            <a:avLst/>
          </a:prstGeom>
          <a:solidFill>
            <a:schemeClr val="tx1">
              <a:lumMod val="20000"/>
              <a:lumOff val="8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a:solidFill>
                  <a:schemeClr val="tx1"/>
                </a:solidFill>
              </a:rPr>
              <a:t>output graph</a:t>
            </a:r>
          </a:p>
        </p:txBody>
      </p:sp>
      <p:sp>
        <p:nvSpPr>
          <p:cNvPr id="30" name="TextBox 29"/>
          <p:cNvSpPr txBox="1"/>
          <p:nvPr/>
        </p:nvSpPr>
        <p:spPr>
          <a:xfrm>
            <a:off x="654030" y="1843524"/>
            <a:ext cx="2159720" cy="840714"/>
          </a:xfrm>
          <a:prstGeom prst="rect">
            <a:avLst/>
          </a:prstGeom>
          <a:noFill/>
        </p:spPr>
        <p:txBody>
          <a:bodyPr wrap="square" lIns="0" tIns="0" rIns="0" bIns="0" rtlCol="0">
            <a:noAutofit/>
          </a:bodyPr>
          <a:lstStyle/>
          <a:p>
            <a:pPr>
              <a:lnSpc>
                <a:spcPct val="90000"/>
              </a:lnSpc>
            </a:pPr>
            <a:r>
              <a:rPr lang="en-US" sz="800" dirty="0">
                <a:latin typeface="Consolas" panose="020B0609020204030204" pitchFamily="49" charset="0"/>
                <a:cs typeface="Consolas" panose="020B0609020204030204" pitchFamily="49" charset="0"/>
              </a:rPr>
              <a:t>+------------+---------------------+</a:t>
            </a:r>
          </a:p>
          <a:p>
            <a:pPr>
              <a:lnSpc>
                <a:spcPct val="90000"/>
              </a:lnSpc>
            </a:pPr>
            <a:r>
              <a:rPr lang="en-US" sz="800" dirty="0">
                <a:latin typeface="Consolas" panose="020B0609020204030204" pitchFamily="49" charset="0"/>
                <a:cs typeface="Consolas" panose="020B0609020204030204" pitchFamily="49" charset="0"/>
              </a:rPr>
              <a:t>| customer   | time                |</a:t>
            </a:r>
          </a:p>
          <a:p>
            <a:pPr>
              <a:lnSpc>
                <a:spcPct val="90000"/>
              </a:lnSpc>
            </a:pPr>
            <a:r>
              <a:rPr lang="en-US" sz="800" dirty="0">
                <a:latin typeface="Consolas" panose="020B0609020204030204" pitchFamily="49" charset="0"/>
                <a:cs typeface="Consolas" panose="020B0609020204030204" pitchFamily="49" charset="0"/>
              </a:rPr>
              <a:t>+------------+---------------------+</a:t>
            </a:r>
          </a:p>
          <a:p>
            <a:pPr>
              <a:lnSpc>
                <a:spcPct val="90000"/>
              </a:lnSpc>
            </a:pPr>
            <a:r>
              <a:rPr lang="en-US" sz="800" dirty="0">
                <a:latin typeface="Consolas" panose="020B0609020204030204" pitchFamily="49" charset="0"/>
                <a:cs typeface="Consolas" panose="020B0609020204030204" pitchFamily="49" charset="0"/>
              </a:rPr>
              <a:t>| "Maria"    | </a:t>
            </a:r>
            <a:r>
              <a:rPr lang="en-US" sz="800" dirty="0">
                <a:solidFill>
                  <a:schemeClr val="tx1">
                    <a:lumMod val="50000"/>
                  </a:schemeClr>
                </a:solidFill>
                <a:latin typeface="Consolas" panose="020B0609020204030204" pitchFamily="49" charset="0"/>
                <a:cs typeface="Consolas" panose="020B0609020204030204" pitchFamily="49" charset="0"/>
              </a:rPr>
              <a:t>2010-12-17T02:42:32 </a:t>
            </a:r>
            <a:r>
              <a:rPr lang="en-US" sz="800" dirty="0">
                <a:latin typeface="Consolas" panose="020B0609020204030204" pitchFamily="49" charset="0"/>
                <a:cs typeface="Consolas" panose="020B0609020204030204" pitchFamily="49" charset="0"/>
              </a:rPr>
              <a:t>|</a:t>
            </a:r>
          </a:p>
          <a:p>
            <a:pPr>
              <a:lnSpc>
                <a:spcPct val="90000"/>
              </a:lnSpc>
            </a:pP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Iksana</a:t>
            </a:r>
            <a:r>
              <a:rPr lang="en-US" sz="800" dirty="0">
                <a:latin typeface="Consolas" panose="020B0609020204030204" pitchFamily="49" charset="0"/>
                <a:cs typeface="Consolas" panose="020B0609020204030204" pitchFamily="49" charset="0"/>
              </a:rPr>
              <a:t>"   | </a:t>
            </a:r>
            <a:r>
              <a:rPr lang="en-US" sz="800" dirty="0">
                <a:solidFill>
                  <a:schemeClr val="tx1">
                    <a:lumMod val="50000"/>
                  </a:schemeClr>
                </a:solidFill>
                <a:latin typeface="Consolas" panose="020B0609020204030204" pitchFamily="49" charset="0"/>
                <a:cs typeface="Consolas" panose="020B0609020204030204" pitchFamily="49" charset="0"/>
              </a:rPr>
              <a:t>2011-01-01T20:57:21 </a:t>
            </a:r>
            <a:r>
              <a:rPr lang="en-US" sz="800" dirty="0">
                <a:latin typeface="Consolas" panose="020B0609020204030204" pitchFamily="49" charset="0"/>
                <a:cs typeface="Consolas" panose="020B0609020204030204" pitchFamily="49" charset="0"/>
              </a:rPr>
              <a:t>|</a:t>
            </a:r>
          </a:p>
          <a:p>
            <a:pPr>
              <a:lnSpc>
                <a:spcPct val="90000"/>
              </a:lnSpc>
            </a:pPr>
            <a:r>
              <a:rPr lang="en-US" sz="800" dirty="0">
                <a:latin typeface="Consolas" panose="020B0609020204030204" pitchFamily="49" charset="0"/>
                <a:cs typeface="Consolas" panose="020B0609020204030204" pitchFamily="49" charset="0"/>
              </a:rPr>
              <a:t>| "Franklin" | </a:t>
            </a:r>
            <a:r>
              <a:rPr lang="en-US" sz="800" dirty="0">
                <a:solidFill>
                  <a:schemeClr val="tx1">
                    <a:lumMod val="50000"/>
                  </a:schemeClr>
                </a:solidFill>
                <a:latin typeface="Consolas" panose="020B0609020204030204" pitchFamily="49" charset="0"/>
                <a:cs typeface="Consolas" panose="020B0609020204030204" pitchFamily="49" charset="0"/>
              </a:rPr>
              <a:t>2012-09-29T02:49:09 |</a:t>
            </a:r>
          </a:p>
          <a:p>
            <a:pPr>
              <a:lnSpc>
                <a:spcPct val="90000"/>
              </a:lnSpc>
            </a:pPr>
            <a:r>
              <a:rPr lang="en-US" sz="800" dirty="0">
                <a:latin typeface="Consolas" panose="020B0609020204030204" pitchFamily="49" charset="0"/>
                <a:cs typeface="Consolas" panose="020B0609020204030204" pitchFamily="49" charset="0"/>
              </a:rPr>
              <a:t>+------------+---------------------+</a:t>
            </a:r>
          </a:p>
        </p:txBody>
      </p:sp>
      <p:sp>
        <p:nvSpPr>
          <p:cNvPr id="31" name="Right Arrow 30"/>
          <p:cNvSpPr/>
          <p:nvPr/>
        </p:nvSpPr>
        <p:spPr>
          <a:xfrm rot="1607454">
            <a:off x="2665471" y="2575034"/>
            <a:ext cx="2081049" cy="336331"/>
          </a:xfrm>
          <a:prstGeom prst="rightArrow">
            <a:avLst/>
          </a:prstGeom>
          <a:solidFill>
            <a:schemeClr val="tx1">
              <a:lumMod val="20000"/>
              <a:lumOff val="8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a:solidFill>
                  <a:schemeClr val="tx1"/>
                </a:solidFill>
              </a:rPr>
              <a:t>input table</a:t>
            </a:r>
          </a:p>
        </p:txBody>
      </p:sp>
      <p:sp>
        <p:nvSpPr>
          <p:cNvPr id="23" name="Footer Placeholder 6"/>
          <p:cNvSpPr>
            <a:spLocks noGrp="1"/>
          </p:cNvSpPr>
          <p:nvPr>
            <p:ph type="ftr" sz="quarter" idx="11"/>
          </p:nvPr>
        </p:nvSpPr>
        <p:spPr>
          <a:xfrm>
            <a:off x="8621423" y="6556248"/>
            <a:ext cx="2743200" cy="182880"/>
          </a:xfrm>
        </p:spPr>
        <p:txBody>
          <a:bodyPr/>
          <a:lstStyle/>
          <a:p>
            <a:r>
              <a:rPr lang="en-US" dirty="0"/>
              <a:t>Confidential – Oracle Internal</a:t>
            </a:r>
          </a:p>
        </p:txBody>
      </p:sp>
    </p:spTree>
    <p:extLst>
      <p:ext uri="{BB962C8B-B14F-4D97-AF65-F5344CB8AC3E}">
        <p14:creationId xmlns:p14="http://schemas.microsoft.com/office/powerpoint/2010/main" val="4269495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Oracle Labs Data Studio</a:t>
            </a:r>
          </a:p>
        </p:txBody>
      </p:sp>
      <p:sp>
        <p:nvSpPr>
          <p:cNvPr id="3" name="Text Placeholder 2"/>
          <p:cNvSpPr>
            <a:spLocks noGrp="1"/>
          </p:cNvSpPr>
          <p:nvPr>
            <p:ph type="body" idx="1"/>
          </p:nvPr>
        </p:nvSpPr>
        <p:spPr/>
        <p:txBody>
          <a:bodyPr/>
          <a:lstStyle/>
          <a:p>
            <a:r>
              <a:rPr lang="en-US" dirty="0"/>
              <a:t>Data Science with Interactive and Collaborative Notebooks </a:t>
            </a:r>
          </a:p>
        </p:txBody>
      </p:sp>
      <p:sp>
        <p:nvSpPr>
          <p:cNvPr id="5" name="Slide Number Placeholder 4"/>
          <p:cNvSpPr>
            <a:spLocks noGrp="1"/>
          </p:cNvSpPr>
          <p:nvPr>
            <p:ph type="sldNum" sz="quarter" idx="12"/>
          </p:nvPr>
        </p:nvSpPr>
        <p:spPr/>
        <p:txBody>
          <a:bodyPr/>
          <a:lstStyle/>
          <a:p>
            <a:fld id="{C51EAA63-D034-42AE-91FA-B13B9518C7BE}" type="slidenum">
              <a:rPr lang="uk-UA" smtClean="0"/>
              <a:t>65</a:t>
            </a:fld>
            <a:endParaRPr lang="uk-UA"/>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7941" y="1546855"/>
            <a:ext cx="2859072" cy="3478538"/>
          </a:xfrm>
          <a:prstGeom prst="rect">
            <a:avLst/>
          </a:prstGeom>
        </p:spPr>
      </p:pic>
    </p:spTree>
    <p:extLst>
      <p:ext uri="{BB962C8B-B14F-4D97-AF65-F5344CB8AC3E}">
        <p14:creationId xmlns:p14="http://schemas.microsoft.com/office/powerpoint/2010/main" val="2003330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6969812" y="1524001"/>
            <a:ext cx="4779276" cy="4419600"/>
          </a:xfrm>
        </p:spPr>
        <p:txBody>
          <a:bodyPr/>
          <a:lstStyle/>
          <a:p>
            <a:pPr marL="342900" indent="-342900">
              <a:buFont typeface="Arial" charset="0"/>
              <a:buChar char="•"/>
            </a:pPr>
            <a:r>
              <a:rPr lang="en-US" sz="2400" dirty="0"/>
              <a:t>Integrated with various Oracle and open source data storage technologies</a:t>
            </a:r>
          </a:p>
          <a:p>
            <a:pPr marL="342900" indent="-342900">
              <a:buFont typeface="Arial" charset="0"/>
              <a:buChar char="•"/>
            </a:pPr>
            <a:r>
              <a:rPr lang="en-US" sz="2400" dirty="0"/>
              <a:t>Interoperates with open-source frameworks, e.g. Apache Spark</a:t>
            </a:r>
          </a:p>
          <a:p>
            <a:pPr marL="342900" indent="-342900">
              <a:buFont typeface="Arial" charset="0"/>
              <a:buChar char="•"/>
            </a:pPr>
            <a:r>
              <a:rPr lang="en-US" sz="2400" dirty="0"/>
              <a:t>In-memory engines for single-machine or distributed execution</a:t>
            </a:r>
          </a:p>
          <a:p>
            <a:pPr marL="342900" indent="-342900">
              <a:buFont typeface="Arial" charset="0"/>
              <a:buChar char="•"/>
            </a:pPr>
            <a:r>
              <a:rPr lang="en-US" sz="2400" dirty="0"/>
              <a:t>Multiple language bindings for remote execution via REST</a:t>
            </a:r>
          </a:p>
          <a:p>
            <a:pPr marL="342900" indent="-342900">
              <a:buFont typeface="Arial" charset="0"/>
              <a:buChar char="•"/>
            </a:pPr>
            <a:r>
              <a:rPr lang="en-US" sz="2400" dirty="0"/>
              <a:t>Notebooks and visualization</a:t>
            </a:r>
          </a:p>
        </p:txBody>
      </p:sp>
      <p:sp>
        <p:nvSpPr>
          <p:cNvPr id="4" name="Slide Number Placeholder 3"/>
          <p:cNvSpPr>
            <a:spLocks noGrp="1"/>
          </p:cNvSpPr>
          <p:nvPr>
            <p:ph type="sldNum" sz="quarter" idx="12"/>
          </p:nvPr>
        </p:nvSpPr>
        <p:spPr/>
        <p:txBody>
          <a:bodyPr/>
          <a:lstStyle/>
          <a:p>
            <a:fld id="{C51EAA63-D034-42AE-91FA-B13B9518C7BE}" type="slidenum">
              <a:rPr lang="uk-UA" smtClean="0"/>
              <a:t>66</a:t>
            </a:fld>
            <a:endParaRPr lang="uk-UA"/>
          </a:p>
        </p:txBody>
      </p:sp>
      <p:sp>
        <p:nvSpPr>
          <p:cNvPr id="5" name="Title 4"/>
          <p:cNvSpPr>
            <a:spLocks noGrp="1"/>
          </p:cNvSpPr>
          <p:nvPr>
            <p:ph type="title"/>
          </p:nvPr>
        </p:nvSpPr>
        <p:spPr/>
        <p:txBody>
          <a:bodyPr/>
          <a:lstStyle/>
          <a:p>
            <a:r>
              <a:rPr lang="en-US" dirty="0"/>
              <a:t>Architecture Overview</a:t>
            </a:r>
          </a:p>
        </p:txBody>
      </p:sp>
      <p:grpSp>
        <p:nvGrpSpPr>
          <p:cNvPr id="87" name="Group 86"/>
          <p:cNvGrpSpPr/>
          <p:nvPr/>
        </p:nvGrpSpPr>
        <p:grpSpPr>
          <a:xfrm>
            <a:off x="531812" y="1545022"/>
            <a:ext cx="5864203" cy="4398579"/>
            <a:chOff x="656859" y="1424609"/>
            <a:chExt cx="5864203" cy="4398579"/>
          </a:xfrm>
        </p:grpSpPr>
        <p:sp>
          <p:nvSpPr>
            <p:cNvPr id="61" name="Abgerundetes Rechteck 221"/>
            <p:cNvSpPr>
              <a:spLocks noChangeAspect="1"/>
            </p:cNvSpPr>
            <p:nvPr/>
          </p:nvSpPr>
          <p:spPr>
            <a:xfrm>
              <a:off x="1146505" y="2099536"/>
              <a:ext cx="1690738" cy="691608"/>
            </a:xfrm>
            <a:prstGeom prst="roundRect">
              <a:avLst/>
            </a:prstGeom>
            <a:solidFill>
              <a:schemeClr val="accent4"/>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1500" dirty="0"/>
            </a:p>
          </p:txBody>
        </p:sp>
        <p:sp>
          <p:nvSpPr>
            <p:cNvPr id="62" name="Abgerundetes Rechteck 222"/>
            <p:cNvSpPr>
              <a:spLocks noChangeAspect="1"/>
            </p:cNvSpPr>
            <p:nvPr/>
          </p:nvSpPr>
          <p:spPr>
            <a:xfrm>
              <a:off x="1366082" y="2138498"/>
              <a:ext cx="1690738" cy="691608"/>
            </a:xfrm>
            <a:prstGeom prst="roundRect">
              <a:avLst/>
            </a:prstGeom>
            <a:solidFill>
              <a:schemeClr val="accent4"/>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1500" dirty="0"/>
            </a:p>
          </p:txBody>
        </p:sp>
        <p:grpSp>
          <p:nvGrpSpPr>
            <p:cNvPr id="63" name="Gruppieren 257"/>
            <p:cNvGrpSpPr/>
            <p:nvPr/>
          </p:nvGrpSpPr>
          <p:grpSpPr>
            <a:xfrm>
              <a:off x="656859" y="5217039"/>
              <a:ext cx="5864203" cy="606149"/>
              <a:chOff x="646326" y="27264495"/>
              <a:chExt cx="13461710" cy="1344247"/>
            </a:xfrm>
          </p:grpSpPr>
          <p:pic>
            <p:nvPicPr>
              <p:cNvPr id="64" name="Picture 6" descr="C:\Users\Martin\Oracle\Presentations\OPAC 2017\material\Oracle Logos\O_Database_clr.bmp"/>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781" r="6729"/>
              <a:stretch/>
            </p:blipFill>
            <p:spPr bwMode="auto">
              <a:xfrm>
                <a:off x="777946" y="27272484"/>
                <a:ext cx="2495232" cy="1328269"/>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7" descr="C:\Users\Martin\Oracle\Presentations\OPAC 2017\material\Oracle Logos\O_NoSQLDatabase_clr.bmp"/>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34" r="8398"/>
              <a:stretch/>
            </p:blipFill>
            <p:spPr bwMode="auto">
              <a:xfrm>
                <a:off x="3536154" y="27280650"/>
                <a:ext cx="2626560" cy="1311937"/>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5" descr="C:\Users\Martin\Oracle\Presentations\OPAC 2017\material\Oracle Logos\O_BigDataAppliance_clr.bmp"/>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184" r="7176"/>
              <a:stretch/>
            </p:blipFill>
            <p:spPr bwMode="auto">
              <a:xfrm>
                <a:off x="6425735" y="27280650"/>
                <a:ext cx="3020544" cy="1311937"/>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C:\Users\Martin\Oracle\Presentations\OPAC 2017\material\hdf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570712" y="27264495"/>
                <a:ext cx="2633761" cy="1344247"/>
              </a:xfrm>
              <a:prstGeom prst="rect">
                <a:avLst/>
              </a:prstGeom>
              <a:noFill/>
              <a:extLst>
                <a:ext uri="{909E8E84-426E-40DD-AFC4-6F175D3DCCD1}">
                  <a14:hiddenFill xmlns:a14="http://schemas.microsoft.com/office/drawing/2010/main">
                    <a:solidFill>
                      <a:srgbClr val="FFFFFF"/>
                    </a:solidFill>
                  </a14:hiddenFill>
                </a:ext>
              </a:extLst>
            </p:spPr>
          </p:pic>
          <p:sp>
            <p:nvSpPr>
              <p:cNvPr id="68" name="Rectangle 15"/>
              <p:cNvSpPr/>
              <p:nvPr/>
            </p:nvSpPr>
            <p:spPr>
              <a:xfrm>
                <a:off x="646326" y="27270190"/>
                <a:ext cx="13461710" cy="1332856"/>
              </a:xfrm>
              <a:prstGeom prst="rect">
                <a:avLst/>
              </a:prstGeom>
              <a:noFill/>
              <a:ln w="635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pPr algn="ctr">
                  <a:lnSpc>
                    <a:spcPct val="90000"/>
                  </a:lnSpc>
                </a:pPr>
                <a:endParaRPr lang="en-US" sz="1400"/>
              </a:p>
            </p:txBody>
          </p:sp>
          <p:sp>
            <p:nvSpPr>
              <p:cNvPr id="69" name="TextBox 17"/>
              <p:cNvSpPr txBox="1"/>
              <p:nvPr/>
            </p:nvSpPr>
            <p:spPr>
              <a:xfrm>
                <a:off x="12313890" y="27732110"/>
                <a:ext cx="785205" cy="409017"/>
              </a:xfrm>
              <a:prstGeom prst="rect">
                <a:avLst/>
              </a:prstGeom>
              <a:noFill/>
            </p:spPr>
            <p:txBody>
              <a:bodyPr wrap="square" lIns="0" tIns="0" rIns="0" bIns="0" rtlCol="0" anchor="ctr" anchorCtr="0">
                <a:noAutofit/>
              </a:bodyPr>
              <a:lstStyle/>
              <a:p>
                <a:pPr>
                  <a:lnSpc>
                    <a:spcPct val="90000"/>
                  </a:lnSpc>
                </a:pPr>
                <a:r>
                  <a:rPr lang="en-US" sz="1400" dirty="0"/>
                  <a:t>…</a:t>
                </a:r>
              </a:p>
            </p:txBody>
          </p:sp>
          <p:grpSp>
            <p:nvGrpSpPr>
              <p:cNvPr id="70" name="Gruppieren 236"/>
              <p:cNvGrpSpPr/>
              <p:nvPr/>
            </p:nvGrpSpPr>
            <p:grpSpPr>
              <a:xfrm>
                <a:off x="12673926" y="27329721"/>
                <a:ext cx="1402744" cy="1213811"/>
                <a:chOff x="7308304" y="5661248"/>
                <a:chExt cx="769048" cy="707943"/>
              </a:xfrm>
            </p:grpSpPr>
            <p:pic>
              <p:nvPicPr>
                <p:cNvPr id="71" name="Picture 14" descr="C:\Users\Martin\Oracle\Presentations\OPAC 2017\material\file_system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14536" y="5661248"/>
                  <a:ext cx="707943" cy="707943"/>
                </a:xfrm>
                <a:prstGeom prst="rect">
                  <a:avLst/>
                </a:prstGeom>
                <a:noFill/>
                <a:extLst>
                  <a:ext uri="{909E8E84-426E-40DD-AFC4-6F175D3DCCD1}">
                    <a14:hiddenFill xmlns:a14="http://schemas.microsoft.com/office/drawing/2010/main">
                      <a:solidFill>
                        <a:srgbClr val="FFFFFF"/>
                      </a:solidFill>
                    </a14:hiddenFill>
                  </a:ext>
                </a:extLst>
              </p:spPr>
            </p:pic>
            <p:sp>
              <p:nvSpPr>
                <p:cNvPr id="72" name="Textfeld 238"/>
                <p:cNvSpPr txBox="1"/>
                <p:nvPr/>
              </p:nvSpPr>
              <p:spPr>
                <a:xfrm>
                  <a:off x="7308304" y="5707205"/>
                  <a:ext cx="769048" cy="557327"/>
                </a:xfrm>
                <a:prstGeom prst="rect">
                  <a:avLst/>
                </a:prstGeom>
                <a:noFill/>
              </p:spPr>
              <p:txBody>
                <a:bodyPr wrap="none" rtlCol="0">
                  <a:spAutoFit/>
                </a:bodyPr>
                <a:lstStyle/>
                <a:p>
                  <a:r>
                    <a:rPr lang="en-US" sz="1100" b="1" dirty="0"/>
                    <a:t>File</a:t>
                  </a:r>
                  <a:br>
                    <a:rPr lang="en-US" sz="1100" b="1" dirty="0"/>
                  </a:br>
                  <a:r>
                    <a:rPr lang="en-US" sz="1100" b="1" dirty="0"/>
                    <a:t>System</a:t>
                  </a:r>
                </a:p>
              </p:txBody>
            </p:sp>
          </p:grpSp>
        </p:grpSp>
        <p:sp>
          <p:nvSpPr>
            <p:cNvPr id="73" name="Rounded Rectangle 72"/>
            <p:cNvSpPr/>
            <p:nvPr/>
          </p:nvSpPr>
          <p:spPr>
            <a:xfrm>
              <a:off x="1116491" y="3446616"/>
              <a:ext cx="2979978" cy="172483"/>
            </a:xfrm>
            <a:prstGeom prst="roundRect">
              <a:avLst/>
            </a:prstGeom>
            <a:noFill/>
            <a:ln w="63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489" tIns="95983" rIns="162489" bIns="81244" numCol="1" spcCol="0" rtlCol="0" fromWordArt="0" anchor="ctr" anchorCtr="0" forceAA="0" compatLnSpc="1">
              <a:prstTxWarp prst="textNoShape">
                <a:avLst/>
              </a:prstTxWarp>
              <a:noAutofit/>
            </a:bodyPr>
            <a:lstStyle/>
            <a:p>
              <a:pPr algn="ctr">
                <a:lnSpc>
                  <a:spcPct val="90000"/>
                </a:lnSpc>
              </a:pPr>
              <a:r>
                <a:rPr lang="en-US" sz="1500" b="1" dirty="0">
                  <a:solidFill>
                    <a:schemeClr val="tx1"/>
                  </a:solidFill>
                </a:rPr>
                <a:t>Rest API</a:t>
              </a:r>
            </a:p>
          </p:txBody>
        </p:sp>
        <p:sp>
          <p:nvSpPr>
            <p:cNvPr id="74" name="Pfeil nach oben und unten 244"/>
            <p:cNvSpPr/>
            <p:nvPr/>
          </p:nvSpPr>
          <p:spPr>
            <a:xfrm>
              <a:off x="2418776" y="4744459"/>
              <a:ext cx="371767" cy="460297"/>
            </a:xfrm>
            <a:prstGeom prst="upDownArrow">
              <a:avLst>
                <a:gd name="adj1" fmla="val 39590"/>
                <a:gd name="adj2" fmla="val 3514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1200"/>
            </a:p>
          </p:txBody>
        </p:sp>
        <p:pic>
          <p:nvPicPr>
            <p:cNvPr id="75" name="Picture 15" descr="C:\Users\Martin\Oracle\Presentations\OPAC 2017\material\spark_cropped.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84165" y="3768030"/>
              <a:ext cx="1266354" cy="682265"/>
            </a:xfrm>
            <a:prstGeom prst="rect">
              <a:avLst/>
            </a:prstGeom>
            <a:noFill/>
            <a:ln w="6350">
              <a:solidFill>
                <a:srgbClr val="F29111"/>
              </a:solidFill>
            </a:ln>
            <a:extLst>
              <a:ext uri="{909E8E84-426E-40DD-AFC4-6F175D3DCCD1}">
                <a14:hiddenFill xmlns:a14="http://schemas.microsoft.com/office/drawing/2010/main">
                  <a:solidFill>
                    <a:srgbClr val="FFFFFF"/>
                  </a:solidFill>
                </a14:hiddenFill>
              </a:ext>
            </a:extLst>
          </p:spPr>
        </p:pic>
        <p:sp>
          <p:nvSpPr>
            <p:cNvPr id="76" name="Pfeil nach oben und unten 246"/>
            <p:cNvSpPr/>
            <p:nvPr/>
          </p:nvSpPr>
          <p:spPr>
            <a:xfrm rot="16200000">
              <a:off x="4421323" y="3650751"/>
              <a:ext cx="327948" cy="806561"/>
            </a:xfrm>
            <a:prstGeom prst="upDownArrow">
              <a:avLst>
                <a:gd name="adj1" fmla="val 39590"/>
                <a:gd name="adj2" fmla="val 3514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1200"/>
            </a:p>
          </p:txBody>
        </p:sp>
        <p:sp>
          <p:nvSpPr>
            <p:cNvPr id="77" name="Abgerundetes Rechteck 247"/>
            <p:cNvSpPr>
              <a:spLocks noChangeAspect="1"/>
            </p:cNvSpPr>
            <p:nvPr/>
          </p:nvSpPr>
          <p:spPr>
            <a:xfrm>
              <a:off x="3832799" y="2398646"/>
              <a:ext cx="1652418" cy="46393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1500" b="1" dirty="0"/>
                <a:t>Visualization</a:t>
              </a:r>
              <a:endParaRPr lang="en-US" sz="1500" dirty="0"/>
            </a:p>
          </p:txBody>
        </p:sp>
        <p:cxnSp>
          <p:nvCxnSpPr>
            <p:cNvPr id="78" name="Elbow Connector 1024"/>
            <p:cNvCxnSpPr>
              <a:cxnSpLocks/>
            </p:cNvCxnSpPr>
            <p:nvPr/>
          </p:nvCxnSpPr>
          <p:spPr>
            <a:xfrm rot="16200000" flipH="1">
              <a:off x="2176870" y="3126194"/>
              <a:ext cx="530716" cy="515"/>
            </a:xfrm>
            <a:prstGeom prst="bentConnector3">
              <a:avLst>
                <a:gd name="adj1" fmla="val 50000"/>
              </a:avLst>
            </a:prstGeom>
            <a:solidFill>
              <a:schemeClr val="accent4"/>
            </a:solidFill>
            <a:ln w="44450">
              <a:solidFill>
                <a:schemeClr val="accent4"/>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1024"/>
            <p:cNvCxnSpPr>
              <a:cxnSpLocks/>
            </p:cNvCxnSpPr>
            <p:nvPr/>
          </p:nvCxnSpPr>
          <p:spPr>
            <a:xfrm rot="5400000">
              <a:off x="3633963" y="2357841"/>
              <a:ext cx="633093" cy="1458459"/>
            </a:xfrm>
            <a:prstGeom prst="bentConnector3">
              <a:avLst>
                <a:gd name="adj1" fmla="val 50000"/>
              </a:avLst>
            </a:prstGeom>
            <a:solidFill>
              <a:schemeClr val="accent5"/>
            </a:solidFill>
            <a:ln w="44450">
              <a:solidFill>
                <a:schemeClr val="accent5"/>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Abgerundetes Rechteck 250"/>
            <p:cNvSpPr>
              <a:spLocks noChangeAspect="1"/>
            </p:cNvSpPr>
            <p:nvPr/>
          </p:nvSpPr>
          <p:spPr>
            <a:xfrm>
              <a:off x="1615753" y="2170969"/>
              <a:ext cx="1690738" cy="691608"/>
            </a:xfrm>
            <a:prstGeom prst="roundRect">
              <a:avLst/>
            </a:prstGeom>
            <a:solidFill>
              <a:schemeClr val="accent4"/>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1500" b="1" dirty="0"/>
                <a:t>(Remote) Clients</a:t>
              </a:r>
              <a:br>
                <a:rPr lang="en-US" sz="1500" dirty="0"/>
              </a:br>
              <a:r>
                <a:rPr lang="en-US" sz="1500" dirty="0"/>
                <a:t>(Java, Groovy, </a:t>
              </a:r>
            </a:p>
            <a:p>
              <a:pPr algn="ctr"/>
              <a:r>
                <a:rPr lang="en-US" sz="1500" dirty="0"/>
                <a:t>R, JS, …)</a:t>
              </a:r>
            </a:p>
          </p:txBody>
        </p:sp>
        <p:cxnSp>
          <p:nvCxnSpPr>
            <p:cNvPr id="81" name="Elbow Connector 1024"/>
            <p:cNvCxnSpPr>
              <a:cxnSpLocks/>
            </p:cNvCxnSpPr>
            <p:nvPr/>
          </p:nvCxnSpPr>
          <p:spPr>
            <a:xfrm rot="16200000" flipH="1">
              <a:off x="1873303" y="3126194"/>
              <a:ext cx="530716" cy="515"/>
            </a:xfrm>
            <a:prstGeom prst="bentConnector3">
              <a:avLst>
                <a:gd name="adj1" fmla="val 50000"/>
              </a:avLst>
            </a:prstGeom>
            <a:solidFill>
              <a:schemeClr val="accent4"/>
            </a:solidFill>
            <a:ln w="44450">
              <a:solidFill>
                <a:schemeClr val="accent4"/>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Elbow Connector 1024"/>
            <p:cNvCxnSpPr>
              <a:cxnSpLocks/>
            </p:cNvCxnSpPr>
            <p:nvPr/>
          </p:nvCxnSpPr>
          <p:spPr>
            <a:xfrm rot="16200000" flipH="1">
              <a:off x="1559620" y="3126194"/>
              <a:ext cx="530716" cy="515"/>
            </a:xfrm>
            <a:prstGeom prst="bentConnector3">
              <a:avLst>
                <a:gd name="adj1" fmla="val 50000"/>
              </a:avLst>
            </a:prstGeom>
            <a:solidFill>
              <a:schemeClr val="accent4"/>
            </a:solidFill>
            <a:ln w="44450">
              <a:solidFill>
                <a:schemeClr val="accent4"/>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3" name="Picture 82"/>
            <p:cNvPicPr>
              <a:picLocks noChangeAspect="1"/>
            </p:cNvPicPr>
            <p:nvPr/>
          </p:nvPicPr>
          <p:blipFill>
            <a:blip r:embed="rId9"/>
            <a:stretch>
              <a:fillRect/>
            </a:stretch>
          </p:blipFill>
          <p:spPr>
            <a:xfrm>
              <a:off x="5250134" y="1424609"/>
              <a:ext cx="1257265" cy="1120208"/>
            </a:xfrm>
            <a:prstGeom prst="rect">
              <a:avLst/>
            </a:prstGeom>
            <a:ln w="3175">
              <a:solidFill>
                <a:schemeClr val="tx1"/>
              </a:solidFill>
            </a:ln>
          </p:spPr>
        </p:pic>
        <p:sp>
          <p:nvSpPr>
            <p:cNvPr id="84" name="Rectangle 40"/>
            <p:cNvSpPr/>
            <p:nvPr/>
          </p:nvSpPr>
          <p:spPr>
            <a:xfrm>
              <a:off x="1116491" y="4101514"/>
              <a:ext cx="1463363" cy="561427"/>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489" tIns="81244" rIns="162489" bIns="81244" numCol="1" spcCol="0" rtlCol="0" fromWordArt="0" anchor="ctr" anchorCtr="0" forceAA="0" compatLnSpc="1">
              <a:prstTxWarp prst="textNoShape">
                <a:avLst/>
              </a:prstTxWarp>
              <a:noAutofit/>
            </a:bodyPr>
            <a:lstStyle/>
            <a:p>
              <a:pPr algn="ctr">
                <a:lnSpc>
                  <a:spcPct val="90000"/>
                </a:lnSpc>
              </a:pPr>
              <a:r>
                <a:rPr lang="en-US" sz="1500" b="1" dirty="0"/>
                <a:t>Shared</a:t>
              </a:r>
              <a:br>
                <a:rPr lang="en-US" sz="1500" b="1" dirty="0"/>
              </a:br>
              <a:r>
                <a:rPr lang="en-US" sz="1500" b="1" dirty="0"/>
                <a:t>Memory</a:t>
              </a:r>
            </a:p>
          </p:txBody>
        </p:sp>
        <p:sp>
          <p:nvSpPr>
            <p:cNvPr id="85" name="Rectangle 40"/>
            <p:cNvSpPr/>
            <p:nvPr/>
          </p:nvSpPr>
          <p:spPr>
            <a:xfrm>
              <a:off x="2633106" y="4101514"/>
              <a:ext cx="1463363" cy="561427"/>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489" tIns="81244" rIns="162489" bIns="81244" numCol="1" spcCol="0" rtlCol="0" fromWordArt="0" anchor="ctr" anchorCtr="0" forceAA="0" compatLnSpc="1">
              <a:prstTxWarp prst="textNoShape">
                <a:avLst/>
              </a:prstTxWarp>
              <a:noAutofit/>
            </a:bodyPr>
            <a:lstStyle/>
            <a:p>
              <a:pPr algn="ctr">
                <a:lnSpc>
                  <a:spcPct val="90000"/>
                </a:lnSpc>
              </a:pPr>
              <a:r>
                <a:rPr lang="en-US" sz="1500" b="1" dirty="0"/>
                <a:t>Distributed</a:t>
              </a:r>
            </a:p>
          </p:txBody>
        </p:sp>
        <p:sp>
          <p:nvSpPr>
            <p:cNvPr id="86" name="Rechteck 241"/>
            <p:cNvSpPr/>
            <p:nvPr/>
          </p:nvSpPr>
          <p:spPr>
            <a:xfrm>
              <a:off x="1057024" y="3347264"/>
              <a:ext cx="3095271" cy="1333800"/>
            </a:xfrm>
            <a:prstGeom prst="rect">
              <a:avLst/>
            </a:prstGeom>
            <a:no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21899" tIns="0" rIns="121899" bIns="1151798" rtlCol="0" anchor="ctr"/>
            <a:lstStyle/>
            <a:p>
              <a:pPr algn="ctr"/>
              <a:endParaRPr lang="en-US" sz="1600" b="1" dirty="0">
                <a:solidFill>
                  <a:schemeClr val="tx1"/>
                </a:solidFill>
              </a:endParaRPr>
            </a:p>
            <a:p>
              <a:pPr algn="ctr"/>
              <a:endParaRPr lang="en-US" sz="1600" b="1" dirty="0">
                <a:solidFill>
                  <a:schemeClr val="tx1"/>
                </a:solidFill>
              </a:endParaRPr>
            </a:p>
            <a:p>
              <a:pPr algn="ctr"/>
              <a:endParaRPr lang="en-US" sz="1600" b="1" dirty="0">
                <a:solidFill>
                  <a:schemeClr val="tx1"/>
                </a:solidFill>
              </a:endParaRPr>
            </a:p>
            <a:p>
              <a:pPr algn="ctr"/>
              <a:endParaRPr lang="en-US" sz="1600" b="1" dirty="0">
                <a:solidFill>
                  <a:schemeClr val="tx1"/>
                </a:solidFill>
              </a:endParaRPr>
            </a:p>
            <a:p>
              <a:pPr algn="ctr"/>
              <a:endParaRPr lang="en-US" sz="1600" b="1" dirty="0">
                <a:solidFill>
                  <a:schemeClr val="tx1"/>
                </a:solidFill>
              </a:endParaRPr>
            </a:p>
            <a:p>
              <a:pPr algn="ctr"/>
              <a:endParaRPr lang="en-US" sz="1600" b="1" dirty="0">
                <a:solidFill>
                  <a:schemeClr val="tx1"/>
                </a:solidFill>
              </a:endParaRPr>
            </a:p>
            <a:p>
              <a:pPr algn="ctr"/>
              <a:endParaRPr lang="en-US" sz="1600" b="1" dirty="0">
                <a:solidFill>
                  <a:schemeClr val="tx1"/>
                </a:solidFill>
              </a:endParaRPr>
            </a:p>
            <a:p>
              <a:pPr algn="ctr"/>
              <a:r>
                <a:rPr lang="en-US" b="1" dirty="0">
                  <a:solidFill>
                    <a:schemeClr val="tx1"/>
                  </a:solidFill>
                </a:rPr>
                <a:t>PGX</a:t>
              </a:r>
            </a:p>
            <a:p>
              <a:pPr algn="ctr"/>
              <a:endParaRPr lang="en-US" sz="1600" b="1" dirty="0">
                <a:solidFill>
                  <a:schemeClr val="tx1"/>
                </a:solidFill>
              </a:endParaRPr>
            </a:p>
            <a:p>
              <a:pPr algn="ctr"/>
              <a:endParaRPr lang="en-US" sz="1600" b="1" dirty="0">
                <a:solidFill>
                  <a:schemeClr val="tx1"/>
                </a:solidFill>
              </a:endParaRPr>
            </a:p>
            <a:p>
              <a:pPr algn="ctr"/>
              <a:endParaRPr lang="en-US" sz="1600" b="1" dirty="0">
                <a:solidFill>
                  <a:schemeClr val="tx1"/>
                </a:solidFill>
              </a:endParaRPr>
            </a:p>
            <a:p>
              <a:pPr algn="ctr"/>
              <a:endParaRPr lang="en-US" sz="1600" b="1" dirty="0">
                <a:solidFill>
                  <a:schemeClr val="tx1"/>
                </a:solidFill>
              </a:endParaRPr>
            </a:p>
          </p:txBody>
        </p:sp>
      </p:grpSp>
    </p:spTree>
    <p:extLst>
      <p:ext uri="{BB962C8B-B14F-4D97-AF65-F5344CB8AC3E}">
        <p14:creationId xmlns:p14="http://schemas.microsoft.com/office/powerpoint/2010/main" val="2564869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51EAA63-D034-42AE-91FA-B13B9518C7BE}" type="slidenum">
              <a:rPr lang="uk-UA" smtClean="0"/>
              <a:t>67</a:t>
            </a:fld>
            <a:endParaRPr lang="uk-UA"/>
          </a:p>
        </p:txBody>
      </p:sp>
      <p:sp>
        <p:nvSpPr>
          <p:cNvPr id="6" name="Title 5"/>
          <p:cNvSpPr>
            <a:spLocks noGrp="1"/>
          </p:cNvSpPr>
          <p:nvPr>
            <p:ph type="title"/>
          </p:nvPr>
        </p:nvSpPr>
        <p:spPr/>
        <p:txBody>
          <a:bodyPr/>
          <a:lstStyle/>
          <a:p>
            <a:r>
              <a:rPr lang="en-US" dirty="0"/>
              <a:t>Data Science: What tools are typically required?</a:t>
            </a:r>
          </a:p>
        </p:txBody>
      </p:sp>
      <p:sp>
        <p:nvSpPr>
          <p:cNvPr id="8" name="TextBox 7"/>
          <p:cNvSpPr txBox="1"/>
          <p:nvPr/>
        </p:nvSpPr>
        <p:spPr>
          <a:xfrm>
            <a:off x="531812" y="5702300"/>
            <a:ext cx="5410198" cy="241301"/>
          </a:xfrm>
          <a:prstGeom prst="rect">
            <a:avLst/>
          </a:prstGeom>
          <a:noFill/>
        </p:spPr>
        <p:txBody>
          <a:bodyPr wrap="square" lIns="0" tIns="0" rIns="0" bIns="0" rtlCol="0" anchor="b">
            <a:noAutofit/>
          </a:bodyPr>
          <a:lstStyle/>
          <a:p>
            <a:pPr algn="ctr">
              <a:lnSpc>
                <a:spcPct val="90000"/>
              </a:lnSpc>
            </a:pPr>
            <a:r>
              <a:rPr lang="en-US" sz="1600" dirty="0"/>
              <a:t>"Doing Data Science", Cathy O'Neil and Rachel </a:t>
            </a:r>
            <a:r>
              <a:rPr lang="en-US" sz="1600" dirty="0" err="1"/>
              <a:t>Schutt</a:t>
            </a:r>
            <a:r>
              <a:rPr lang="en-US" sz="1600" dirty="0"/>
              <a:t>, 2013</a:t>
            </a:r>
          </a:p>
        </p:txBody>
      </p:sp>
      <p:grpSp>
        <p:nvGrpSpPr>
          <p:cNvPr id="20" name="Group 19"/>
          <p:cNvGrpSpPr/>
          <p:nvPr/>
        </p:nvGrpSpPr>
        <p:grpSpPr>
          <a:xfrm>
            <a:off x="10069892" y="4387649"/>
            <a:ext cx="1587120" cy="1900667"/>
            <a:chOff x="-1295718" y="7092070"/>
            <a:chExt cx="1587120" cy="1900667"/>
          </a:xfrm>
        </p:grpSpPr>
        <p:pic>
          <p:nvPicPr>
            <p:cNvPr id="21" name="Picture 15" descr="C:\Users\Martin\Oracle\Presentations\OPAC 2017\material\spark_croppe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3000" y="7690858"/>
              <a:ext cx="894402" cy="481746"/>
            </a:xfrm>
            <a:prstGeom prst="rect">
              <a:avLst/>
            </a:prstGeom>
            <a:noFill/>
            <a:ln w="6350">
              <a:noFill/>
            </a:ln>
            <a:extLst>
              <a:ext uri="{909E8E84-426E-40DD-AFC4-6F175D3DCCD1}">
                <a14:hiddenFill xmlns:a14="http://schemas.microsoft.com/office/drawing/2010/main">
                  <a:solidFill>
                    <a:srgbClr val="FFFFFF"/>
                  </a:solidFill>
                </a14:hiddenFill>
              </a:ext>
            </a:extLst>
          </p:spPr>
        </p:pic>
        <p:pic>
          <p:nvPicPr>
            <p:cNvPr id="22" name="Picture 6" descr="C:\Users\Martin\Oracle\Presentations\OPAC 2017\material\Oracle Logos\O_Database_clr.bmp"/>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781" r="6729"/>
            <a:stretch/>
          </p:blipFill>
          <p:spPr bwMode="auto">
            <a:xfrm>
              <a:off x="-795573" y="7092070"/>
              <a:ext cx="1086975" cy="5987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4"/>
            <a:stretch>
              <a:fillRect/>
            </a:stretch>
          </p:blipFill>
          <p:spPr>
            <a:xfrm>
              <a:off x="-1295718" y="8340603"/>
              <a:ext cx="662824" cy="652134"/>
            </a:xfrm>
            <a:prstGeom prst="rect">
              <a:avLst/>
            </a:prstGeom>
          </p:spPr>
        </p:pic>
        <p:pic>
          <p:nvPicPr>
            <p:cNvPr id="24" name="Picture 23" descr="http://ux1.mx.oracle.com:9100/team-images/thumbnail/58067e357999a6dc66831d88.png?1479342423833"/>
            <p:cNvPicPr>
              <a:picLocks noChangeAspect="1" noChangeArrowheads="1"/>
            </p:cNvPicPr>
            <p:nvPr/>
          </p:nvPicPr>
          <p:blipFill rotWithShape="1">
            <a:blip r:embed="rId5"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15143" t="10918" r="11540" b="12006"/>
            <a:stretch/>
          </p:blipFill>
          <p:spPr bwMode="auto">
            <a:xfrm>
              <a:off x="-323401" y="8335470"/>
              <a:ext cx="614803" cy="646331"/>
            </a:xfrm>
            <a:prstGeom prst="rect">
              <a:avLst/>
            </a:prstGeom>
            <a:solidFill>
              <a:schemeClr val="bg1"/>
            </a:solidFill>
            <a:extLst/>
          </p:spPr>
        </p:pic>
      </p:grpSp>
      <p:sp>
        <p:nvSpPr>
          <p:cNvPr id="25" name="Content Placeholder 2"/>
          <p:cNvSpPr>
            <a:spLocks noGrp="1"/>
          </p:cNvSpPr>
          <p:nvPr>
            <p:ph sz="half" idx="2"/>
          </p:nvPr>
        </p:nvSpPr>
        <p:spPr>
          <a:xfrm>
            <a:off x="6246812" y="2049741"/>
            <a:ext cx="3621086" cy="1690918"/>
          </a:xfrm>
        </p:spPr>
        <p:txBody>
          <a:bodyPr/>
          <a:lstStyle/>
          <a:p>
            <a:pPr>
              <a:buFont typeface="Arial" charset="0"/>
              <a:buChar char="•"/>
            </a:pPr>
            <a:r>
              <a:rPr lang="en-US" sz="1800" dirty="0"/>
              <a:t>Quick, interactive execution</a:t>
            </a:r>
          </a:p>
          <a:p>
            <a:pPr>
              <a:buFont typeface="Arial" charset="0"/>
              <a:buChar char="•"/>
            </a:pPr>
            <a:r>
              <a:rPr lang="en-US" sz="1800" dirty="0"/>
              <a:t>Visualization of results </a:t>
            </a:r>
          </a:p>
          <a:p>
            <a:pPr>
              <a:buFont typeface="Arial" charset="0"/>
              <a:buChar char="•"/>
            </a:pPr>
            <a:r>
              <a:rPr lang="en-US" sz="1800" dirty="0"/>
              <a:t>Support for modern programming languages</a:t>
            </a:r>
          </a:p>
          <a:p>
            <a:pPr>
              <a:buFont typeface="Arial" charset="0"/>
              <a:buChar char="•"/>
            </a:pPr>
            <a:r>
              <a:rPr lang="en-US" sz="1800" dirty="0"/>
              <a:t>Remote execution to Cloud	</a:t>
            </a:r>
          </a:p>
        </p:txBody>
      </p:sp>
      <p:sp>
        <p:nvSpPr>
          <p:cNvPr id="26" name="Text Placeholder 1"/>
          <p:cNvSpPr txBox="1">
            <a:spLocks/>
          </p:cNvSpPr>
          <p:nvPr/>
        </p:nvSpPr>
        <p:spPr>
          <a:xfrm>
            <a:off x="6246812" y="1524001"/>
            <a:ext cx="5410200" cy="406535"/>
          </a:xfrm>
          <a:prstGeom prst="rect">
            <a:avLst/>
          </a:prstGeom>
          <a:solidFill>
            <a:schemeClr val="accent2"/>
          </a:solidFill>
        </p:spPr>
        <p:txBody>
          <a:bodyPr vert="horz" lIns="0" tIns="0" rIns="0" bIns="0" rtlCol="0" anchor="ctr">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sz="2000" b="1" dirty="0">
                <a:solidFill>
                  <a:schemeClr val="bg1"/>
                </a:solidFill>
                <a:latin typeface="+mj-lt"/>
              </a:rPr>
              <a:t>Frontend tools</a:t>
            </a:r>
          </a:p>
        </p:txBody>
      </p:sp>
      <p:sp>
        <p:nvSpPr>
          <p:cNvPr id="27" name="Text Placeholder 1"/>
          <p:cNvSpPr txBox="1">
            <a:spLocks/>
          </p:cNvSpPr>
          <p:nvPr/>
        </p:nvSpPr>
        <p:spPr>
          <a:xfrm>
            <a:off x="6246812" y="3859864"/>
            <a:ext cx="5410200" cy="406535"/>
          </a:xfrm>
          <a:prstGeom prst="rect">
            <a:avLst/>
          </a:prstGeom>
          <a:solidFill>
            <a:schemeClr val="accent2"/>
          </a:solidFill>
        </p:spPr>
        <p:txBody>
          <a:bodyPr vert="horz" lIns="0" tIns="0" rIns="0" bIns="0" rtlCol="0" anchor="ctr">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sz="2000" b="1" dirty="0">
                <a:solidFill>
                  <a:schemeClr val="bg1"/>
                </a:solidFill>
                <a:latin typeface="+mj-lt"/>
              </a:rPr>
              <a:t>Backend tools</a:t>
            </a:r>
          </a:p>
        </p:txBody>
      </p:sp>
      <p:sp>
        <p:nvSpPr>
          <p:cNvPr id="29" name="Content Placeholder 2"/>
          <p:cNvSpPr>
            <a:spLocks noGrp="1"/>
          </p:cNvSpPr>
          <p:nvPr>
            <p:ph sz="half" idx="2"/>
          </p:nvPr>
        </p:nvSpPr>
        <p:spPr>
          <a:xfrm>
            <a:off x="6246812" y="4385604"/>
            <a:ext cx="3849686" cy="1634781"/>
          </a:xfrm>
        </p:spPr>
        <p:txBody>
          <a:bodyPr/>
          <a:lstStyle/>
          <a:p>
            <a:pPr>
              <a:buFont typeface="Arial" charset="0"/>
              <a:buChar char="•"/>
            </a:pPr>
            <a:r>
              <a:rPr lang="en-US" sz="1800" dirty="0"/>
              <a:t>Scalable data manipulation </a:t>
            </a:r>
          </a:p>
          <a:p>
            <a:pPr>
              <a:buFont typeface="Arial" charset="0"/>
              <a:buChar char="•"/>
            </a:pPr>
            <a:r>
              <a:rPr lang="en-US" sz="1800" dirty="0"/>
              <a:t>Efficient computational engines</a:t>
            </a:r>
          </a:p>
          <a:p>
            <a:pPr>
              <a:buFont typeface="Arial" charset="0"/>
              <a:buChar char="•"/>
            </a:pPr>
            <a:r>
              <a:rPr lang="en-US" sz="1800" dirty="0"/>
              <a:t>Built-in algorithms and methodologies </a:t>
            </a:r>
          </a:p>
          <a:p>
            <a:pPr>
              <a:buFont typeface="Arial" charset="0"/>
              <a:buChar char="•"/>
            </a:pPr>
            <a:r>
              <a:rPr lang="en-US" sz="1800" dirty="0"/>
              <a:t>Customization via end-user software engineering</a:t>
            </a:r>
          </a:p>
        </p:txBody>
      </p:sp>
      <p:sp>
        <p:nvSpPr>
          <p:cNvPr id="31" name="TextBox 30"/>
          <p:cNvSpPr txBox="1"/>
          <p:nvPr/>
        </p:nvSpPr>
        <p:spPr>
          <a:xfrm>
            <a:off x="10069892" y="2073734"/>
            <a:ext cx="1587120" cy="1647257"/>
          </a:xfrm>
          <a:prstGeom prst="rect">
            <a:avLst/>
          </a:prstGeom>
          <a:solidFill>
            <a:schemeClr val="accent3"/>
          </a:solidFill>
        </p:spPr>
        <p:txBody>
          <a:bodyPr wrap="square" lIns="0" tIns="0" rIns="0" bIns="0" rtlCol="0" anchor="ctr">
            <a:noAutofit/>
          </a:bodyPr>
          <a:lstStyle/>
          <a:p>
            <a:pPr algn="ctr">
              <a:lnSpc>
                <a:spcPct val="90000"/>
              </a:lnSpc>
            </a:pPr>
            <a:r>
              <a:rPr lang="en-US" b="1" dirty="0">
                <a:solidFill>
                  <a:schemeClr val="bg1"/>
                </a:solidFill>
              </a:rPr>
              <a:t>Notebook</a:t>
            </a:r>
          </a:p>
          <a:p>
            <a:pPr algn="ctr">
              <a:lnSpc>
                <a:spcPct val="90000"/>
              </a:lnSpc>
            </a:pPr>
            <a:endParaRPr lang="en-US" b="1" dirty="0">
              <a:solidFill>
                <a:schemeClr val="bg1"/>
              </a:solidFill>
            </a:endParaRPr>
          </a:p>
          <a:p>
            <a:pPr algn="ctr">
              <a:lnSpc>
                <a:spcPct val="90000"/>
              </a:lnSpc>
            </a:pPr>
            <a:r>
              <a:rPr lang="en-US" b="1" dirty="0">
                <a:solidFill>
                  <a:schemeClr val="bg1"/>
                </a:solidFill>
              </a:rPr>
              <a:t>IDE for </a:t>
            </a:r>
          </a:p>
          <a:p>
            <a:pPr algn="ctr">
              <a:lnSpc>
                <a:spcPct val="90000"/>
              </a:lnSpc>
            </a:pPr>
            <a:r>
              <a:rPr lang="en-US" b="1" dirty="0">
                <a:solidFill>
                  <a:schemeClr val="bg1"/>
                </a:solidFill>
              </a:rPr>
              <a:t>Data Science</a:t>
            </a:r>
          </a:p>
        </p:txBody>
      </p:sp>
      <p:sp>
        <p:nvSpPr>
          <p:cNvPr id="32" name="Text Placeholder 1"/>
          <p:cNvSpPr txBox="1">
            <a:spLocks/>
          </p:cNvSpPr>
          <p:nvPr/>
        </p:nvSpPr>
        <p:spPr>
          <a:xfrm>
            <a:off x="531810" y="1525889"/>
            <a:ext cx="5410200" cy="406535"/>
          </a:xfrm>
          <a:prstGeom prst="rect">
            <a:avLst/>
          </a:prstGeom>
          <a:solidFill>
            <a:schemeClr val="accent2"/>
          </a:solidFill>
        </p:spPr>
        <p:txBody>
          <a:bodyPr vert="horz" lIns="0" tIns="0" rIns="0" bIns="0" rtlCol="0" anchor="ctr">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sz="2000" b="1" dirty="0">
                <a:solidFill>
                  <a:schemeClr val="bg1"/>
                </a:solidFill>
                <a:latin typeface="+mj-lt"/>
              </a:rPr>
              <a:t>Data Science process</a:t>
            </a:r>
          </a:p>
        </p:txBody>
      </p:sp>
      <p:pic>
        <p:nvPicPr>
          <p:cNvPr id="33" name="Picture Placeholder 11"/>
          <p:cNvPicPr>
            <a:picLocks noChangeAspect="1"/>
          </p:cNvPicPr>
          <p:nvPr/>
        </p:nvPicPr>
        <p:blipFill>
          <a:blip r:embed="rId6">
            <a:extLst>
              <a:ext uri="{28A0092B-C50C-407E-A947-70E740481C1C}">
                <a14:useLocalDpi xmlns:a14="http://schemas.microsoft.com/office/drawing/2010/main" val="0"/>
              </a:ext>
            </a:extLst>
          </a:blip>
          <a:srcRect l="58" r="58"/>
          <a:stretch>
            <a:fillRect/>
          </a:stretch>
        </p:blipFill>
        <p:spPr>
          <a:xfrm>
            <a:off x="407225" y="4299738"/>
            <a:ext cx="1371600" cy="1373398"/>
          </a:xfrm>
          <a:prstGeom prst="rect">
            <a:avLst/>
          </a:prstGeom>
        </p:spPr>
      </p:pic>
      <p:sp>
        <p:nvSpPr>
          <p:cNvPr id="39" name="Rectangle 38"/>
          <p:cNvSpPr/>
          <p:nvPr/>
        </p:nvSpPr>
        <p:spPr bwMode="gray">
          <a:xfrm>
            <a:off x="3239358" y="4682030"/>
            <a:ext cx="1350362" cy="786531"/>
          </a:xfrm>
          <a:prstGeom prst="rect">
            <a:avLst/>
          </a:prstGeom>
          <a:solidFill>
            <a:schemeClr val="accent4"/>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dirty="0">
                <a:solidFill>
                  <a:schemeClr val="bg1"/>
                </a:solidFill>
              </a:rPr>
              <a:t>Communicate Visualize Report</a:t>
            </a:r>
          </a:p>
        </p:txBody>
      </p:sp>
      <p:sp>
        <p:nvSpPr>
          <p:cNvPr id="40" name="Rectangle 39"/>
          <p:cNvSpPr/>
          <p:nvPr/>
        </p:nvSpPr>
        <p:spPr bwMode="gray">
          <a:xfrm>
            <a:off x="1887732" y="4678848"/>
            <a:ext cx="1144590" cy="786531"/>
          </a:xfrm>
          <a:prstGeom prst="rect">
            <a:avLst/>
          </a:prstGeom>
          <a:solidFill>
            <a:schemeClr val="accent4"/>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dirty="0">
                <a:solidFill>
                  <a:schemeClr val="bg1"/>
                </a:solidFill>
              </a:rPr>
              <a:t>Data</a:t>
            </a:r>
          </a:p>
          <a:p>
            <a:pPr algn="ctr">
              <a:lnSpc>
                <a:spcPct val="90000"/>
              </a:lnSpc>
            </a:pPr>
            <a:r>
              <a:rPr lang="en-US" sz="1600" dirty="0">
                <a:solidFill>
                  <a:schemeClr val="bg1"/>
                </a:solidFill>
              </a:rPr>
              <a:t>Product</a:t>
            </a:r>
          </a:p>
        </p:txBody>
      </p:sp>
      <p:sp>
        <p:nvSpPr>
          <p:cNvPr id="41" name="Rectangle 40"/>
          <p:cNvSpPr/>
          <p:nvPr/>
        </p:nvSpPr>
        <p:spPr bwMode="gray">
          <a:xfrm>
            <a:off x="1887732" y="3005798"/>
            <a:ext cx="1144590" cy="786531"/>
          </a:xfrm>
          <a:prstGeom prst="rect">
            <a:avLst/>
          </a:prstGeom>
          <a:solidFill>
            <a:schemeClr val="accent4"/>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dirty="0">
                <a:solidFill>
                  <a:schemeClr val="bg1"/>
                </a:solidFill>
              </a:rPr>
              <a:t>Data is</a:t>
            </a:r>
          </a:p>
          <a:p>
            <a:pPr algn="ctr">
              <a:lnSpc>
                <a:spcPct val="90000"/>
              </a:lnSpc>
            </a:pPr>
            <a:r>
              <a:rPr lang="en-US" sz="1600" dirty="0">
                <a:solidFill>
                  <a:schemeClr val="bg1"/>
                </a:solidFill>
              </a:rPr>
              <a:t>Processed</a:t>
            </a:r>
          </a:p>
        </p:txBody>
      </p:sp>
      <p:sp>
        <p:nvSpPr>
          <p:cNvPr id="42" name="Rectangle 41"/>
          <p:cNvSpPr/>
          <p:nvPr/>
        </p:nvSpPr>
        <p:spPr bwMode="gray">
          <a:xfrm>
            <a:off x="531810" y="3002618"/>
            <a:ext cx="1148555" cy="786531"/>
          </a:xfrm>
          <a:prstGeom prst="rect">
            <a:avLst/>
          </a:prstGeom>
          <a:solidFill>
            <a:schemeClr val="accent4"/>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dirty="0">
                <a:solidFill>
                  <a:schemeClr val="bg1"/>
                </a:solidFill>
              </a:rPr>
              <a:t>Raw Data</a:t>
            </a:r>
          </a:p>
          <a:p>
            <a:pPr algn="ctr">
              <a:lnSpc>
                <a:spcPct val="90000"/>
              </a:lnSpc>
            </a:pPr>
            <a:r>
              <a:rPr lang="en-US" sz="1600" dirty="0">
                <a:solidFill>
                  <a:schemeClr val="bg1"/>
                </a:solidFill>
              </a:rPr>
              <a:t>Collected</a:t>
            </a:r>
          </a:p>
        </p:txBody>
      </p:sp>
      <p:sp>
        <p:nvSpPr>
          <p:cNvPr id="44" name="Parallelogram 43"/>
          <p:cNvSpPr/>
          <p:nvPr/>
        </p:nvSpPr>
        <p:spPr bwMode="gray">
          <a:xfrm>
            <a:off x="3239690" y="3002618"/>
            <a:ext cx="1350362" cy="786531"/>
          </a:xfrm>
          <a:prstGeom prst="parallelogram">
            <a:avLst/>
          </a:prstGeom>
          <a:solidFill>
            <a:schemeClr val="accent4"/>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dirty="0">
                <a:solidFill>
                  <a:schemeClr val="bg1"/>
                </a:solidFill>
              </a:rPr>
              <a:t>Clean Dataset</a:t>
            </a:r>
          </a:p>
        </p:txBody>
      </p:sp>
      <p:sp>
        <p:nvSpPr>
          <p:cNvPr id="45" name="Rectangle 44"/>
          <p:cNvSpPr/>
          <p:nvPr/>
        </p:nvSpPr>
        <p:spPr bwMode="gray">
          <a:xfrm>
            <a:off x="4792046" y="2162913"/>
            <a:ext cx="1144590" cy="786531"/>
          </a:xfrm>
          <a:prstGeom prst="rect">
            <a:avLst/>
          </a:prstGeom>
          <a:solidFill>
            <a:schemeClr val="accent6"/>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dirty="0">
                <a:solidFill>
                  <a:schemeClr val="bg1"/>
                </a:solidFill>
              </a:rPr>
              <a:t>Exploratory</a:t>
            </a:r>
          </a:p>
          <a:p>
            <a:pPr algn="ctr">
              <a:lnSpc>
                <a:spcPct val="90000"/>
              </a:lnSpc>
            </a:pPr>
            <a:r>
              <a:rPr lang="en-US" sz="1600" dirty="0">
                <a:solidFill>
                  <a:schemeClr val="bg1"/>
                </a:solidFill>
              </a:rPr>
              <a:t>Data</a:t>
            </a:r>
          </a:p>
          <a:p>
            <a:pPr algn="ctr">
              <a:lnSpc>
                <a:spcPct val="90000"/>
              </a:lnSpc>
            </a:pPr>
            <a:r>
              <a:rPr lang="en-US" sz="1600" dirty="0">
                <a:solidFill>
                  <a:schemeClr val="bg1"/>
                </a:solidFill>
              </a:rPr>
              <a:t>Analysis</a:t>
            </a:r>
          </a:p>
        </p:txBody>
      </p:sp>
      <p:sp>
        <p:nvSpPr>
          <p:cNvPr id="46" name="Rectangle 45"/>
          <p:cNvSpPr/>
          <p:nvPr/>
        </p:nvSpPr>
        <p:spPr bwMode="gray">
          <a:xfrm>
            <a:off x="4792046" y="3842323"/>
            <a:ext cx="1144590" cy="786531"/>
          </a:xfrm>
          <a:prstGeom prst="rect">
            <a:avLst/>
          </a:prstGeom>
          <a:solidFill>
            <a:schemeClr val="accent4"/>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dirty="0">
                <a:solidFill>
                  <a:schemeClr val="bg1"/>
                </a:solidFill>
              </a:rPr>
              <a:t>Models &amp;</a:t>
            </a:r>
          </a:p>
          <a:p>
            <a:pPr algn="ctr">
              <a:lnSpc>
                <a:spcPct val="90000"/>
              </a:lnSpc>
            </a:pPr>
            <a:r>
              <a:rPr lang="en-US" sz="1600" dirty="0">
                <a:solidFill>
                  <a:schemeClr val="bg1"/>
                </a:solidFill>
              </a:rPr>
              <a:t>Algorithms</a:t>
            </a:r>
          </a:p>
        </p:txBody>
      </p:sp>
      <p:sp>
        <p:nvSpPr>
          <p:cNvPr id="47" name="Rectangle 46"/>
          <p:cNvSpPr/>
          <p:nvPr/>
        </p:nvSpPr>
        <p:spPr bwMode="gray">
          <a:xfrm>
            <a:off x="4867809" y="4682029"/>
            <a:ext cx="993063" cy="786531"/>
          </a:xfrm>
          <a:prstGeom prst="rect">
            <a:avLst/>
          </a:prstGeom>
          <a:no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tx1"/>
                </a:solidFill>
              </a:rPr>
              <a:t>Make Decisions</a:t>
            </a:r>
          </a:p>
        </p:txBody>
      </p:sp>
      <p:cxnSp>
        <p:nvCxnSpPr>
          <p:cNvPr id="49" name="Straight Arrow Connector 48"/>
          <p:cNvCxnSpPr>
            <a:stCxn id="42" idx="3"/>
            <a:endCxn id="41" idx="1"/>
          </p:cNvCxnSpPr>
          <p:nvPr/>
        </p:nvCxnSpPr>
        <p:spPr>
          <a:xfrm>
            <a:off x="1680365" y="3395884"/>
            <a:ext cx="207367" cy="3180"/>
          </a:xfrm>
          <a:prstGeom prst="straightConnector1">
            <a:avLst/>
          </a:prstGeom>
          <a:ln w="15875">
            <a:solidFill>
              <a:schemeClr val="tx1"/>
            </a:solidFill>
            <a:miter lim="800000"/>
            <a:tailEnd type="triangle" w="med"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41" idx="3"/>
            <a:endCxn id="44" idx="5"/>
          </p:cNvCxnSpPr>
          <p:nvPr/>
        </p:nvCxnSpPr>
        <p:spPr>
          <a:xfrm flipV="1">
            <a:off x="3032322" y="3395884"/>
            <a:ext cx="305684" cy="3180"/>
          </a:xfrm>
          <a:prstGeom prst="straightConnector1">
            <a:avLst/>
          </a:prstGeom>
          <a:ln w="15875">
            <a:solidFill>
              <a:schemeClr val="tx1"/>
            </a:solidFill>
            <a:miter lim="800000"/>
            <a:tailEnd type="triangle" w="med"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rot="5400000" flipH="1" flipV="1">
            <a:off x="4268503" y="2501877"/>
            <a:ext cx="278977" cy="778858"/>
          </a:xfrm>
          <a:prstGeom prst="bentConnector2">
            <a:avLst/>
          </a:prstGeom>
          <a:ln w="15875">
            <a:solidFill>
              <a:schemeClr val="tx1"/>
            </a:solidFill>
            <a:miter lim="800000"/>
            <a:tailEnd type="triangle" w="med" len="lg"/>
          </a:ln>
        </p:spPr>
        <p:style>
          <a:lnRef idx="1">
            <a:schemeClr val="accent1"/>
          </a:lnRef>
          <a:fillRef idx="0">
            <a:schemeClr val="accent1"/>
          </a:fillRef>
          <a:effectRef idx="0">
            <a:schemeClr val="accent1"/>
          </a:effectRef>
          <a:fontRef idx="minor">
            <a:schemeClr val="tx1"/>
          </a:fontRef>
        </p:style>
      </p:cxnSp>
      <p:cxnSp>
        <p:nvCxnSpPr>
          <p:cNvPr id="58" name="Straight Arrow Connector 52"/>
          <p:cNvCxnSpPr>
            <a:endCxn id="41" idx="0"/>
          </p:cNvCxnSpPr>
          <p:nvPr/>
        </p:nvCxnSpPr>
        <p:spPr>
          <a:xfrm rot="10800000" flipV="1">
            <a:off x="2460028" y="2348506"/>
            <a:ext cx="2332019" cy="657291"/>
          </a:xfrm>
          <a:prstGeom prst="bentConnector2">
            <a:avLst/>
          </a:prstGeom>
          <a:ln w="15875">
            <a:solidFill>
              <a:schemeClr val="tx1"/>
            </a:solidFill>
            <a:miter lim="800000"/>
            <a:tailEnd type="triangle" w="med"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45" idx="2"/>
            <a:endCxn id="46" idx="0"/>
          </p:cNvCxnSpPr>
          <p:nvPr/>
        </p:nvCxnSpPr>
        <p:spPr>
          <a:xfrm>
            <a:off x="5364341" y="2949444"/>
            <a:ext cx="0" cy="892879"/>
          </a:xfrm>
          <a:prstGeom prst="straightConnector1">
            <a:avLst/>
          </a:prstGeom>
          <a:ln w="15875">
            <a:solidFill>
              <a:schemeClr val="tx1"/>
            </a:solidFill>
            <a:miter lim="800000"/>
            <a:tailEnd type="triangle" w="med" len="lg"/>
          </a:ln>
        </p:spPr>
        <p:style>
          <a:lnRef idx="1">
            <a:schemeClr val="accent1"/>
          </a:lnRef>
          <a:fillRef idx="0">
            <a:schemeClr val="accent1"/>
          </a:fillRef>
          <a:effectRef idx="0">
            <a:schemeClr val="accent1"/>
          </a:effectRef>
          <a:fontRef idx="minor">
            <a:schemeClr val="tx1"/>
          </a:fontRef>
        </p:style>
      </p:cxnSp>
      <p:cxnSp>
        <p:nvCxnSpPr>
          <p:cNvPr id="64" name="Straight Arrow Connector 52"/>
          <p:cNvCxnSpPr>
            <a:stCxn id="44" idx="4"/>
          </p:cNvCxnSpPr>
          <p:nvPr/>
        </p:nvCxnSpPr>
        <p:spPr>
          <a:xfrm rot="16200000" flipH="1">
            <a:off x="4216467" y="3487553"/>
            <a:ext cx="273984" cy="877176"/>
          </a:xfrm>
          <a:prstGeom prst="bentConnector2">
            <a:avLst/>
          </a:prstGeom>
          <a:ln w="15875">
            <a:solidFill>
              <a:schemeClr val="tx1"/>
            </a:solidFill>
            <a:miter lim="800000"/>
            <a:tailEnd type="triangle" w="med"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endCxn id="42" idx="2"/>
          </p:cNvCxnSpPr>
          <p:nvPr/>
        </p:nvCxnSpPr>
        <p:spPr>
          <a:xfrm flipH="1" flipV="1">
            <a:off x="1106088" y="3789149"/>
            <a:ext cx="7356" cy="644945"/>
          </a:xfrm>
          <a:prstGeom prst="straightConnector1">
            <a:avLst/>
          </a:prstGeom>
          <a:ln w="15875">
            <a:solidFill>
              <a:schemeClr val="tx1"/>
            </a:solidFill>
            <a:miter lim="800000"/>
            <a:tailEnd type="triangle" w="med"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flipV="1">
            <a:off x="1680364" y="4986437"/>
            <a:ext cx="207368" cy="2"/>
          </a:xfrm>
          <a:prstGeom prst="straightConnector1">
            <a:avLst/>
          </a:prstGeom>
          <a:ln w="15875">
            <a:solidFill>
              <a:schemeClr val="tx1"/>
            </a:solidFill>
            <a:miter lim="800000"/>
            <a:tailEnd type="triangle" w="med"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39" idx="3"/>
            <a:endCxn id="47" idx="1"/>
          </p:cNvCxnSpPr>
          <p:nvPr/>
        </p:nvCxnSpPr>
        <p:spPr>
          <a:xfrm flipV="1">
            <a:off x="4589720" y="5075295"/>
            <a:ext cx="278089" cy="1"/>
          </a:xfrm>
          <a:prstGeom prst="straightConnector1">
            <a:avLst/>
          </a:prstGeom>
          <a:ln w="15875">
            <a:solidFill>
              <a:schemeClr val="tx1"/>
            </a:solidFill>
            <a:miter lim="800000"/>
            <a:tailEnd type="triangle" w="med" len="lg"/>
          </a:ln>
        </p:spPr>
        <p:style>
          <a:lnRef idx="1">
            <a:schemeClr val="accent1"/>
          </a:lnRef>
          <a:fillRef idx="0">
            <a:schemeClr val="accent1"/>
          </a:fillRef>
          <a:effectRef idx="0">
            <a:schemeClr val="accent1"/>
          </a:effectRef>
          <a:fontRef idx="minor">
            <a:schemeClr val="tx1"/>
          </a:fontRef>
        </p:style>
      </p:cxnSp>
      <p:cxnSp>
        <p:nvCxnSpPr>
          <p:cNvPr id="93" name="Straight Arrow Connector 52"/>
          <p:cNvCxnSpPr>
            <a:endCxn id="40" idx="0"/>
          </p:cNvCxnSpPr>
          <p:nvPr/>
        </p:nvCxnSpPr>
        <p:spPr>
          <a:xfrm rot="10800000" flipV="1">
            <a:off x="2460028" y="4416152"/>
            <a:ext cx="2332019" cy="262695"/>
          </a:xfrm>
          <a:prstGeom prst="bentConnector2">
            <a:avLst/>
          </a:prstGeom>
          <a:ln w="15875">
            <a:solidFill>
              <a:schemeClr val="tx1"/>
            </a:solidFill>
            <a:miter lim="800000"/>
            <a:tailEnd type="triangle" w="med" len="lg"/>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endCxn id="39" idx="0"/>
          </p:cNvCxnSpPr>
          <p:nvPr/>
        </p:nvCxnSpPr>
        <p:spPr>
          <a:xfrm>
            <a:off x="3908405" y="4416152"/>
            <a:ext cx="6134" cy="265878"/>
          </a:xfrm>
          <a:prstGeom prst="straightConnector1">
            <a:avLst/>
          </a:prstGeom>
          <a:ln w="15875">
            <a:solidFill>
              <a:schemeClr val="tx1"/>
            </a:solidFill>
            <a:miter lim="800000"/>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4074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31812" y="1524000"/>
            <a:ext cx="5413248" cy="434245"/>
          </a:xfrm>
          <a:solidFill>
            <a:schemeClr val="accent2"/>
          </a:solidFill>
        </p:spPr>
        <p:txBody>
          <a:bodyPr/>
          <a:lstStyle/>
          <a:p>
            <a:pPr algn="ctr"/>
            <a:r>
              <a:rPr lang="en-US" sz="2400" dirty="0">
                <a:solidFill>
                  <a:schemeClr val="bg1"/>
                </a:solidFill>
              </a:rPr>
              <a:t>Early tools</a:t>
            </a:r>
          </a:p>
        </p:txBody>
      </p:sp>
      <p:sp>
        <p:nvSpPr>
          <p:cNvPr id="3" name="Content Placeholder 2"/>
          <p:cNvSpPr>
            <a:spLocks noGrp="1"/>
          </p:cNvSpPr>
          <p:nvPr>
            <p:ph sz="half" idx="2"/>
          </p:nvPr>
        </p:nvSpPr>
        <p:spPr>
          <a:xfrm>
            <a:off x="531812" y="2750885"/>
            <a:ext cx="5413248" cy="3192715"/>
          </a:xfrm>
        </p:spPr>
        <p:txBody>
          <a:bodyPr/>
          <a:lstStyle/>
          <a:p>
            <a:r>
              <a:rPr lang="en-US" sz="2000" dirty="0"/>
              <a:t>Single, dedicated programming language</a:t>
            </a:r>
          </a:p>
          <a:p>
            <a:r>
              <a:rPr lang="en-US" sz="2000" dirty="0"/>
              <a:t>Stand-alone desktop applications</a:t>
            </a:r>
          </a:p>
          <a:p>
            <a:r>
              <a:rPr lang="en-US" sz="2000" dirty="0"/>
              <a:t>Local execution</a:t>
            </a:r>
          </a:p>
          <a:p>
            <a:r>
              <a:rPr lang="en-US" sz="2000" dirty="0"/>
              <a:t>REPL-style execution, embedded visualization</a:t>
            </a:r>
          </a:p>
        </p:txBody>
      </p:sp>
      <p:sp>
        <p:nvSpPr>
          <p:cNvPr id="4" name="Text Placeholder 3"/>
          <p:cNvSpPr>
            <a:spLocks noGrp="1"/>
          </p:cNvSpPr>
          <p:nvPr>
            <p:ph type="body" sz="quarter" idx="3"/>
          </p:nvPr>
        </p:nvSpPr>
        <p:spPr>
          <a:xfrm>
            <a:off x="6243764" y="1524000"/>
            <a:ext cx="5413248" cy="434245"/>
          </a:xfrm>
          <a:solidFill>
            <a:schemeClr val="accent2"/>
          </a:solidFill>
        </p:spPr>
        <p:txBody>
          <a:bodyPr/>
          <a:lstStyle/>
          <a:p>
            <a:pPr algn="ctr"/>
            <a:r>
              <a:rPr lang="en-US" sz="2400" dirty="0">
                <a:solidFill>
                  <a:schemeClr val="bg1"/>
                </a:solidFill>
              </a:rPr>
              <a:t>Recent trends</a:t>
            </a:r>
          </a:p>
        </p:txBody>
      </p:sp>
      <p:sp>
        <p:nvSpPr>
          <p:cNvPr id="5" name="Content Placeholder 4"/>
          <p:cNvSpPr>
            <a:spLocks noGrp="1"/>
          </p:cNvSpPr>
          <p:nvPr>
            <p:ph sz="quarter" idx="4"/>
          </p:nvPr>
        </p:nvSpPr>
        <p:spPr>
          <a:xfrm>
            <a:off x="6243764" y="2750885"/>
            <a:ext cx="5413248" cy="3192715"/>
          </a:xfrm>
        </p:spPr>
        <p:txBody>
          <a:bodyPr/>
          <a:lstStyle/>
          <a:p>
            <a:r>
              <a:rPr lang="en-US" sz="2000" dirty="0"/>
              <a:t>Multiple languages, general-purpose languages</a:t>
            </a:r>
          </a:p>
          <a:p>
            <a:r>
              <a:rPr lang="en-US" sz="2000" dirty="0"/>
              <a:t>Browser-based</a:t>
            </a:r>
          </a:p>
          <a:p>
            <a:r>
              <a:rPr lang="en-US" sz="2000" dirty="0"/>
              <a:t>Execution in Cloud, enables collaborative editing</a:t>
            </a:r>
          </a:p>
        </p:txBody>
      </p:sp>
      <p:sp>
        <p:nvSpPr>
          <p:cNvPr id="7" name="Slide Number Placeholder 6"/>
          <p:cNvSpPr>
            <a:spLocks noGrp="1"/>
          </p:cNvSpPr>
          <p:nvPr>
            <p:ph type="sldNum" sz="quarter" idx="12"/>
          </p:nvPr>
        </p:nvSpPr>
        <p:spPr/>
        <p:txBody>
          <a:bodyPr/>
          <a:lstStyle/>
          <a:p>
            <a:fld id="{C51EAA63-D034-42AE-91FA-B13B9518C7BE}" type="slidenum">
              <a:rPr lang="uk-UA" smtClean="0"/>
              <a:t>68</a:t>
            </a:fld>
            <a:endParaRPr lang="uk-UA"/>
          </a:p>
        </p:txBody>
      </p:sp>
      <p:sp>
        <p:nvSpPr>
          <p:cNvPr id="8" name="Title 7"/>
          <p:cNvSpPr>
            <a:spLocks noGrp="1"/>
          </p:cNvSpPr>
          <p:nvPr>
            <p:ph type="title"/>
          </p:nvPr>
        </p:nvSpPr>
        <p:spPr/>
        <p:txBody>
          <a:bodyPr/>
          <a:lstStyle/>
          <a:p>
            <a:r>
              <a:rPr lang="en-US" dirty="0"/>
              <a:t>Rise of Notebook Technology</a:t>
            </a:r>
          </a:p>
        </p:txBody>
      </p:sp>
      <p:pic>
        <p:nvPicPr>
          <p:cNvPr id="9" name="Picture 4" descr="Image result for R Studi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5734" y="4411151"/>
            <a:ext cx="1689326" cy="15324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Image result for mathematic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67799" y="2042383"/>
            <a:ext cx="851406" cy="6243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12" name="Picture 14" descr="Image result for R Studi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38127" y="2022705"/>
            <a:ext cx="724540" cy="7245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Image result for jupyte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43764" y="4411151"/>
            <a:ext cx="1765162" cy="151660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jupyte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24201" y="2247958"/>
            <a:ext cx="1015735" cy="27403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apache zeppelin"/>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29537"/>
          <a:stretch/>
        </p:blipFill>
        <p:spPr bwMode="auto">
          <a:xfrm>
            <a:off x="8205892" y="4294207"/>
            <a:ext cx="1750396" cy="178217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apache zeppeli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662090" y="2118223"/>
            <a:ext cx="838000" cy="6285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8" descr="Image result for databricks"/>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14286" b="10736"/>
          <a:stretch/>
        </p:blipFill>
        <p:spPr bwMode="auto">
          <a:xfrm>
            <a:off x="10153254" y="4395908"/>
            <a:ext cx="1503758" cy="153185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0" descr="Image result for databricks"/>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325238" y="2019069"/>
            <a:ext cx="1165700" cy="73181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Image result for mathematica notebook"/>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360794" y="4426992"/>
            <a:ext cx="1599459" cy="151660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13"/>
          <a:stretch>
            <a:fillRect/>
          </a:stretch>
        </p:blipFill>
        <p:spPr>
          <a:xfrm>
            <a:off x="965106" y="1983671"/>
            <a:ext cx="732869" cy="732869"/>
          </a:xfrm>
          <a:prstGeom prst="rect">
            <a:avLst/>
          </a:prstGeom>
        </p:spPr>
      </p:pic>
      <p:pic>
        <p:nvPicPr>
          <p:cNvPr id="21" name="Picture 20"/>
          <p:cNvPicPr>
            <a:picLocks noChangeAspect="1"/>
          </p:cNvPicPr>
          <p:nvPr/>
        </p:nvPicPr>
        <p:blipFill>
          <a:blip r:embed="rId14"/>
          <a:stretch>
            <a:fillRect/>
          </a:stretch>
        </p:blipFill>
        <p:spPr>
          <a:xfrm>
            <a:off x="531812" y="4395908"/>
            <a:ext cx="1632016" cy="1547692"/>
          </a:xfrm>
          <a:prstGeom prst="rect">
            <a:avLst/>
          </a:prstGeom>
        </p:spPr>
      </p:pic>
    </p:spTree>
    <p:extLst>
      <p:ext uri="{BB962C8B-B14F-4D97-AF65-F5344CB8AC3E}">
        <p14:creationId xmlns:p14="http://schemas.microsoft.com/office/powerpoint/2010/main" val="588070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Oracle Labs Data Studio</a:t>
            </a:r>
          </a:p>
        </p:txBody>
      </p:sp>
      <p:sp>
        <p:nvSpPr>
          <p:cNvPr id="10" name="Content Placeholder 9"/>
          <p:cNvSpPr>
            <a:spLocks noGrp="1"/>
          </p:cNvSpPr>
          <p:nvPr>
            <p:ph idx="1"/>
          </p:nvPr>
        </p:nvSpPr>
        <p:spPr>
          <a:xfrm>
            <a:off x="531151" y="1981200"/>
            <a:ext cx="4294849" cy="3962400"/>
          </a:xfrm>
        </p:spPr>
        <p:txBody>
          <a:bodyPr/>
          <a:lstStyle/>
          <a:p>
            <a:r>
              <a:rPr lang="en-US" sz="2400" dirty="0"/>
              <a:t>Built using </a:t>
            </a:r>
            <a:r>
              <a:rPr lang="en-US" sz="2400" b="1" dirty="0"/>
              <a:t>Oracle JET</a:t>
            </a:r>
          </a:p>
          <a:p>
            <a:r>
              <a:rPr lang="en-US" sz="2400" dirty="0"/>
              <a:t>Extensible</a:t>
            </a:r>
          </a:p>
          <a:p>
            <a:r>
              <a:rPr lang="en-US" sz="2400" dirty="0"/>
              <a:t>Focus on Enterprise</a:t>
            </a:r>
          </a:p>
          <a:p>
            <a:r>
              <a:rPr lang="en-US" sz="2400" dirty="0"/>
              <a:t>Integration with Oracle Technologies:</a:t>
            </a:r>
          </a:p>
          <a:p>
            <a:pPr lvl="1">
              <a:buFont typeface="Arial" charset="0"/>
              <a:buChar char="•"/>
            </a:pPr>
            <a:r>
              <a:rPr lang="en-US" sz="2000" dirty="0"/>
              <a:t>Graph Analysis</a:t>
            </a:r>
          </a:p>
          <a:p>
            <a:pPr lvl="1">
              <a:buFont typeface="Arial" charset="0"/>
              <a:buChar char="•"/>
            </a:pPr>
            <a:r>
              <a:rPr lang="en-US" sz="2000" dirty="0"/>
              <a:t>Graph Visualization</a:t>
            </a:r>
          </a:p>
          <a:p>
            <a:pPr lvl="1">
              <a:buFont typeface="Arial" charset="0"/>
              <a:buChar char="•"/>
            </a:pPr>
            <a:r>
              <a:rPr lang="en-US" sz="2000" dirty="0"/>
              <a:t>Advanced polyglot support (Graal)</a:t>
            </a:r>
          </a:p>
          <a:p>
            <a:pPr lvl="1">
              <a:buFont typeface="Arial" charset="0"/>
              <a:buChar char="•"/>
            </a:pPr>
            <a:r>
              <a:rPr lang="en-US" sz="2000" dirty="0"/>
              <a:t>In-database execution (Walnut)</a:t>
            </a:r>
          </a:p>
        </p:txBody>
      </p:sp>
      <p:sp>
        <p:nvSpPr>
          <p:cNvPr id="5" name="Slide Number Placeholder 4"/>
          <p:cNvSpPr>
            <a:spLocks noGrp="1"/>
          </p:cNvSpPr>
          <p:nvPr>
            <p:ph type="sldNum" sz="quarter" idx="12"/>
          </p:nvPr>
        </p:nvSpPr>
        <p:spPr/>
        <p:txBody>
          <a:bodyPr/>
          <a:lstStyle/>
          <a:p>
            <a:fld id="{C51EAA63-D034-42AE-91FA-B13B9518C7BE}" type="slidenum">
              <a:rPr lang="uk-UA" smtClean="0"/>
              <a:t>69</a:t>
            </a:fld>
            <a:endParaRPr lang="uk-UA"/>
          </a:p>
        </p:txBody>
      </p:sp>
      <p:sp>
        <p:nvSpPr>
          <p:cNvPr id="6" name="Text Placeholder 5"/>
          <p:cNvSpPr>
            <a:spLocks noGrp="1"/>
          </p:cNvSpPr>
          <p:nvPr>
            <p:ph type="body" sz="quarter" idx="13"/>
          </p:nvPr>
        </p:nvSpPr>
        <p:spPr/>
        <p:txBody>
          <a:bodyPr/>
          <a:lstStyle/>
          <a:p>
            <a:r>
              <a:rPr lang="en-US" dirty="0"/>
              <a:t>Notebook</a:t>
            </a:r>
            <a:r>
              <a:rPr lang="en-US" dirty="0">
                <a:latin typeface="+mj-lt"/>
              </a:rPr>
              <a:t> technology from Oracle Labs</a:t>
            </a:r>
          </a:p>
        </p:txBody>
      </p:sp>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84028" y="1373741"/>
            <a:ext cx="5872984" cy="4226560"/>
          </a:xfrm>
          <a:prstGeom prst="rect">
            <a:avLst/>
          </a:prstGeom>
        </p:spPr>
      </p:pic>
    </p:spTree>
    <p:extLst>
      <p:ext uri="{BB962C8B-B14F-4D97-AF65-F5344CB8AC3E}">
        <p14:creationId xmlns:p14="http://schemas.microsoft.com/office/powerpoint/2010/main" val="2684023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chor="ctr"/>
          <a:lstStyle/>
          <a:p>
            <a:pPr marL="0" indent="0" algn="ctr">
              <a:lnSpc>
                <a:spcPct val="100000"/>
              </a:lnSpc>
              <a:spcBef>
                <a:spcPts val="0"/>
              </a:spcBef>
              <a:buClrTx/>
              <a:buNone/>
            </a:pPr>
            <a:r>
              <a:rPr lang="en-US" sz="19200" b="1" spc="-1" baseline="30000" dirty="0">
                <a:solidFill>
                  <a:schemeClr val="accent1"/>
                </a:solidFill>
                <a:uFill>
                  <a:solidFill>
                    <a:srgbClr val="FFFFFF"/>
                  </a:solidFill>
                </a:uFill>
              </a:rPr>
              <a:t>#</a:t>
            </a:r>
            <a:r>
              <a:rPr lang="en-US" sz="19200" b="1" spc="-1" dirty="0">
                <a:solidFill>
                  <a:schemeClr val="accent1"/>
                </a:solidFill>
                <a:uFill>
                  <a:solidFill>
                    <a:srgbClr val="FFFFFF"/>
                  </a:solidFill>
                </a:uFill>
              </a:rPr>
              <a:t>1</a:t>
            </a:r>
            <a:endParaRPr lang="en-US" sz="19200" spc="-1" dirty="0">
              <a:solidFill>
                <a:schemeClr val="accent1"/>
              </a:solidFill>
              <a:uFill>
                <a:solidFill>
                  <a:srgbClr val="FFFFFF"/>
                </a:solidFill>
              </a:uFill>
              <a:latin typeface="Arial"/>
            </a:endParaRPr>
          </a:p>
        </p:txBody>
      </p:sp>
      <p:sp>
        <p:nvSpPr>
          <p:cNvPr id="3" name="Content Placeholder 2"/>
          <p:cNvSpPr>
            <a:spLocks noGrp="1"/>
          </p:cNvSpPr>
          <p:nvPr>
            <p:ph sz="half" idx="2"/>
          </p:nvPr>
        </p:nvSpPr>
        <p:spPr>
          <a:xfrm>
            <a:off x="4357052" y="2301241"/>
            <a:ext cx="3474720" cy="3642360"/>
          </a:xfrm>
        </p:spPr>
        <p:txBody>
          <a:bodyPr/>
          <a:lstStyle/>
          <a:p>
            <a:r>
              <a:rPr lang="en-US" sz="2000" dirty="0"/>
              <a:t>Application Server</a:t>
            </a:r>
          </a:p>
          <a:p>
            <a:r>
              <a:rPr lang="en-US" sz="2000" dirty="0"/>
              <a:t>Database</a:t>
            </a:r>
          </a:p>
          <a:p>
            <a:r>
              <a:rPr lang="en-US" sz="2000" dirty="0"/>
              <a:t>Database on Linux and Unix</a:t>
            </a:r>
          </a:p>
          <a:p>
            <a:r>
              <a:rPr lang="en-US" sz="2000" dirty="0"/>
              <a:t>Data warehouse</a:t>
            </a:r>
          </a:p>
          <a:p>
            <a:r>
              <a:rPr lang="en-US" sz="2000" dirty="0"/>
              <a:t>Deployment-centric applications platform</a:t>
            </a:r>
          </a:p>
          <a:p>
            <a:r>
              <a:rPr lang="en-US" sz="2000" dirty="0"/>
              <a:t>Embedded database</a:t>
            </a:r>
          </a:p>
          <a:p>
            <a:r>
              <a:rPr lang="en-US" sz="2000" dirty="0"/>
              <a:t>Engineered systems</a:t>
            </a:r>
          </a:p>
          <a:p>
            <a:r>
              <a:rPr lang="en-US" sz="2000" dirty="0"/>
              <a:t>Middleware</a:t>
            </a:r>
          </a:p>
        </p:txBody>
      </p:sp>
      <p:sp>
        <p:nvSpPr>
          <p:cNvPr id="5" name="Slide Number Placeholder 4"/>
          <p:cNvSpPr>
            <a:spLocks noGrp="1"/>
          </p:cNvSpPr>
          <p:nvPr>
            <p:ph type="sldNum" sz="quarter" idx="12"/>
          </p:nvPr>
        </p:nvSpPr>
        <p:spPr/>
        <p:txBody>
          <a:bodyPr/>
          <a:lstStyle/>
          <a:p>
            <a:fld id="{C51EAA63-D034-42AE-91FA-B13B9518C7BE}" type="slidenum">
              <a:rPr lang="uk-UA" smtClean="0"/>
              <a:t>7</a:t>
            </a:fld>
            <a:endParaRPr lang="uk-UA"/>
          </a:p>
        </p:txBody>
      </p:sp>
      <p:sp>
        <p:nvSpPr>
          <p:cNvPr id="6" name="Content Placeholder 5"/>
          <p:cNvSpPr>
            <a:spLocks noGrp="1"/>
          </p:cNvSpPr>
          <p:nvPr>
            <p:ph sz="half" idx="13"/>
          </p:nvPr>
        </p:nvSpPr>
        <p:spPr>
          <a:xfrm>
            <a:off x="8182292" y="2301241"/>
            <a:ext cx="3474720" cy="3642360"/>
          </a:xfrm>
        </p:spPr>
        <p:txBody>
          <a:bodyPr/>
          <a:lstStyle/>
          <a:p>
            <a:r>
              <a:rPr lang="en-US" sz="2000" dirty="0"/>
              <a:t>Business analytics</a:t>
            </a:r>
          </a:p>
          <a:p>
            <a:r>
              <a:rPr lang="en-US" sz="2000" dirty="0"/>
              <a:t>Database management</a:t>
            </a:r>
          </a:p>
          <a:p>
            <a:r>
              <a:rPr lang="en-US" sz="2000" dirty="0"/>
              <a:t>Enterprise performance management</a:t>
            </a:r>
          </a:p>
          <a:p>
            <a:r>
              <a:rPr lang="en-US" sz="2000" dirty="0"/>
              <a:t>Lead management</a:t>
            </a:r>
          </a:p>
          <a:p>
            <a:r>
              <a:rPr lang="en-US" sz="2000" dirty="0"/>
              <a:t>Marketing automation</a:t>
            </a:r>
          </a:p>
          <a:p>
            <a:r>
              <a:rPr lang="en-US" sz="2000" dirty="0"/>
              <a:t>Structural data management</a:t>
            </a:r>
          </a:p>
          <a:p>
            <a:r>
              <a:rPr lang="en-US" sz="2000" dirty="0"/>
              <a:t>Supply chain execution</a:t>
            </a:r>
          </a:p>
          <a:p>
            <a:r>
              <a:rPr lang="en-US" sz="2000" dirty="0"/>
              <a:t>Talent management</a:t>
            </a:r>
          </a:p>
        </p:txBody>
      </p:sp>
      <p:sp>
        <p:nvSpPr>
          <p:cNvPr id="7" name="Title 6"/>
          <p:cNvSpPr>
            <a:spLocks noGrp="1"/>
          </p:cNvSpPr>
          <p:nvPr>
            <p:ph type="title"/>
          </p:nvPr>
        </p:nvSpPr>
        <p:spPr/>
        <p:txBody>
          <a:bodyPr/>
          <a:lstStyle/>
          <a:p>
            <a:r>
              <a:rPr lang="en-US" dirty="0"/>
              <a:t>Oracle Leadership</a:t>
            </a:r>
          </a:p>
        </p:txBody>
      </p:sp>
      <p:sp>
        <p:nvSpPr>
          <p:cNvPr id="9" name="Text Placeholder 1"/>
          <p:cNvSpPr txBox="1">
            <a:spLocks/>
          </p:cNvSpPr>
          <p:nvPr/>
        </p:nvSpPr>
        <p:spPr>
          <a:xfrm>
            <a:off x="4357052" y="1524000"/>
            <a:ext cx="3474720" cy="548640"/>
          </a:xfrm>
          <a:prstGeom prst="rect">
            <a:avLst/>
          </a:prstGeom>
          <a:solidFill>
            <a:schemeClr val="accent2"/>
          </a:solidFill>
        </p:spPr>
        <p:txBody>
          <a:bodyPr vert="horz" lIns="0" tIns="0" rIns="0" bIns="0" rtlCol="0" anchor="ctr">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sz="2800" b="1" dirty="0">
                <a:solidFill>
                  <a:schemeClr val="bg1"/>
                </a:solidFill>
                <a:latin typeface="+mj-lt"/>
              </a:rPr>
              <a:t>Technologies</a:t>
            </a:r>
          </a:p>
        </p:txBody>
      </p:sp>
      <p:sp>
        <p:nvSpPr>
          <p:cNvPr id="10" name="Text Placeholder 1"/>
          <p:cNvSpPr txBox="1">
            <a:spLocks/>
          </p:cNvSpPr>
          <p:nvPr/>
        </p:nvSpPr>
        <p:spPr>
          <a:xfrm>
            <a:off x="8182290" y="1524000"/>
            <a:ext cx="3474720" cy="548640"/>
          </a:xfrm>
          <a:prstGeom prst="rect">
            <a:avLst/>
          </a:prstGeom>
          <a:solidFill>
            <a:schemeClr val="accent2"/>
          </a:solidFill>
        </p:spPr>
        <p:txBody>
          <a:bodyPr vert="horz" lIns="0" tIns="0" rIns="0" bIns="0" rtlCol="0" anchor="ctr">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sz="2800" b="1" dirty="0">
                <a:solidFill>
                  <a:schemeClr val="bg1"/>
                </a:solidFill>
                <a:latin typeface="+mj-lt"/>
              </a:rPr>
              <a:t>Applications</a:t>
            </a:r>
          </a:p>
        </p:txBody>
      </p:sp>
    </p:spTree>
    <p:extLst>
      <p:ext uri="{BB962C8B-B14F-4D97-AF65-F5344CB8AC3E}">
        <p14:creationId xmlns:p14="http://schemas.microsoft.com/office/powerpoint/2010/main" val="42076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a:t>
            </a:r>
            <a:r>
              <a:rPr lang="en-US" dirty="0"/>
              <a:t>inancial </a:t>
            </a:r>
            <a:r>
              <a:rPr lang="en-US" b="1" dirty="0"/>
              <a:t>S</a:t>
            </a:r>
            <a:r>
              <a:rPr lang="en-US" dirty="0"/>
              <a:t>ervices </a:t>
            </a:r>
            <a:r>
              <a:rPr lang="en-US" b="1" dirty="0"/>
              <a:t>C</a:t>
            </a:r>
            <a:r>
              <a:rPr lang="en-US" dirty="0"/>
              <a:t>rime and </a:t>
            </a:r>
            <a:r>
              <a:rPr lang="en-US" b="1" dirty="0"/>
              <a:t>C</a:t>
            </a:r>
            <a:r>
              <a:rPr lang="en-US" dirty="0"/>
              <a:t>ompliance </a:t>
            </a:r>
            <a:r>
              <a:rPr lang="en-US" b="1" dirty="0"/>
              <a:t>Studio</a:t>
            </a:r>
          </a:p>
        </p:txBody>
      </p:sp>
      <p:sp>
        <p:nvSpPr>
          <p:cNvPr id="3" name="Content Placeholder 2"/>
          <p:cNvSpPr>
            <a:spLocks noGrp="1"/>
          </p:cNvSpPr>
          <p:nvPr>
            <p:ph idx="1"/>
          </p:nvPr>
        </p:nvSpPr>
        <p:spPr>
          <a:xfrm>
            <a:off x="531151" y="1524001"/>
            <a:ext cx="11126522" cy="453655"/>
          </a:xfrm>
        </p:spPr>
        <p:txBody>
          <a:bodyPr/>
          <a:lstStyle/>
          <a:p>
            <a:r>
              <a:rPr lang="en-US" dirty="0"/>
              <a:t>Large deals already signed in Q4 ranged </a:t>
            </a:r>
            <a:r>
              <a:rPr lang="en-US" b="1" dirty="0"/>
              <a:t>200K</a:t>
            </a:r>
            <a:r>
              <a:rPr lang="en-US" dirty="0"/>
              <a:t> to </a:t>
            </a:r>
            <a:r>
              <a:rPr lang="en-US" b="1" dirty="0"/>
              <a:t>1M</a:t>
            </a:r>
            <a:r>
              <a:rPr lang="en-US" dirty="0"/>
              <a:t> per deal </a:t>
            </a:r>
          </a:p>
          <a:p>
            <a:r>
              <a:rPr lang="en-US" b="1" dirty="0"/>
              <a:t>Graph analytics </a:t>
            </a:r>
            <a:r>
              <a:rPr lang="en-US" dirty="0"/>
              <a:t>for </a:t>
            </a:r>
            <a:r>
              <a:rPr lang="en-US" b="1" dirty="0"/>
              <a:t>money laundering prevention </a:t>
            </a:r>
            <a:r>
              <a:rPr lang="en-US" dirty="0"/>
              <a:t>and </a:t>
            </a:r>
            <a:r>
              <a:rPr lang="en-US" b="1" dirty="0"/>
              <a:t>fraud detection</a:t>
            </a:r>
          </a:p>
        </p:txBody>
      </p:sp>
      <p:sp>
        <p:nvSpPr>
          <p:cNvPr id="4" name="Footer Placeholder 3"/>
          <p:cNvSpPr>
            <a:spLocks noGrp="1"/>
          </p:cNvSpPr>
          <p:nvPr>
            <p:ph type="ftr" sz="quarter" idx="11"/>
          </p:nvPr>
        </p:nvSpPr>
        <p:spPr/>
        <p:txBody>
          <a:bodyPr/>
          <a:lstStyle/>
          <a:p>
            <a:r>
              <a:rPr lang="en-US"/>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t>70</a:t>
            </a:fld>
            <a:endParaRPr lang="uk-UA" dirty="0"/>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82245" y="2609009"/>
            <a:ext cx="7074767" cy="3547306"/>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3890" y="2787445"/>
            <a:ext cx="2961515" cy="2847810"/>
          </a:xfrm>
          <a:prstGeom prst="rect">
            <a:avLst/>
          </a:prstGeom>
        </p:spPr>
      </p:pic>
    </p:spTree>
    <p:extLst>
      <p:ext uri="{BB962C8B-B14F-4D97-AF65-F5344CB8AC3E}">
        <p14:creationId xmlns:p14="http://schemas.microsoft.com/office/powerpoint/2010/main" val="254854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Roadmap and Futures for Data Studio</a:t>
            </a:r>
          </a:p>
        </p:txBody>
      </p:sp>
      <p:sp>
        <p:nvSpPr>
          <p:cNvPr id="3" name="Content Placeholder 2"/>
          <p:cNvSpPr>
            <a:spLocks noGrp="1"/>
          </p:cNvSpPr>
          <p:nvPr>
            <p:ph idx="1"/>
          </p:nvPr>
        </p:nvSpPr>
        <p:spPr>
          <a:xfrm>
            <a:off x="531151" y="1524001"/>
            <a:ext cx="7152759" cy="4419600"/>
          </a:xfrm>
        </p:spPr>
        <p:txBody>
          <a:bodyPr/>
          <a:lstStyle/>
          <a:p>
            <a:r>
              <a:rPr lang="en-US" dirty="0"/>
              <a:t>Scale the concept from coders (</a:t>
            </a:r>
            <a:r>
              <a:rPr lang="en-US" b="1" dirty="0"/>
              <a:t>notebooks</a:t>
            </a:r>
            <a:r>
              <a:rPr lang="en-US" dirty="0"/>
              <a:t>) to business user analysts (</a:t>
            </a:r>
            <a:r>
              <a:rPr lang="en-US" b="1" dirty="0"/>
              <a:t>pipelines</a:t>
            </a:r>
            <a:r>
              <a:rPr lang="en-US" dirty="0"/>
              <a:t>) to lightweight data oriented </a:t>
            </a:r>
            <a:r>
              <a:rPr lang="en-US" b="1" dirty="0"/>
              <a:t>apps </a:t>
            </a:r>
          </a:p>
          <a:p>
            <a:r>
              <a:rPr lang="en-US" dirty="0"/>
              <a:t>Graph Exploration</a:t>
            </a:r>
          </a:p>
          <a:p>
            <a:r>
              <a:rPr lang="en-US" dirty="0"/>
              <a:t>Pipelines/Widgets</a:t>
            </a:r>
          </a:p>
          <a:p>
            <a:r>
              <a:rPr lang="en-US" dirty="0"/>
              <a:t>Interpreter-Clients (</a:t>
            </a:r>
            <a:r>
              <a:rPr lang="en-US" dirty="0" err="1"/>
              <a:t>Jupyter</a:t>
            </a:r>
            <a:r>
              <a:rPr lang="en-US" dirty="0"/>
              <a:t>, internal)</a:t>
            </a:r>
          </a:p>
          <a:p>
            <a:r>
              <a:rPr lang="en-US" dirty="0"/>
              <a:t>Extension System</a:t>
            </a:r>
          </a:p>
          <a:p>
            <a:r>
              <a:rPr lang="en-US" dirty="0"/>
              <a:t>Job Scheduling</a:t>
            </a:r>
          </a:p>
          <a:p>
            <a:r>
              <a:rPr lang="en-US" dirty="0"/>
              <a:t>Oracle Graph Training</a:t>
            </a:r>
          </a:p>
        </p:txBody>
      </p:sp>
      <p:sp>
        <p:nvSpPr>
          <p:cNvPr id="4" name="Footer Placeholder 3"/>
          <p:cNvSpPr>
            <a:spLocks noGrp="1"/>
          </p:cNvSpPr>
          <p:nvPr>
            <p:ph type="ftr" sz="quarter" idx="11"/>
          </p:nvPr>
        </p:nvSpPr>
        <p:spPr/>
        <p:txBody>
          <a:bodyPr/>
          <a:lstStyle/>
          <a:p>
            <a:r>
              <a:rPr lang="en-US"/>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t>71</a:t>
            </a:fld>
            <a:endParaRPr lang="uk-UA" dirty="0"/>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036999" y="327347"/>
            <a:ext cx="2724093" cy="157237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956960" y="2072729"/>
            <a:ext cx="2884170" cy="162053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935195" y="3866268"/>
            <a:ext cx="2902854" cy="2483280"/>
          </a:xfrm>
          <a:prstGeom prst="rect">
            <a:avLst/>
          </a:prstGeom>
        </p:spPr>
      </p:pic>
    </p:spTree>
    <p:extLst>
      <p:ext uri="{BB962C8B-B14F-4D97-AF65-F5344CB8AC3E}">
        <p14:creationId xmlns:p14="http://schemas.microsoft.com/office/powerpoint/2010/main" val="1342310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Walnut</a:t>
            </a:r>
          </a:p>
        </p:txBody>
      </p:sp>
      <p:sp>
        <p:nvSpPr>
          <p:cNvPr id="5" name="Slide Number Placeholder 4"/>
          <p:cNvSpPr>
            <a:spLocks noGrp="1"/>
          </p:cNvSpPr>
          <p:nvPr>
            <p:ph type="sldNum" sz="quarter" idx="12"/>
          </p:nvPr>
        </p:nvSpPr>
        <p:spPr/>
        <p:txBody>
          <a:bodyPr/>
          <a:lstStyle/>
          <a:p>
            <a:fld id="{C51EAA63-D034-42AE-91FA-B13B9518C7BE}" type="slidenum">
              <a:rPr lang="uk-UA" smtClean="0"/>
              <a:t>72</a:t>
            </a:fld>
            <a:endParaRPr lang="uk-UA"/>
          </a:p>
        </p:txBody>
      </p:sp>
      <p:pic>
        <p:nvPicPr>
          <p:cNvPr id="6" name="Image 3"/>
          <p:cNvPicPr/>
          <p:nvPr/>
        </p:nvPicPr>
        <p:blipFill>
          <a:blip r:embed="rId3"/>
          <a:stretch/>
        </p:blipFill>
        <p:spPr>
          <a:xfrm>
            <a:off x="6323013" y="1510664"/>
            <a:ext cx="5334000" cy="3550920"/>
          </a:xfrm>
          <a:prstGeom prst="rect">
            <a:avLst/>
          </a:prstGeom>
          <a:ln>
            <a:noFill/>
          </a:ln>
        </p:spPr>
      </p:pic>
      <p:sp>
        <p:nvSpPr>
          <p:cNvPr id="7" name="Text Placeholder 6"/>
          <p:cNvSpPr>
            <a:spLocks noGrp="1"/>
          </p:cNvSpPr>
          <p:nvPr>
            <p:ph type="body" idx="1"/>
          </p:nvPr>
        </p:nvSpPr>
        <p:spPr/>
        <p:txBody>
          <a:bodyPr/>
          <a:lstStyle/>
          <a:p>
            <a:r>
              <a:rPr lang="en-US" dirty="0"/>
              <a:t>Multi-Lingual Data Processing with </a:t>
            </a:r>
            <a:r>
              <a:rPr lang="en-US" dirty="0" err="1"/>
              <a:t>GraalVM</a:t>
            </a:r>
            <a:endParaRPr lang="en-US" dirty="0"/>
          </a:p>
        </p:txBody>
      </p:sp>
    </p:spTree>
    <p:extLst>
      <p:ext uri="{BB962C8B-B14F-4D97-AF65-F5344CB8AC3E}">
        <p14:creationId xmlns:p14="http://schemas.microsoft.com/office/powerpoint/2010/main" val="336772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1EAA63-D034-42AE-91FA-B13B9518C7BE}" type="slidenum">
              <a:rPr lang="en-US" smtClean="0"/>
              <a:t>73</a:t>
            </a:fld>
            <a:endParaRPr lang="en-US"/>
          </a:p>
        </p:txBody>
      </p:sp>
      <p:sp>
        <p:nvSpPr>
          <p:cNvPr id="3" name="Title 2"/>
          <p:cNvSpPr>
            <a:spLocks noGrp="1"/>
          </p:cNvSpPr>
          <p:nvPr>
            <p:ph type="title"/>
          </p:nvPr>
        </p:nvSpPr>
        <p:spPr/>
        <p:txBody>
          <a:bodyPr/>
          <a:lstStyle/>
          <a:p>
            <a:r>
              <a:rPr lang="en-US" dirty="0" err="1"/>
              <a:t>GraalVM</a:t>
            </a:r>
            <a:r>
              <a:rPr lang="en-US" dirty="0"/>
              <a:t>: Oracle Labs Technology on GitHub</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112" y="1965960"/>
            <a:ext cx="10058400" cy="2750554"/>
          </a:xfrm>
          <a:prstGeom prst="rect">
            <a:avLst/>
          </a:prstGeom>
        </p:spPr>
      </p:pic>
    </p:spTree>
    <p:extLst>
      <p:ext uri="{BB962C8B-B14F-4D97-AF65-F5344CB8AC3E}">
        <p14:creationId xmlns:p14="http://schemas.microsoft.com/office/powerpoint/2010/main" val="2929388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1EAA63-D034-42AE-91FA-B13B9518C7BE}" type="slidenum">
              <a:rPr lang="en-US" smtClean="0"/>
              <a:t>74</a:t>
            </a:fld>
            <a:endParaRPr lang="en-US"/>
          </a:p>
        </p:txBody>
      </p:sp>
      <p:sp>
        <p:nvSpPr>
          <p:cNvPr id="3" name="Title 2"/>
          <p:cNvSpPr>
            <a:spLocks noGrp="1"/>
          </p:cNvSpPr>
          <p:nvPr>
            <p:ph type="title"/>
          </p:nvPr>
        </p:nvSpPr>
        <p:spPr/>
        <p:txBody>
          <a:bodyPr/>
          <a:lstStyle/>
          <a:p>
            <a:r>
              <a:rPr lang="en-US" dirty="0" err="1"/>
              <a:t>GraalVM</a:t>
            </a:r>
            <a:r>
              <a:rPr lang="en-US" dirty="0"/>
              <a:t>: Multi-Lingual, Embeddable Virtual Machine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155" y="1600200"/>
            <a:ext cx="7603790" cy="4084320"/>
          </a:xfrm>
          <a:prstGeom prst="rect">
            <a:avLst/>
          </a:prstGeom>
        </p:spPr>
      </p:pic>
      <p:sp>
        <p:nvSpPr>
          <p:cNvPr id="6" name="TextBox 5"/>
          <p:cNvSpPr txBox="1"/>
          <p:nvPr/>
        </p:nvSpPr>
        <p:spPr>
          <a:xfrm>
            <a:off x="8816340" y="1882140"/>
            <a:ext cx="1866900" cy="346710"/>
          </a:xfrm>
          <a:prstGeom prst="rect">
            <a:avLst/>
          </a:prstGeom>
          <a:noFill/>
        </p:spPr>
        <p:txBody>
          <a:bodyPr wrap="none" lIns="0" tIns="0" rIns="0" bIns="0" rtlCol="0">
            <a:noAutofit/>
          </a:bodyPr>
          <a:lstStyle/>
          <a:p>
            <a:pPr>
              <a:lnSpc>
                <a:spcPct val="90000"/>
              </a:lnSpc>
            </a:pPr>
            <a:r>
              <a:rPr lang="en-US" sz="2800" b="1" dirty="0"/>
              <a:t>Multi-Lingual</a:t>
            </a:r>
          </a:p>
        </p:txBody>
      </p:sp>
      <p:sp>
        <p:nvSpPr>
          <p:cNvPr id="7" name="TextBox 6"/>
          <p:cNvSpPr txBox="1"/>
          <p:nvPr/>
        </p:nvSpPr>
        <p:spPr>
          <a:xfrm>
            <a:off x="8816340" y="5334000"/>
            <a:ext cx="2442210" cy="350520"/>
          </a:xfrm>
          <a:prstGeom prst="rect">
            <a:avLst/>
          </a:prstGeom>
          <a:noFill/>
        </p:spPr>
        <p:txBody>
          <a:bodyPr wrap="none" lIns="0" tIns="0" rIns="0" bIns="0" rtlCol="0">
            <a:noAutofit/>
          </a:bodyPr>
          <a:lstStyle/>
          <a:p>
            <a:pPr>
              <a:lnSpc>
                <a:spcPct val="90000"/>
              </a:lnSpc>
            </a:pPr>
            <a:r>
              <a:rPr lang="en-US" sz="2800" b="1" dirty="0"/>
              <a:t>Embeddable</a:t>
            </a:r>
          </a:p>
        </p:txBody>
      </p:sp>
    </p:spTree>
    <p:extLst>
      <p:ext uri="{BB962C8B-B14F-4D97-AF65-F5344CB8AC3E}">
        <p14:creationId xmlns:p14="http://schemas.microsoft.com/office/powerpoint/2010/main" val="3976812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1EAA63-D034-42AE-91FA-B13B9518C7BE}" type="slidenum">
              <a:rPr lang="en-US" smtClean="0"/>
              <a:t>75</a:t>
            </a:fld>
            <a:endParaRPr lang="en-US"/>
          </a:p>
        </p:txBody>
      </p:sp>
      <p:sp>
        <p:nvSpPr>
          <p:cNvPr id="3" name="Title 2"/>
          <p:cNvSpPr>
            <a:spLocks noGrp="1"/>
          </p:cNvSpPr>
          <p:nvPr>
            <p:ph type="title"/>
          </p:nvPr>
        </p:nvSpPr>
        <p:spPr/>
        <p:txBody>
          <a:bodyPr/>
          <a:lstStyle/>
          <a:p>
            <a:r>
              <a:rPr lang="en-US" dirty="0" err="1"/>
              <a:t>GraalVM</a:t>
            </a:r>
            <a:r>
              <a:rPr lang="en-US" dirty="0"/>
              <a:t>: Multi-Lingual, Embeddable Virtual Machine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155" y="1600200"/>
            <a:ext cx="7603790" cy="4084320"/>
          </a:xfrm>
          <a:prstGeom prst="rect">
            <a:avLst/>
          </a:prstGeom>
        </p:spPr>
      </p:pic>
      <p:sp>
        <p:nvSpPr>
          <p:cNvPr id="6" name="TextBox 5"/>
          <p:cNvSpPr txBox="1"/>
          <p:nvPr/>
        </p:nvSpPr>
        <p:spPr>
          <a:xfrm>
            <a:off x="8816340" y="1882140"/>
            <a:ext cx="1866900" cy="346710"/>
          </a:xfrm>
          <a:prstGeom prst="rect">
            <a:avLst/>
          </a:prstGeom>
          <a:noFill/>
        </p:spPr>
        <p:txBody>
          <a:bodyPr wrap="none" lIns="0" tIns="0" rIns="0" bIns="0" rtlCol="0">
            <a:noAutofit/>
          </a:bodyPr>
          <a:lstStyle/>
          <a:p>
            <a:pPr>
              <a:lnSpc>
                <a:spcPct val="90000"/>
              </a:lnSpc>
            </a:pPr>
            <a:r>
              <a:rPr lang="en-US" sz="2800" b="1" dirty="0"/>
              <a:t>Multi-Lingual</a:t>
            </a:r>
          </a:p>
        </p:txBody>
      </p:sp>
      <p:sp>
        <p:nvSpPr>
          <p:cNvPr id="7" name="TextBox 6"/>
          <p:cNvSpPr txBox="1"/>
          <p:nvPr/>
        </p:nvSpPr>
        <p:spPr>
          <a:xfrm>
            <a:off x="8816340" y="5334000"/>
            <a:ext cx="2442210" cy="350520"/>
          </a:xfrm>
          <a:prstGeom prst="rect">
            <a:avLst/>
          </a:prstGeom>
          <a:noFill/>
        </p:spPr>
        <p:txBody>
          <a:bodyPr wrap="none" lIns="0" tIns="0" rIns="0" bIns="0" rtlCol="0">
            <a:noAutofit/>
          </a:bodyPr>
          <a:lstStyle/>
          <a:p>
            <a:pPr>
              <a:lnSpc>
                <a:spcPct val="90000"/>
              </a:lnSpc>
            </a:pPr>
            <a:r>
              <a:rPr lang="en-US" sz="2800" b="1" dirty="0"/>
              <a:t>Embeddable</a:t>
            </a:r>
          </a:p>
        </p:txBody>
      </p:sp>
      <p:sp>
        <p:nvSpPr>
          <p:cNvPr id="5" name="Rounded Rectangle 4"/>
          <p:cNvSpPr/>
          <p:nvPr/>
        </p:nvSpPr>
        <p:spPr bwMode="gray">
          <a:xfrm>
            <a:off x="3733800" y="5052060"/>
            <a:ext cx="1386840" cy="495300"/>
          </a:xfrm>
          <a:prstGeom prst="roundRect">
            <a:avLst/>
          </a:prstGeom>
          <a:noFill/>
          <a:ln w="254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Tree>
    <p:extLst>
      <p:ext uri="{BB962C8B-B14F-4D97-AF65-F5344CB8AC3E}">
        <p14:creationId xmlns:p14="http://schemas.microsoft.com/office/powerpoint/2010/main" val="3502600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31813" y="2301242"/>
            <a:ext cx="5410199" cy="1658112"/>
          </a:xfrm>
        </p:spPr>
        <p:txBody>
          <a:bodyPr/>
          <a:lstStyle/>
          <a:p>
            <a:r>
              <a:rPr lang="en-US" dirty="0"/>
              <a:t>Integrate new programming languages into RDBMS</a:t>
            </a:r>
          </a:p>
          <a:p>
            <a:r>
              <a:rPr lang="en-US" dirty="0"/>
              <a:t>Data processing logic in modern languages: JavaScript, Python, Java, …</a:t>
            </a:r>
          </a:p>
          <a:p>
            <a:r>
              <a:rPr lang="en-US" dirty="0"/>
              <a:t>Rapid, efficient, eco-system friendly</a:t>
            </a:r>
          </a:p>
          <a:p>
            <a:pPr marL="0" indent="0">
              <a:buNone/>
            </a:pPr>
            <a:endParaRPr lang="en-US" dirty="0"/>
          </a:p>
        </p:txBody>
      </p:sp>
      <p:sp>
        <p:nvSpPr>
          <p:cNvPr id="3" name="Content Placeholder 2"/>
          <p:cNvSpPr>
            <a:spLocks noGrp="1"/>
          </p:cNvSpPr>
          <p:nvPr>
            <p:ph sz="half" idx="2"/>
          </p:nvPr>
        </p:nvSpPr>
        <p:spPr>
          <a:xfrm>
            <a:off x="6246814" y="2301242"/>
            <a:ext cx="5410198" cy="1661158"/>
          </a:xfrm>
        </p:spPr>
        <p:txBody>
          <a:bodyPr/>
          <a:lstStyle/>
          <a:p>
            <a:r>
              <a:rPr lang="en-US" dirty="0"/>
              <a:t>Familiar ecosystems for Data Science, Machine Learning</a:t>
            </a:r>
          </a:p>
          <a:p>
            <a:r>
              <a:rPr lang="en-US" dirty="0"/>
              <a:t>Python: Pandas, </a:t>
            </a:r>
            <a:r>
              <a:rPr lang="en-US" dirty="0" err="1"/>
              <a:t>scikit</a:t>
            </a:r>
            <a:r>
              <a:rPr lang="en-US" dirty="0"/>
              <a:t>-learn, …</a:t>
            </a:r>
          </a:p>
          <a:p>
            <a:endParaRPr lang="en-US" dirty="0"/>
          </a:p>
          <a:p>
            <a:r>
              <a:rPr lang="en-US" dirty="0"/>
              <a:t>Execute efficiently in database</a:t>
            </a:r>
          </a:p>
          <a:p>
            <a:r>
              <a:rPr lang="en-US" dirty="0"/>
              <a:t>“compute close to the data”</a:t>
            </a:r>
          </a:p>
          <a:p>
            <a:r>
              <a:rPr lang="en-US" dirty="0"/>
              <a:t>Interoperability between data models (graph, relational, linear algebra)</a:t>
            </a:r>
          </a:p>
        </p:txBody>
      </p:sp>
      <p:sp>
        <p:nvSpPr>
          <p:cNvPr id="5" name="Slide Number Placeholder 4"/>
          <p:cNvSpPr>
            <a:spLocks noGrp="1"/>
          </p:cNvSpPr>
          <p:nvPr>
            <p:ph type="sldNum" sz="quarter" idx="12"/>
          </p:nvPr>
        </p:nvSpPr>
        <p:spPr/>
        <p:txBody>
          <a:bodyPr/>
          <a:lstStyle/>
          <a:p>
            <a:fld id="{C51EAA63-D034-42AE-91FA-B13B9518C7BE}" type="slidenum">
              <a:rPr lang="uk-UA" smtClean="0"/>
              <a:t>76</a:t>
            </a:fld>
            <a:endParaRPr lang="uk-UA"/>
          </a:p>
        </p:txBody>
      </p:sp>
      <p:sp>
        <p:nvSpPr>
          <p:cNvPr id="8" name="Title 7"/>
          <p:cNvSpPr>
            <a:spLocks noGrp="1"/>
          </p:cNvSpPr>
          <p:nvPr>
            <p:ph type="title"/>
          </p:nvPr>
        </p:nvSpPr>
        <p:spPr/>
        <p:txBody>
          <a:bodyPr/>
          <a:lstStyle/>
          <a:p>
            <a:r>
              <a:rPr lang="en-US" dirty="0"/>
              <a:t>Walnut: Multi-Lingual Data Processing with </a:t>
            </a:r>
            <a:r>
              <a:rPr lang="en-US" dirty="0" err="1"/>
              <a:t>GraalVM</a:t>
            </a:r>
            <a:endParaRPr lang="en-US" dirty="0"/>
          </a:p>
        </p:txBody>
      </p:sp>
      <p:sp>
        <p:nvSpPr>
          <p:cNvPr id="9" name="Text Placeholder 1"/>
          <p:cNvSpPr txBox="1">
            <a:spLocks/>
          </p:cNvSpPr>
          <p:nvPr/>
        </p:nvSpPr>
        <p:spPr>
          <a:xfrm>
            <a:off x="531812" y="1524001"/>
            <a:ext cx="5410200" cy="548640"/>
          </a:xfrm>
          <a:prstGeom prst="rect">
            <a:avLst/>
          </a:prstGeom>
          <a:solidFill>
            <a:schemeClr val="accent2"/>
          </a:solidFill>
        </p:spPr>
        <p:txBody>
          <a:bodyPr vert="horz" lIns="0" tIns="0" rIns="0" bIns="0" rtlCol="0" anchor="ctr">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sz="2800" b="1" dirty="0">
                <a:solidFill>
                  <a:schemeClr val="bg1"/>
                </a:solidFill>
                <a:latin typeface="+mj-lt"/>
              </a:rPr>
              <a:t>Multi-Lingual Database</a:t>
            </a:r>
          </a:p>
        </p:txBody>
      </p:sp>
      <p:sp>
        <p:nvSpPr>
          <p:cNvPr id="11" name="Text Placeholder 1"/>
          <p:cNvSpPr txBox="1">
            <a:spLocks/>
          </p:cNvSpPr>
          <p:nvPr/>
        </p:nvSpPr>
        <p:spPr>
          <a:xfrm>
            <a:off x="6246812" y="1524001"/>
            <a:ext cx="5410200" cy="548640"/>
          </a:xfrm>
          <a:prstGeom prst="rect">
            <a:avLst/>
          </a:prstGeom>
          <a:solidFill>
            <a:schemeClr val="accent2"/>
          </a:solidFill>
        </p:spPr>
        <p:txBody>
          <a:bodyPr vert="horz" lIns="0" tIns="0" rIns="0" bIns="0" rtlCol="0" anchor="ctr">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sz="2800" b="1" dirty="0">
                <a:solidFill>
                  <a:schemeClr val="bg1"/>
                </a:solidFill>
                <a:latin typeface="+mj-lt"/>
              </a:rPr>
              <a:t>In-Database Data Science</a:t>
            </a:r>
          </a:p>
        </p:txBody>
      </p:sp>
      <p:sp>
        <p:nvSpPr>
          <p:cNvPr id="13" name="TextBox 12"/>
          <p:cNvSpPr txBox="1"/>
          <p:nvPr/>
        </p:nvSpPr>
        <p:spPr>
          <a:xfrm>
            <a:off x="609600" y="4596766"/>
            <a:ext cx="5166360" cy="1476374"/>
          </a:xfrm>
          <a:prstGeom prst="rect">
            <a:avLst/>
          </a:prstGeom>
          <a:noFill/>
        </p:spPr>
        <p:txBody>
          <a:bodyPr wrap="none" lIns="0" tIns="0" rIns="0" bIns="0" rtlCol="0">
            <a:noAutofit/>
          </a:bodyPr>
          <a:lstStyle/>
          <a:p>
            <a:pPr>
              <a:lnSpc>
                <a:spcPct val="90000"/>
              </a:lnSpc>
            </a:pPr>
            <a:r>
              <a:rPr lang="en-US" dirty="0">
                <a:latin typeface="Consolas" panose="020B0609020204030204" pitchFamily="49" charset="0"/>
              </a:rPr>
              <a:t>function </a:t>
            </a:r>
            <a:r>
              <a:rPr lang="en-US" dirty="0" err="1">
                <a:latin typeface="Consolas" panose="020B0609020204030204" pitchFamily="49" charset="0"/>
              </a:rPr>
              <a:t>helloJS</a:t>
            </a:r>
            <a:r>
              <a:rPr lang="en-US" dirty="0">
                <a:latin typeface="Consolas" panose="020B0609020204030204" pitchFamily="49" charset="0"/>
              </a:rPr>
              <a:t>(name) { </a:t>
            </a:r>
          </a:p>
          <a:p>
            <a:pPr>
              <a:lnSpc>
                <a:spcPct val="90000"/>
              </a:lnSpc>
            </a:pPr>
            <a:r>
              <a:rPr lang="en-US" dirty="0">
                <a:latin typeface="Consolas" panose="020B0609020204030204" pitchFamily="49" charset="0"/>
              </a:rPr>
              <a:t>  return ‘Hello ‘ + name;</a:t>
            </a:r>
          </a:p>
          <a:p>
            <a:pPr>
              <a:lnSpc>
                <a:spcPct val="90000"/>
              </a:lnSpc>
            </a:pPr>
            <a:r>
              <a:rPr lang="en-US" dirty="0">
                <a:latin typeface="Consolas" panose="020B0609020204030204" pitchFamily="49" charset="0"/>
              </a:rPr>
              <a:t>}</a:t>
            </a:r>
          </a:p>
          <a:p>
            <a:pPr>
              <a:lnSpc>
                <a:spcPct val="90000"/>
              </a:lnSpc>
            </a:pPr>
            <a:endParaRPr lang="en-US" dirty="0">
              <a:latin typeface="Consolas" panose="020B0609020204030204" pitchFamily="49" charset="0"/>
            </a:endParaRPr>
          </a:p>
          <a:p>
            <a:pPr>
              <a:lnSpc>
                <a:spcPct val="90000"/>
              </a:lnSpc>
            </a:pPr>
            <a:r>
              <a:rPr lang="en-US" dirty="0">
                <a:latin typeface="Consolas" panose="020B0609020204030204" pitchFamily="49" charset="0"/>
              </a:rPr>
              <a:t>SELECT </a:t>
            </a:r>
            <a:r>
              <a:rPr lang="en-US" dirty="0" err="1">
                <a:latin typeface="Consolas" panose="020B0609020204030204" pitchFamily="49" charset="0"/>
              </a:rPr>
              <a:t>helloJS</a:t>
            </a:r>
            <a:r>
              <a:rPr lang="en-US" dirty="0">
                <a:latin typeface="Consolas" panose="020B0609020204030204" pitchFamily="49" charset="0"/>
              </a:rPr>
              <a:t>(ENAME) FROM EMP;</a:t>
            </a: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9892" y="4396740"/>
            <a:ext cx="1248156" cy="400050"/>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54932" y="3344648"/>
            <a:ext cx="1243648" cy="669497"/>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88082" y="3541121"/>
            <a:ext cx="1194118" cy="473024"/>
          </a:xfrm>
          <a:prstGeom prst="rect">
            <a:avLst/>
          </a:prstGeom>
        </p:spPr>
      </p:pic>
    </p:spTree>
    <p:extLst>
      <p:ext uri="{BB962C8B-B14F-4D97-AF65-F5344CB8AC3E}">
        <p14:creationId xmlns:p14="http://schemas.microsoft.com/office/powerpoint/2010/main" val="4026958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4000" r="-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Oracle Labs Zurich</a:t>
            </a:r>
          </a:p>
        </p:txBody>
      </p:sp>
      <p:sp>
        <p:nvSpPr>
          <p:cNvPr id="4" name="Slide Number Placeholder 3"/>
          <p:cNvSpPr>
            <a:spLocks noGrp="1"/>
          </p:cNvSpPr>
          <p:nvPr>
            <p:ph type="sldNum" sz="quarter" idx="12"/>
          </p:nvPr>
        </p:nvSpPr>
        <p:spPr/>
        <p:txBody>
          <a:bodyPr/>
          <a:lstStyle/>
          <a:p>
            <a:fld id="{C51EAA63-D034-42AE-91FA-B13B9518C7BE}" type="slidenum">
              <a:rPr lang="uk-UA" smtClean="0"/>
              <a:pPr/>
              <a:t>77</a:t>
            </a:fld>
            <a:endParaRPr lang="uk-UA"/>
          </a:p>
        </p:txBody>
      </p:sp>
      <p:sp>
        <p:nvSpPr>
          <p:cNvPr id="6" name="TextBox 5">
            <a:extLst>
              <a:ext uri="{FF2B5EF4-FFF2-40B4-BE49-F238E27FC236}">
                <a16:creationId xmlns:a16="http://schemas.microsoft.com/office/drawing/2014/main" id="{F267606D-39EB-EC44-9EB1-4D318A726AA9}"/>
              </a:ext>
            </a:extLst>
          </p:cNvPr>
          <p:cNvSpPr txBox="1"/>
          <p:nvPr/>
        </p:nvSpPr>
        <p:spPr>
          <a:xfrm>
            <a:off x="8092440" y="1264920"/>
            <a:ext cx="0" cy="0"/>
          </a:xfrm>
          <a:prstGeom prst="rect">
            <a:avLst/>
          </a:prstGeom>
          <a:noFill/>
        </p:spPr>
        <p:txBody>
          <a:bodyPr wrap="none" lIns="0" tIns="0" rIns="0" bIns="0" rtlCol="0">
            <a:noAutofit/>
          </a:bodyPr>
          <a:lstStyle/>
          <a:p>
            <a:pPr>
              <a:lnSpc>
                <a:spcPct val="90000"/>
              </a:lnSpc>
            </a:pPr>
            <a:endParaRPr lang="en-US" dirty="0"/>
          </a:p>
        </p:txBody>
      </p:sp>
      <p:sp>
        <p:nvSpPr>
          <p:cNvPr id="7" name="TextBox 6">
            <a:extLst>
              <a:ext uri="{FF2B5EF4-FFF2-40B4-BE49-F238E27FC236}">
                <a16:creationId xmlns:a16="http://schemas.microsoft.com/office/drawing/2014/main" id="{C0D1A235-E895-314B-BE9B-11FB855A6615}"/>
              </a:ext>
            </a:extLst>
          </p:cNvPr>
          <p:cNvSpPr txBox="1"/>
          <p:nvPr/>
        </p:nvSpPr>
        <p:spPr>
          <a:xfrm>
            <a:off x="9067800" y="1493520"/>
            <a:ext cx="0" cy="0"/>
          </a:xfrm>
          <a:prstGeom prst="rect">
            <a:avLst/>
          </a:prstGeom>
          <a:noFill/>
        </p:spPr>
        <p:txBody>
          <a:bodyPr wrap="none" lIns="0" tIns="0" rIns="0" bIns="0" rtlCol="0">
            <a:noAutofit/>
          </a:bodyPr>
          <a:lstStyle/>
          <a:p>
            <a:pPr>
              <a:lnSpc>
                <a:spcPct val="90000"/>
              </a:lnSpc>
            </a:pPr>
            <a:endParaRPr lang="en-US" dirty="0"/>
          </a:p>
        </p:txBody>
      </p:sp>
      <p:sp>
        <p:nvSpPr>
          <p:cNvPr id="9" name="TextBox 8">
            <a:extLst>
              <a:ext uri="{FF2B5EF4-FFF2-40B4-BE49-F238E27FC236}">
                <a16:creationId xmlns:a16="http://schemas.microsoft.com/office/drawing/2014/main" id="{0AD4B583-85E7-4D40-903D-158F25C71DAE}"/>
              </a:ext>
            </a:extLst>
          </p:cNvPr>
          <p:cNvSpPr txBox="1"/>
          <p:nvPr/>
        </p:nvSpPr>
        <p:spPr>
          <a:xfrm>
            <a:off x="10988040" y="944880"/>
            <a:ext cx="0" cy="0"/>
          </a:xfrm>
          <a:prstGeom prst="rect">
            <a:avLst/>
          </a:prstGeom>
          <a:noFill/>
        </p:spPr>
        <p:txBody>
          <a:bodyPr wrap="none" lIns="0" tIns="0" rIns="0" bIns="0" rtlCol="0">
            <a:noAutofit/>
          </a:bodyPr>
          <a:lstStyle/>
          <a:p>
            <a:pPr>
              <a:lnSpc>
                <a:spcPct val="90000"/>
              </a:lnSpc>
            </a:pPr>
            <a:endParaRPr lang="en-US" dirty="0"/>
          </a:p>
        </p:txBody>
      </p:sp>
      <p:sp>
        <p:nvSpPr>
          <p:cNvPr id="11" name="TextBox 10">
            <a:extLst>
              <a:ext uri="{FF2B5EF4-FFF2-40B4-BE49-F238E27FC236}">
                <a16:creationId xmlns:a16="http://schemas.microsoft.com/office/drawing/2014/main" id="{9F9DE755-6E30-0942-BC76-D1C85A6A501D}"/>
              </a:ext>
            </a:extLst>
          </p:cNvPr>
          <p:cNvSpPr txBox="1"/>
          <p:nvPr/>
        </p:nvSpPr>
        <p:spPr>
          <a:xfrm>
            <a:off x="6263640" y="3627120"/>
            <a:ext cx="0" cy="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2878095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57D6C9-41DB-A84B-9F7F-56637FAEC1C3}"/>
              </a:ext>
            </a:extLst>
          </p:cNvPr>
          <p:cNvSpPr>
            <a:spLocks noGrp="1"/>
          </p:cNvSpPr>
          <p:nvPr>
            <p:ph type="sldNum" sz="quarter" idx="12"/>
          </p:nvPr>
        </p:nvSpPr>
        <p:spPr/>
        <p:txBody>
          <a:bodyPr/>
          <a:lstStyle/>
          <a:p>
            <a:fld id="{C51EAA63-D034-42AE-91FA-B13B9518C7BE}" type="slidenum">
              <a:rPr lang="en-US" smtClean="0"/>
              <a:t>78</a:t>
            </a:fld>
            <a:endParaRPr lang="en-US"/>
          </a:p>
        </p:txBody>
      </p:sp>
      <p:pic>
        <p:nvPicPr>
          <p:cNvPr id="7" name="Picture Placeholder 6">
            <a:extLst>
              <a:ext uri="{FF2B5EF4-FFF2-40B4-BE49-F238E27FC236}">
                <a16:creationId xmlns:a16="http://schemas.microsoft.com/office/drawing/2014/main" id="{60A8DBFB-B3E2-BC4E-AE66-D3383DAD90CC}"/>
              </a:ext>
            </a:extLst>
          </p:cNvPr>
          <p:cNvPicPr>
            <a:picLocks noGrp="1" noChangeAspect="1"/>
          </p:cNvPicPr>
          <p:nvPr>
            <p:ph type="pic" sz="quarter" idx="14"/>
          </p:nvPr>
        </p:nvPicPr>
        <p:blipFill>
          <a:blip r:embed="rId2"/>
          <a:srcRect l="28813" r="28813"/>
          <a:stretch>
            <a:fillRect/>
          </a:stretch>
        </p:blipFill>
        <p:spPr>
          <a:xfrm>
            <a:off x="2286000" y="1828800"/>
            <a:ext cx="3474720" cy="3840480"/>
          </a:xfrm>
          <a:prstGeom prst="rect">
            <a:avLst/>
          </a:prstGeom>
        </p:spPr>
      </p:pic>
      <p:sp>
        <p:nvSpPr>
          <p:cNvPr id="4" name="Text Placeholder 3">
            <a:extLst>
              <a:ext uri="{FF2B5EF4-FFF2-40B4-BE49-F238E27FC236}">
                <a16:creationId xmlns:a16="http://schemas.microsoft.com/office/drawing/2014/main" id="{DCC0C925-8B16-F640-9A84-5C65D493329D}"/>
              </a:ext>
            </a:extLst>
          </p:cNvPr>
          <p:cNvSpPr>
            <a:spLocks noGrp="1"/>
          </p:cNvSpPr>
          <p:nvPr>
            <p:ph type="body" sz="quarter" idx="15"/>
          </p:nvPr>
        </p:nvSpPr>
        <p:spPr/>
        <p:txBody>
          <a:bodyPr/>
          <a:lstStyle/>
          <a:p>
            <a:pPr>
              <a:spcBef>
                <a:spcPts val="1200"/>
              </a:spcBef>
              <a:spcAft>
                <a:spcPts val="0"/>
              </a:spcAft>
              <a:buClr>
                <a:srgbClr val="58595B">
                  <a:lumMod val="60000"/>
                  <a:lumOff val="40000"/>
                </a:srgbClr>
              </a:buClr>
            </a:pPr>
            <a:r>
              <a:rPr lang="en-US" sz="2400" b="0" dirty="0">
                <a:solidFill>
                  <a:srgbClr val="58595B"/>
                </a:solidFill>
              </a:rPr>
              <a:t>3-12 months internships</a:t>
            </a:r>
          </a:p>
          <a:p>
            <a:pPr>
              <a:spcBef>
                <a:spcPts val="1200"/>
              </a:spcBef>
              <a:spcAft>
                <a:spcPts val="0"/>
              </a:spcAft>
              <a:buClr>
                <a:srgbClr val="58595B">
                  <a:lumMod val="60000"/>
                  <a:lumOff val="40000"/>
                </a:srgbClr>
              </a:buClr>
            </a:pPr>
            <a:r>
              <a:rPr lang="en-US" sz="2400" b="0" dirty="0">
                <a:solidFill>
                  <a:srgbClr val="58595B"/>
                </a:solidFill>
              </a:rPr>
              <a:t>Regular internships or MSc thesis topics</a:t>
            </a:r>
          </a:p>
          <a:p>
            <a:pPr lvl="0">
              <a:spcBef>
                <a:spcPts val="1200"/>
              </a:spcBef>
              <a:spcAft>
                <a:spcPts val="0"/>
              </a:spcAft>
              <a:buClr>
                <a:srgbClr val="58595B">
                  <a:lumMod val="60000"/>
                  <a:lumOff val="40000"/>
                </a:srgbClr>
              </a:buClr>
            </a:pPr>
            <a:r>
              <a:rPr lang="en-US" sz="2400" b="0" dirty="0">
                <a:solidFill>
                  <a:srgbClr val="58595B"/>
                </a:solidFill>
              </a:rPr>
              <a:t>Openings at TU Delft Career Centre</a:t>
            </a:r>
          </a:p>
          <a:p>
            <a:pPr lvl="0">
              <a:spcBef>
                <a:spcPts val="1200"/>
              </a:spcBef>
              <a:spcAft>
                <a:spcPts val="0"/>
              </a:spcAft>
              <a:buClr>
                <a:srgbClr val="58595B">
                  <a:lumMod val="60000"/>
                  <a:lumOff val="40000"/>
                </a:srgbClr>
              </a:buClr>
            </a:pPr>
            <a:r>
              <a:rPr lang="en-US" sz="2400" b="0" dirty="0">
                <a:solidFill>
                  <a:srgbClr val="58595B"/>
                </a:solidFill>
              </a:rPr>
              <a:t>CHF 3700 gross salary</a:t>
            </a:r>
          </a:p>
        </p:txBody>
      </p:sp>
      <p:sp>
        <p:nvSpPr>
          <p:cNvPr id="5" name="Title 4">
            <a:extLst>
              <a:ext uri="{FF2B5EF4-FFF2-40B4-BE49-F238E27FC236}">
                <a16:creationId xmlns:a16="http://schemas.microsoft.com/office/drawing/2014/main" id="{4A383403-0CC2-1B4B-B0FE-6462A0503C4B}"/>
              </a:ext>
            </a:extLst>
          </p:cNvPr>
          <p:cNvSpPr>
            <a:spLocks noGrp="1"/>
          </p:cNvSpPr>
          <p:nvPr>
            <p:ph type="title"/>
          </p:nvPr>
        </p:nvSpPr>
        <p:spPr/>
        <p:txBody>
          <a:bodyPr/>
          <a:lstStyle/>
          <a:p>
            <a:r>
              <a:rPr lang="en-US" dirty="0"/>
              <a:t>Internships at Oracle Labs Zurich</a:t>
            </a:r>
          </a:p>
        </p:txBody>
      </p:sp>
    </p:spTree>
    <p:extLst>
      <p:ext uri="{BB962C8B-B14F-4D97-AF65-F5344CB8AC3E}">
        <p14:creationId xmlns:p14="http://schemas.microsoft.com/office/powerpoint/2010/main" val="3141172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7D67B1D-C6F2-7D4F-8535-2B3C60735737}"/>
              </a:ext>
            </a:extLst>
          </p:cNvPr>
          <p:cNvSpPr>
            <a:spLocks noGrp="1"/>
          </p:cNvSpPr>
          <p:nvPr>
            <p:ph type="title"/>
          </p:nvPr>
        </p:nvSpPr>
        <p:spPr/>
        <p:txBody>
          <a:bodyPr/>
          <a:lstStyle/>
          <a:p>
            <a:r>
              <a:rPr lang="en-US" dirty="0"/>
              <a:t>The Intern Life in Zurich</a:t>
            </a:r>
          </a:p>
        </p:txBody>
      </p:sp>
      <p:sp>
        <p:nvSpPr>
          <p:cNvPr id="2" name="Slide Number Placeholder 1">
            <a:extLst>
              <a:ext uri="{FF2B5EF4-FFF2-40B4-BE49-F238E27FC236}">
                <a16:creationId xmlns:a16="http://schemas.microsoft.com/office/drawing/2014/main" id="{69FAA93D-F317-4A44-9D25-41E46C1E5711}"/>
              </a:ext>
            </a:extLst>
          </p:cNvPr>
          <p:cNvSpPr>
            <a:spLocks noGrp="1"/>
          </p:cNvSpPr>
          <p:nvPr>
            <p:ph type="sldNum" sz="quarter" idx="12"/>
          </p:nvPr>
        </p:nvSpPr>
        <p:spPr/>
        <p:txBody>
          <a:bodyPr/>
          <a:lstStyle/>
          <a:p>
            <a:fld id="{C51EAA63-D034-42AE-91FA-B13B9518C7BE}" type="slidenum">
              <a:rPr lang="en-US" smtClean="0"/>
              <a:t>79</a:t>
            </a:fld>
            <a:endParaRPr lang="en-US"/>
          </a:p>
        </p:txBody>
      </p:sp>
      <p:pic>
        <p:nvPicPr>
          <p:cNvPr id="4" name="Picture 3">
            <a:extLst>
              <a:ext uri="{FF2B5EF4-FFF2-40B4-BE49-F238E27FC236}">
                <a16:creationId xmlns:a16="http://schemas.microsoft.com/office/drawing/2014/main" id="{1A666A56-A0DA-FC4D-8FE4-E77C1DCC31FE}"/>
              </a:ext>
            </a:extLst>
          </p:cNvPr>
          <p:cNvPicPr>
            <a:picLocks noChangeAspect="1"/>
          </p:cNvPicPr>
          <p:nvPr/>
        </p:nvPicPr>
        <p:blipFill>
          <a:blip r:embed="rId2"/>
          <a:stretch>
            <a:fillRect/>
          </a:stretch>
        </p:blipFill>
        <p:spPr>
          <a:xfrm>
            <a:off x="531153" y="680555"/>
            <a:ext cx="5778500" cy="4330700"/>
          </a:xfrm>
          <a:prstGeom prst="rect">
            <a:avLst/>
          </a:prstGeom>
        </p:spPr>
      </p:pic>
      <p:pic>
        <p:nvPicPr>
          <p:cNvPr id="6" name="Picture 5">
            <a:extLst>
              <a:ext uri="{FF2B5EF4-FFF2-40B4-BE49-F238E27FC236}">
                <a16:creationId xmlns:a16="http://schemas.microsoft.com/office/drawing/2014/main" id="{157F69BF-117A-8846-A9C2-2F5D94A19127}"/>
              </a:ext>
            </a:extLst>
          </p:cNvPr>
          <p:cNvPicPr>
            <a:picLocks noChangeAspect="1"/>
          </p:cNvPicPr>
          <p:nvPr/>
        </p:nvPicPr>
        <p:blipFill>
          <a:blip r:embed="rId3"/>
          <a:stretch>
            <a:fillRect/>
          </a:stretch>
        </p:blipFill>
        <p:spPr>
          <a:xfrm>
            <a:off x="5879171" y="1204016"/>
            <a:ext cx="5778500" cy="4330700"/>
          </a:xfrm>
          <a:prstGeom prst="rect">
            <a:avLst/>
          </a:prstGeom>
        </p:spPr>
      </p:pic>
      <p:pic>
        <p:nvPicPr>
          <p:cNvPr id="7" name="Picture 6">
            <a:extLst>
              <a:ext uri="{FF2B5EF4-FFF2-40B4-BE49-F238E27FC236}">
                <a16:creationId xmlns:a16="http://schemas.microsoft.com/office/drawing/2014/main" id="{7F571B00-86BC-B54A-B9F0-9EA79856E8D4}"/>
              </a:ext>
            </a:extLst>
          </p:cNvPr>
          <p:cNvPicPr>
            <a:picLocks noChangeAspect="1"/>
          </p:cNvPicPr>
          <p:nvPr/>
        </p:nvPicPr>
        <p:blipFill>
          <a:blip r:embed="rId4"/>
          <a:stretch>
            <a:fillRect/>
          </a:stretch>
        </p:blipFill>
        <p:spPr>
          <a:xfrm>
            <a:off x="3205162" y="1727476"/>
            <a:ext cx="5778500" cy="4330700"/>
          </a:xfrm>
          <a:prstGeom prst="rect">
            <a:avLst/>
          </a:prstGeom>
        </p:spPr>
      </p:pic>
    </p:spTree>
    <p:extLst>
      <p:ext uri="{BB962C8B-B14F-4D97-AF65-F5344CB8AC3E}">
        <p14:creationId xmlns:p14="http://schemas.microsoft.com/office/powerpoint/2010/main" val="219532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extBox 72"/>
          <p:cNvSpPr txBox="1"/>
          <p:nvPr/>
        </p:nvSpPr>
        <p:spPr>
          <a:xfrm>
            <a:off x="541292" y="4910246"/>
            <a:ext cx="2160000" cy="1077505"/>
          </a:xfrm>
          <a:prstGeom prst="rect">
            <a:avLst/>
          </a:prstGeom>
          <a:solidFill>
            <a:schemeClr val="bg2"/>
          </a:solidFill>
        </p:spPr>
        <p:txBody>
          <a:bodyPr wrap="square" lIns="0" tIns="0" rIns="0" bIns="0" rtlCol="0" anchor="t">
            <a:noAutofit/>
          </a:bodyPr>
          <a:lstStyle/>
          <a:p>
            <a:pPr>
              <a:lnSpc>
                <a:spcPct val="90000"/>
              </a:lnSpc>
            </a:pPr>
            <a:r>
              <a:rPr lang="en-US" sz="3600" b="1" baseline="30000" dirty="0">
                <a:solidFill>
                  <a:schemeClr val="accent1"/>
                </a:solidFill>
              </a:rPr>
              <a:t>#</a:t>
            </a:r>
            <a:r>
              <a:rPr lang="en-US" sz="3600" b="1" dirty="0">
                <a:solidFill>
                  <a:schemeClr val="accent1"/>
                </a:solidFill>
              </a:rPr>
              <a:t>1</a:t>
            </a:r>
          </a:p>
        </p:txBody>
      </p:sp>
      <p:sp>
        <p:nvSpPr>
          <p:cNvPr id="72" name="TextBox 71"/>
          <p:cNvSpPr txBox="1"/>
          <p:nvPr/>
        </p:nvSpPr>
        <p:spPr>
          <a:xfrm>
            <a:off x="7280257" y="3793160"/>
            <a:ext cx="2160000" cy="1068571"/>
          </a:xfrm>
          <a:prstGeom prst="rect">
            <a:avLst/>
          </a:prstGeom>
          <a:solidFill>
            <a:schemeClr val="bg2"/>
          </a:solidFill>
        </p:spPr>
        <p:txBody>
          <a:bodyPr wrap="square" lIns="0" tIns="0" rIns="0" bIns="0" rtlCol="0" anchor="t">
            <a:noAutofit/>
          </a:bodyPr>
          <a:lstStyle/>
          <a:p>
            <a:pPr>
              <a:lnSpc>
                <a:spcPct val="90000"/>
              </a:lnSpc>
            </a:pPr>
            <a:r>
              <a:rPr lang="en-US" sz="3600" b="1" baseline="30000" dirty="0">
                <a:solidFill>
                  <a:schemeClr val="accent1"/>
                </a:solidFill>
              </a:rPr>
              <a:t>#</a:t>
            </a:r>
            <a:r>
              <a:rPr lang="en-US" sz="3600" b="1" dirty="0">
                <a:solidFill>
                  <a:schemeClr val="accent1"/>
                </a:solidFill>
              </a:rPr>
              <a:t>1</a:t>
            </a:r>
          </a:p>
        </p:txBody>
      </p:sp>
      <p:sp>
        <p:nvSpPr>
          <p:cNvPr id="71" name="TextBox 70"/>
          <p:cNvSpPr txBox="1"/>
          <p:nvPr/>
        </p:nvSpPr>
        <p:spPr>
          <a:xfrm>
            <a:off x="9494847" y="3793160"/>
            <a:ext cx="2160000" cy="1068572"/>
          </a:xfrm>
          <a:prstGeom prst="rect">
            <a:avLst/>
          </a:prstGeom>
          <a:solidFill>
            <a:schemeClr val="bg2"/>
          </a:solidFill>
        </p:spPr>
        <p:txBody>
          <a:bodyPr wrap="square" lIns="0" tIns="0" rIns="0" bIns="0" rtlCol="0" anchor="t">
            <a:noAutofit/>
          </a:bodyPr>
          <a:lstStyle/>
          <a:p>
            <a:pPr>
              <a:lnSpc>
                <a:spcPct val="90000"/>
              </a:lnSpc>
            </a:pPr>
            <a:r>
              <a:rPr lang="en-US" sz="3600" b="1" baseline="30000" dirty="0">
                <a:solidFill>
                  <a:schemeClr val="accent1"/>
                </a:solidFill>
              </a:rPr>
              <a:t>#</a:t>
            </a:r>
            <a:r>
              <a:rPr lang="en-US" sz="3600" b="1" dirty="0">
                <a:solidFill>
                  <a:schemeClr val="accent1"/>
                </a:solidFill>
              </a:rPr>
              <a:t>1</a:t>
            </a:r>
          </a:p>
        </p:txBody>
      </p:sp>
      <p:sp>
        <p:nvSpPr>
          <p:cNvPr id="70" name="TextBox 69"/>
          <p:cNvSpPr txBox="1"/>
          <p:nvPr/>
        </p:nvSpPr>
        <p:spPr>
          <a:xfrm>
            <a:off x="7280257" y="4910246"/>
            <a:ext cx="2160000" cy="1065740"/>
          </a:xfrm>
          <a:prstGeom prst="rect">
            <a:avLst/>
          </a:prstGeom>
          <a:solidFill>
            <a:schemeClr val="bg2"/>
          </a:solidFill>
        </p:spPr>
        <p:txBody>
          <a:bodyPr wrap="square" lIns="0" tIns="0" rIns="0" bIns="0" rtlCol="0" anchor="t">
            <a:noAutofit/>
          </a:bodyPr>
          <a:lstStyle/>
          <a:p>
            <a:pPr>
              <a:lnSpc>
                <a:spcPct val="90000"/>
              </a:lnSpc>
            </a:pPr>
            <a:r>
              <a:rPr lang="en-US" sz="3600" b="1" baseline="30000" dirty="0">
                <a:solidFill>
                  <a:schemeClr val="accent1"/>
                </a:solidFill>
              </a:rPr>
              <a:t>#</a:t>
            </a:r>
            <a:r>
              <a:rPr lang="en-US" sz="3600" b="1" dirty="0">
                <a:solidFill>
                  <a:schemeClr val="accent1"/>
                </a:solidFill>
              </a:rPr>
              <a:t>1</a:t>
            </a:r>
          </a:p>
        </p:txBody>
      </p:sp>
      <p:sp>
        <p:nvSpPr>
          <p:cNvPr id="69" name="TextBox 68"/>
          <p:cNvSpPr txBox="1"/>
          <p:nvPr/>
        </p:nvSpPr>
        <p:spPr>
          <a:xfrm>
            <a:off x="5052693" y="3793160"/>
            <a:ext cx="2160000" cy="1077507"/>
          </a:xfrm>
          <a:prstGeom prst="rect">
            <a:avLst/>
          </a:prstGeom>
          <a:solidFill>
            <a:schemeClr val="bg2"/>
          </a:solidFill>
        </p:spPr>
        <p:txBody>
          <a:bodyPr wrap="square" lIns="0" tIns="0" rIns="0" bIns="0" rtlCol="0" anchor="t">
            <a:noAutofit/>
          </a:bodyPr>
          <a:lstStyle/>
          <a:p>
            <a:pPr>
              <a:lnSpc>
                <a:spcPct val="90000"/>
              </a:lnSpc>
            </a:pPr>
            <a:r>
              <a:rPr lang="en-US" sz="3600" b="1" baseline="30000" dirty="0">
                <a:solidFill>
                  <a:schemeClr val="accent1"/>
                </a:solidFill>
              </a:rPr>
              <a:t>#</a:t>
            </a:r>
            <a:r>
              <a:rPr lang="en-US" sz="3600" b="1" dirty="0">
                <a:solidFill>
                  <a:schemeClr val="accent1"/>
                </a:solidFill>
              </a:rPr>
              <a:t>1</a:t>
            </a:r>
          </a:p>
        </p:txBody>
      </p:sp>
      <p:sp>
        <p:nvSpPr>
          <p:cNvPr id="68" name="TextBox 67"/>
          <p:cNvSpPr txBox="1"/>
          <p:nvPr/>
        </p:nvSpPr>
        <p:spPr>
          <a:xfrm>
            <a:off x="541292" y="3793160"/>
            <a:ext cx="2160000" cy="1077507"/>
          </a:xfrm>
          <a:prstGeom prst="rect">
            <a:avLst/>
          </a:prstGeom>
          <a:solidFill>
            <a:schemeClr val="bg2"/>
          </a:solidFill>
        </p:spPr>
        <p:txBody>
          <a:bodyPr wrap="square" lIns="0" tIns="0" rIns="0" bIns="0" rtlCol="0" anchor="t">
            <a:noAutofit/>
          </a:bodyPr>
          <a:lstStyle/>
          <a:p>
            <a:pPr>
              <a:lnSpc>
                <a:spcPct val="90000"/>
              </a:lnSpc>
            </a:pPr>
            <a:r>
              <a:rPr lang="en-US" sz="3600" b="1" baseline="30000" dirty="0">
                <a:solidFill>
                  <a:schemeClr val="accent1"/>
                </a:solidFill>
              </a:rPr>
              <a:t>#</a:t>
            </a:r>
            <a:r>
              <a:rPr lang="en-US" sz="3600" b="1" dirty="0">
                <a:solidFill>
                  <a:schemeClr val="accent1"/>
                </a:solidFill>
              </a:rPr>
              <a:t>1</a:t>
            </a:r>
          </a:p>
        </p:txBody>
      </p:sp>
      <p:sp>
        <p:nvSpPr>
          <p:cNvPr id="67" name="TextBox 66"/>
          <p:cNvSpPr txBox="1"/>
          <p:nvPr/>
        </p:nvSpPr>
        <p:spPr>
          <a:xfrm>
            <a:off x="7280257" y="2681958"/>
            <a:ext cx="2160000" cy="1071624"/>
          </a:xfrm>
          <a:prstGeom prst="rect">
            <a:avLst/>
          </a:prstGeom>
          <a:solidFill>
            <a:schemeClr val="bg2"/>
          </a:solidFill>
        </p:spPr>
        <p:txBody>
          <a:bodyPr wrap="square" lIns="0" tIns="0" rIns="0" bIns="0" rtlCol="0" anchor="t">
            <a:noAutofit/>
          </a:bodyPr>
          <a:lstStyle/>
          <a:p>
            <a:pPr>
              <a:lnSpc>
                <a:spcPct val="90000"/>
              </a:lnSpc>
            </a:pPr>
            <a:r>
              <a:rPr lang="en-US" sz="3600" b="1" baseline="30000" dirty="0">
                <a:solidFill>
                  <a:schemeClr val="accent1"/>
                </a:solidFill>
              </a:rPr>
              <a:t>#</a:t>
            </a:r>
            <a:r>
              <a:rPr lang="en-US" sz="3600" b="1" dirty="0">
                <a:solidFill>
                  <a:schemeClr val="accent1"/>
                </a:solidFill>
              </a:rPr>
              <a:t>1</a:t>
            </a:r>
          </a:p>
        </p:txBody>
      </p:sp>
      <p:sp>
        <p:nvSpPr>
          <p:cNvPr id="66" name="TextBox 65"/>
          <p:cNvSpPr txBox="1"/>
          <p:nvPr/>
        </p:nvSpPr>
        <p:spPr>
          <a:xfrm>
            <a:off x="2778979" y="4910246"/>
            <a:ext cx="2160000" cy="1065741"/>
          </a:xfrm>
          <a:prstGeom prst="rect">
            <a:avLst/>
          </a:prstGeom>
          <a:solidFill>
            <a:schemeClr val="bg2"/>
          </a:solidFill>
        </p:spPr>
        <p:txBody>
          <a:bodyPr wrap="square" lIns="0" tIns="0" rIns="0" bIns="0" rtlCol="0" anchor="t">
            <a:noAutofit/>
          </a:bodyPr>
          <a:lstStyle/>
          <a:p>
            <a:pPr>
              <a:lnSpc>
                <a:spcPct val="90000"/>
              </a:lnSpc>
            </a:pPr>
            <a:r>
              <a:rPr lang="en-US" sz="3600" b="1" baseline="30000" dirty="0">
                <a:solidFill>
                  <a:schemeClr val="accent1"/>
                </a:solidFill>
              </a:rPr>
              <a:t>#</a:t>
            </a:r>
            <a:r>
              <a:rPr lang="en-US" sz="3600" b="1" dirty="0">
                <a:solidFill>
                  <a:schemeClr val="accent1"/>
                </a:solidFill>
              </a:rPr>
              <a:t>1</a:t>
            </a:r>
          </a:p>
        </p:txBody>
      </p:sp>
      <p:sp>
        <p:nvSpPr>
          <p:cNvPr id="65" name="TextBox 64"/>
          <p:cNvSpPr txBox="1"/>
          <p:nvPr/>
        </p:nvSpPr>
        <p:spPr>
          <a:xfrm>
            <a:off x="541292" y="2681958"/>
            <a:ext cx="2160000" cy="1071624"/>
          </a:xfrm>
          <a:prstGeom prst="rect">
            <a:avLst/>
          </a:prstGeom>
          <a:solidFill>
            <a:schemeClr val="bg2"/>
          </a:solidFill>
        </p:spPr>
        <p:txBody>
          <a:bodyPr wrap="square" lIns="0" tIns="0" rIns="0" bIns="0" rtlCol="0" anchor="t">
            <a:noAutofit/>
          </a:bodyPr>
          <a:lstStyle/>
          <a:p>
            <a:pPr>
              <a:lnSpc>
                <a:spcPct val="90000"/>
              </a:lnSpc>
            </a:pPr>
            <a:r>
              <a:rPr lang="en-US" sz="3600" b="1" baseline="30000" dirty="0">
                <a:solidFill>
                  <a:schemeClr val="accent1"/>
                </a:solidFill>
              </a:rPr>
              <a:t>#</a:t>
            </a:r>
            <a:r>
              <a:rPr lang="en-US" sz="3600" b="1" dirty="0">
                <a:solidFill>
                  <a:schemeClr val="accent1"/>
                </a:solidFill>
              </a:rPr>
              <a:t>1</a:t>
            </a:r>
          </a:p>
        </p:txBody>
      </p:sp>
      <p:sp>
        <p:nvSpPr>
          <p:cNvPr id="4" name="TextBox 3"/>
          <p:cNvSpPr txBox="1"/>
          <p:nvPr/>
        </p:nvSpPr>
        <p:spPr>
          <a:xfrm>
            <a:off x="2787242" y="2681958"/>
            <a:ext cx="2160000" cy="1071624"/>
          </a:xfrm>
          <a:prstGeom prst="rect">
            <a:avLst/>
          </a:prstGeom>
          <a:solidFill>
            <a:schemeClr val="bg2"/>
          </a:solidFill>
        </p:spPr>
        <p:txBody>
          <a:bodyPr wrap="square" lIns="0" tIns="0" rIns="0" bIns="0" rtlCol="0" anchor="t">
            <a:noAutofit/>
          </a:bodyPr>
          <a:lstStyle/>
          <a:p>
            <a:pPr>
              <a:lnSpc>
                <a:spcPct val="90000"/>
              </a:lnSpc>
            </a:pPr>
            <a:r>
              <a:rPr lang="en-US" sz="3600" b="1" baseline="30000" dirty="0">
                <a:solidFill>
                  <a:schemeClr val="accent1"/>
                </a:solidFill>
              </a:rPr>
              <a:t>#</a:t>
            </a:r>
            <a:r>
              <a:rPr lang="en-US" sz="3600" b="1" dirty="0">
                <a:solidFill>
                  <a:schemeClr val="accent1"/>
                </a:solidFill>
              </a:rPr>
              <a:t>1</a:t>
            </a:r>
          </a:p>
        </p:txBody>
      </p:sp>
      <p:sp>
        <p:nvSpPr>
          <p:cNvPr id="3" name="Slide Number Placeholder 2"/>
          <p:cNvSpPr>
            <a:spLocks noGrp="1"/>
          </p:cNvSpPr>
          <p:nvPr>
            <p:ph type="sldNum" sz="quarter" idx="12"/>
          </p:nvPr>
        </p:nvSpPr>
        <p:spPr/>
        <p:txBody>
          <a:bodyPr/>
          <a:lstStyle/>
          <a:p>
            <a:fld id="{C51EAA63-D034-42AE-91FA-B13B9518C7BE}" type="slidenum">
              <a:rPr lang="uk-UA" smtClean="0"/>
              <a:t>8</a:t>
            </a:fld>
            <a:endParaRPr lang="uk-UA"/>
          </a:p>
        </p:txBody>
      </p:sp>
      <p:sp>
        <p:nvSpPr>
          <p:cNvPr id="12" name="Title 11"/>
          <p:cNvSpPr>
            <a:spLocks noGrp="1"/>
          </p:cNvSpPr>
          <p:nvPr>
            <p:ph type="title"/>
          </p:nvPr>
        </p:nvSpPr>
        <p:spPr/>
        <p:txBody>
          <a:bodyPr/>
          <a:lstStyle/>
          <a:p>
            <a:r>
              <a:rPr lang="en-US" dirty="0"/>
              <a:t>Oracle Customers</a:t>
            </a:r>
          </a:p>
        </p:txBody>
      </p:sp>
      <p:sp>
        <p:nvSpPr>
          <p:cNvPr id="7" name="TextBox 6"/>
          <p:cNvSpPr txBox="1"/>
          <p:nvPr/>
        </p:nvSpPr>
        <p:spPr>
          <a:xfrm>
            <a:off x="531150" y="2244001"/>
            <a:ext cx="2160000" cy="360000"/>
          </a:xfrm>
          <a:prstGeom prst="rect">
            <a:avLst/>
          </a:prstGeom>
          <a:noFill/>
          <a:ln>
            <a:noFill/>
          </a:ln>
        </p:spPr>
        <p:txBody>
          <a:bodyPr wrap="square" lIns="0" tIns="0" rIns="0" bIns="0" rtlCol="0">
            <a:noAutofit/>
          </a:bodyPr>
          <a:lstStyle/>
          <a:p>
            <a:pPr algn="ctr">
              <a:lnSpc>
                <a:spcPct val="90000"/>
              </a:lnSpc>
            </a:pPr>
            <a:r>
              <a:rPr lang="en-US" sz="1400" b="1" dirty="0"/>
              <a:t>AEROSPACE AND DEFENSE</a:t>
            </a:r>
          </a:p>
          <a:p>
            <a:pPr algn="ctr">
              <a:lnSpc>
                <a:spcPct val="90000"/>
              </a:lnSpc>
            </a:pPr>
            <a:r>
              <a:rPr lang="en-US" sz="1400" dirty="0">
                <a:solidFill>
                  <a:schemeClr val="accent1"/>
                </a:solidFill>
              </a:rPr>
              <a:t>10 out of 10 top companies</a:t>
            </a:r>
          </a:p>
        </p:txBody>
      </p:sp>
      <p:pic>
        <p:nvPicPr>
          <p:cNvPr id="17" name="Picture Placeholder 3"/>
          <p:cNvPicPr>
            <a:picLocks noChangeAspect="1"/>
          </p:cNvPicPr>
          <p:nvPr/>
        </p:nvPicPr>
        <p:blipFill>
          <a:blip r:embed="rId3">
            <a:extLst>
              <a:ext uri="{28A0092B-C50C-407E-A947-70E740481C1C}">
                <a14:useLocalDpi xmlns:a14="http://schemas.microsoft.com/office/drawing/2010/main" val="0"/>
              </a:ext>
            </a:extLst>
          </a:blip>
          <a:srcRect l="58" r="58"/>
          <a:stretch>
            <a:fillRect/>
          </a:stretch>
        </p:blipFill>
        <p:spPr>
          <a:xfrm>
            <a:off x="1251622" y="1524001"/>
            <a:ext cx="719057" cy="720000"/>
          </a:xfrm>
          <a:prstGeom prst="rect">
            <a:avLst/>
          </a:prstGeom>
        </p:spPr>
      </p:pic>
      <p:sp>
        <p:nvSpPr>
          <p:cNvPr id="19" name="TextBox 18"/>
          <p:cNvSpPr txBox="1"/>
          <p:nvPr/>
        </p:nvSpPr>
        <p:spPr>
          <a:xfrm>
            <a:off x="7272096" y="2244001"/>
            <a:ext cx="2160000" cy="360000"/>
          </a:xfrm>
          <a:prstGeom prst="rect">
            <a:avLst/>
          </a:prstGeom>
          <a:noFill/>
          <a:ln>
            <a:noFill/>
          </a:ln>
        </p:spPr>
        <p:txBody>
          <a:bodyPr wrap="square" lIns="0" tIns="0" rIns="0" bIns="0" rtlCol="0">
            <a:noAutofit/>
          </a:bodyPr>
          <a:lstStyle/>
          <a:p>
            <a:pPr algn="ctr">
              <a:lnSpc>
                <a:spcPct val="90000"/>
              </a:lnSpc>
            </a:pPr>
            <a:r>
              <a:rPr lang="en-US" sz="1400" b="1" dirty="0"/>
              <a:t>CONSUMER GOODS</a:t>
            </a:r>
          </a:p>
          <a:p>
            <a:pPr algn="ctr">
              <a:lnSpc>
                <a:spcPct val="90000"/>
              </a:lnSpc>
            </a:pPr>
            <a:r>
              <a:rPr lang="en-US" sz="1400" dirty="0">
                <a:solidFill>
                  <a:schemeClr val="accent1"/>
                </a:solidFill>
              </a:rPr>
              <a:t>9 out of 10 top companies</a:t>
            </a:r>
          </a:p>
        </p:txBody>
      </p:sp>
      <p:sp>
        <p:nvSpPr>
          <p:cNvPr id="20" name="TextBox 19"/>
          <p:cNvSpPr txBox="1"/>
          <p:nvPr/>
        </p:nvSpPr>
        <p:spPr>
          <a:xfrm>
            <a:off x="5014081" y="5585984"/>
            <a:ext cx="2160000" cy="360000"/>
          </a:xfrm>
          <a:prstGeom prst="rect">
            <a:avLst/>
          </a:prstGeom>
          <a:noFill/>
          <a:ln>
            <a:noFill/>
          </a:ln>
        </p:spPr>
        <p:txBody>
          <a:bodyPr wrap="square" lIns="0" tIns="0" rIns="0" bIns="0" rtlCol="0">
            <a:noAutofit/>
          </a:bodyPr>
          <a:lstStyle/>
          <a:p>
            <a:pPr algn="ctr">
              <a:lnSpc>
                <a:spcPct val="90000"/>
              </a:lnSpc>
            </a:pPr>
            <a:r>
              <a:rPr lang="en-US" sz="1400" b="1" dirty="0"/>
              <a:t>TRAVEL AND TRANSPORT</a:t>
            </a:r>
          </a:p>
          <a:p>
            <a:pPr algn="ctr">
              <a:lnSpc>
                <a:spcPct val="90000"/>
              </a:lnSpc>
            </a:pPr>
            <a:r>
              <a:rPr lang="en-US" sz="1400" dirty="0">
                <a:solidFill>
                  <a:schemeClr val="accent1"/>
                </a:solidFill>
              </a:rPr>
              <a:t>20 out of 20 top airlines</a:t>
            </a:r>
          </a:p>
        </p:txBody>
      </p:sp>
      <p:sp>
        <p:nvSpPr>
          <p:cNvPr id="21" name="TextBox 20"/>
          <p:cNvSpPr txBox="1"/>
          <p:nvPr/>
        </p:nvSpPr>
        <p:spPr>
          <a:xfrm>
            <a:off x="2804379" y="2244001"/>
            <a:ext cx="2160000" cy="360000"/>
          </a:xfrm>
          <a:prstGeom prst="rect">
            <a:avLst/>
          </a:prstGeom>
          <a:noFill/>
          <a:ln>
            <a:noFill/>
          </a:ln>
        </p:spPr>
        <p:txBody>
          <a:bodyPr wrap="square" lIns="0" tIns="0" rIns="0" bIns="0" rtlCol="0">
            <a:noAutofit/>
          </a:bodyPr>
          <a:lstStyle/>
          <a:p>
            <a:pPr algn="ctr">
              <a:lnSpc>
                <a:spcPct val="90000"/>
              </a:lnSpc>
            </a:pPr>
            <a:r>
              <a:rPr lang="en-US" sz="1400" b="1" dirty="0"/>
              <a:t>AUTOMOTIVE</a:t>
            </a:r>
          </a:p>
          <a:p>
            <a:pPr algn="ctr">
              <a:lnSpc>
                <a:spcPct val="90000"/>
              </a:lnSpc>
            </a:pPr>
            <a:r>
              <a:rPr lang="en-US" sz="1400" dirty="0">
                <a:solidFill>
                  <a:schemeClr val="accent1"/>
                </a:solidFill>
              </a:rPr>
              <a:t>20 out of 20 top companies</a:t>
            </a:r>
          </a:p>
        </p:txBody>
      </p:sp>
      <p:sp>
        <p:nvSpPr>
          <p:cNvPr id="22" name="TextBox 21"/>
          <p:cNvSpPr txBox="1"/>
          <p:nvPr/>
        </p:nvSpPr>
        <p:spPr>
          <a:xfrm>
            <a:off x="2804379" y="3355203"/>
            <a:ext cx="2160000" cy="360000"/>
          </a:xfrm>
          <a:prstGeom prst="rect">
            <a:avLst/>
          </a:prstGeom>
          <a:noFill/>
          <a:ln>
            <a:noFill/>
          </a:ln>
        </p:spPr>
        <p:txBody>
          <a:bodyPr wrap="square" lIns="0" tIns="0" rIns="0" bIns="0" rtlCol="0">
            <a:noAutofit/>
          </a:bodyPr>
          <a:lstStyle/>
          <a:p>
            <a:pPr algn="ctr">
              <a:lnSpc>
                <a:spcPct val="90000"/>
              </a:lnSpc>
            </a:pPr>
            <a:r>
              <a:rPr lang="en-US" sz="1400" b="1" dirty="0"/>
              <a:t>FINANCIAL SERVICES</a:t>
            </a:r>
          </a:p>
          <a:p>
            <a:pPr algn="ctr">
              <a:lnSpc>
                <a:spcPct val="90000"/>
              </a:lnSpc>
            </a:pPr>
            <a:r>
              <a:rPr lang="en-US" sz="1400" dirty="0">
                <a:solidFill>
                  <a:schemeClr val="accent1"/>
                </a:solidFill>
              </a:rPr>
              <a:t>20 out of 20 top banks</a:t>
            </a:r>
          </a:p>
        </p:txBody>
      </p:sp>
      <p:pic>
        <p:nvPicPr>
          <p:cNvPr id="23" name="Picture Placeholder 4"/>
          <p:cNvPicPr>
            <a:picLocks noChangeAspect="1"/>
          </p:cNvPicPr>
          <p:nvPr/>
        </p:nvPicPr>
        <p:blipFill>
          <a:blip r:embed="rId4">
            <a:extLst>
              <a:ext uri="{28A0092B-C50C-407E-A947-70E740481C1C}">
                <a14:useLocalDpi xmlns:a14="http://schemas.microsoft.com/office/drawing/2010/main" val="0"/>
              </a:ext>
            </a:extLst>
          </a:blip>
          <a:srcRect l="58" r="58"/>
          <a:stretch>
            <a:fillRect/>
          </a:stretch>
        </p:blipFill>
        <p:spPr>
          <a:xfrm>
            <a:off x="5724174" y="4865984"/>
            <a:ext cx="719057" cy="720000"/>
          </a:xfrm>
          <a:prstGeom prst="rect">
            <a:avLst/>
          </a:prstGeom>
        </p:spPr>
      </p:pic>
      <p:pic>
        <p:nvPicPr>
          <p:cNvPr id="25" name="Picture Placeholder 5"/>
          <p:cNvPicPr>
            <a:picLocks noChangeAspect="1"/>
          </p:cNvPicPr>
          <p:nvPr/>
        </p:nvPicPr>
        <p:blipFill>
          <a:blip r:embed="rId5">
            <a:extLst>
              <a:ext uri="{28A0092B-C50C-407E-A947-70E740481C1C}">
                <a14:useLocalDpi xmlns:a14="http://schemas.microsoft.com/office/drawing/2010/main" val="0"/>
              </a:ext>
            </a:extLst>
          </a:blip>
          <a:srcRect l="58" r="58"/>
          <a:stretch>
            <a:fillRect/>
          </a:stretch>
        </p:blipFill>
        <p:spPr>
          <a:xfrm>
            <a:off x="3532141" y="1524001"/>
            <a:ext cx="719057" cy="720000"/>
          </a:xfrm>
          <a:prstGeom prst="rect">
            <a:avLst/>
          </a:prstGeom>
        </p:spPr>
      </p:pic>
      <p:sp>
        <p:nvSpPr>
          <p:cNvPr id="32" name="TextBox 31"/>
          <p:cNvSpPr txBox="1"/>
          <p:nvPr/>
        </p:nvSpPr>
        <p:spPr>
          <a:xfrm>
            <a:off x="531150" y="3355203"/>
            <a:ext cx="2160000" cy="360000"/>
          </a:xfrm>
          <a:prstGeom prst="rect">
            <a:avLst/>
          </a:prstGeom>
          <a:noFill/>
          <a:ln>
            <a:noFill/>
          </a:ln>
        </p:spPr>
        <p:txBody>
          <a:bodyPr wrap="square" lIns="0" tIns="0" rIns="0" bIns="0" rtlCol="0">
            <a:noAutofit/>
          </a:bodyPr>
          <a:lstStyle/>
          <a:p>
            <a:pPr algn="ctr">
              <a:lnSpc>
                <a:spcPct val="90000"/>
              </a:lnSpc>
            </a:pPr>
            <a:r>
              <a:rPr lang="en-US" sz="1400" b="1" dirty="0"/>
              <a:t>ENG. AND CONSTRUCTION</a:t>
            </a:r>
          </a:p>
          <a:p>
            <a:pPr algn="ctr">
              <a:lnSpc>
                <a:spcPct val="90000"/>
              </a:lnSpc>
            </a:pPr>
            <a:r>
              <a:rPr lang="en-US" sz="1400" dirty="0">
                <a:solidFill>
                  <a:schemeClr val="accent1"/>
                </a:solidFill>
              </a:rPr>
              <a:t>9 out of 10 top companies</a:t>
            </a:r>
          </a:p>
        </p:txBody>
      </p:sp>
      <p:sp>
        <p:nvSpPr>
          <p:cNvPr id="33" name="TextBox 32"/>
          <p:cNvSpPr txBox="1"/>
          <p:nvPr/>
        </p:nvSpPr>
        <p:spPr>
          <a:xfrm>
            <a:off x="531150" y="4466405"/>
            <a:ext cx="2160000" cy="360000"/>
          </a:xfrm>
          <a:prstGeom prst="rect">
            <a:avLst/>
          </a:prstGeom>
          <a:noFill/>
          <a:ln>
            <a:noFill/>
          </a:ln>
        </p:spPr>
        <p:txBody>
          <a:bodyPr wrap="square" lIns="0" tIns="0" rIns="0" bIns="0" rtlCol="0">
            <a:noAutofit/>
          </a:bodyPr>
          <a:lstStyle/>
          <a:p>
            <a:pPr algn="ctr">
              <a:lnSpc>
                <a:spcPct val="90000"/>
              </a:lnSpc>
            </a:pPr>
            <a:r>
              <a:rPr lang="en-US" sz="1400" b="1" dirty="0"/>
              <a:t>MEDICAL DEVICES</a:t>
            </a:r>
          </a:p>
          <a:p>
            <a:pPr algn="ctr">
              <a:lnSpc>
                <a:spcPct val="90000"/>
              </a:lnSpc>
            </a:pPr>
            <a:r>
              <a:rPr lang="en-US" sz="1400" dirty="0">
                <a:solidFill>
                  <a:schemeClr val="accent1"/>
                </a:solidFill>
              </a:rPr>
              <a:t>20 out of 20 top companies</a:t>
            </a:r>
          </a:p>
        </p:txBody>
      </p:sp>
      <p:sp>
        <p:nvSpPr>
          <p:cNvPr id="34" name="TextBox 33"/>
          <p:cNvSpPr txBox="1"/>
          <p:nvPr/>
        </p:nvSpPr>
        <p:spPr>
          <a:xfrm>
            <a:off x="531150" y="5585984"/>
            <a:ext cx="2160000" cy="360000"/>
          </a:xfrm>
          <a:prstGeom prst="rect">
            <a:avLst/>
          </a:prstGeom>
          <a:noFill/>
          <a:ln>
            <a:noFill/>
          </a:ln>
        </p:spPr>
        <p:txBody>
          <a:bodyPr wrap="square" lIns="0" tIns="0" rIns="0" bIns="0" rtlCol="0">
            <a:noAutofit/>
          </a:bodyPr>
          <a:lstStyle/>
          <a:p>
            <a:pPr algn="ctr">
              <a:lnSpc>
                <a:spcPct val="90000"/>
              </a:lnSpc>
            </a:pPr>
            <a:r>
              <a:rPr lang="en-US" sz="1400" b="1" dirty="0"/>
              <a:t>SUPPLY CHAINS</a:t>
            </a:r>
          </a:p>
          <a:p>
            <a:pPr algn="ctr">
              <a:lnSpc>
                <a:spcPct val="90000"/>
              </a:lnSpc>
            </a:pPr>
            <a:r>
              <a:rPr lang="en-US" sz="1400" dirty="0">
                <a:solidFill>
                  <a:schemeClr val="accent1"/>
                </a:solidFill>
              </a:rPr>
              <a:t>20 out of 20 top companies</a:t>
            </a:r>
          </a:p>
        </p:txBody>
      </p:sp>
      <p:pic>
        <p:nvPicPr>
          <p:cNvPr id="37" name="Picture Placeholder 9"/>
          <p:cNvPicPr>
            <a:picLocks noChangeAspect="1"/>
          </p:cNvPicPr>
          <p:nvPr/>
        </p:nvPicPr>
        <p:blipFill>
          <a:blip r:embed="rId6">
            <a:extLst>
              <a:ext uri="{28A0092B-C50C-407E-A947-70E740481C1C}">
                <a14:useLocalDpi xmlns:a14="http://schemas.microsoft.com/office/drawing/2010/main" val="0"/>
              </a:ext>
            </a:extLst>
          </a:blip>
          <a:srcRect l="58" r="58"/>
          <a:stretch>
            <a:fillRect/>
          </a:stretch>
        </p:blipFill>
        <p:spPr>
          <a:xfrm>
            <a:off x="7968626" y="1524001"/>
            <a:ext cx="720000" cy="720944"/>
          </a:xfrm>
          <a:prstGeom prst="rect">
            <a:avLst/>
          </a:prstGeom>
        </p:spPr>
      </p:pic>
      <p:sp>
        <p:nvSpPr>
          <p:cNvPr id="39" name="TextBox 38"/>
          <p:cNvSpPr txBox="1"/>
          <p:nvPr/>
        </p:nvSpPr>
        <p:spPr>
          <a:xfrm>
            <a:off x="7266832" y="4466405"/>
            <a:ext cx="2160000" cy="360000"/>
          </a:xfrm>
          <a:prstGeom prst="rect">
            <a:avLst/>
          </a:prstGeom>
          <a:noFill/>
          <a:ln>
            <a:noFill/>
          </a:ln>
        </p:spPr>
        <p:txBody>
          <a:bodyPr wrap="square" lIns="0" tIns="0" rIns="0" bIns="0" rtlCol="0">
            <a:noAutofit/>
          </a:bodyPr>
          <a:lstStyle/>
          <a:p>
            <a:pPr algn="ctr">
              <a:lnSpc>
                <a:spcPct val="90000"/>
              </a:lnSpc>
            </a:pPr>
            <a:r>
              <a:rPr lang="en-US" sz="1400" b="1" dirty="0"/>
              <a:t>PUBLIC SECTOR</a:t>
            </a:r>
          </a:p>
          <a:p>
            <a:pPr algn="ctr">
              <a:lnSpc>
                <a:spcPct val="90000"/>
              </a:lnSpc>
            </a:pPr>
            <a:r>
              <a:rPr lang="en-US" sz="1400" dirty="0">
                <a:solidFill>
                  <a:schemeClr val="accent1"/>
                </a:solidFill>
              </a:rPr>
              <a:t>20 out of 20 top governments</a:t>
            </a:r>
          </a:p>
        </p:txBody>
      </p:sp>
      <p:sp>
        <p:nvSpPr>
          <p:cNvPr id="40" name="TextBox 39"/>
          <p:cNvSpPr txBox="1"/>
          <p:nvPr/>
        </p:nvSpPr>
        <p:spPr>
          <a:xfrm>
            <a:off x="2772616" y="4466405"/>
            <a:ext cx="2160000" cy="360000"/>
          </a:xfrm>
          <a:prstGeom prst="rect">
            <a:avLst/>
          </a:prstGeom>
          <a:noFill/>
          <a:ln>
            <a:noFill/>
          </a:ln>
        </p:spPr>
        <p:txBody>
          <a:bodyPr wrap="square" lIns="0" tIns="0" rIns="0" bIns="0" rtlCol="0">
            <a:noAutofit/>
          </a:bodyPr>
          <a:lstStyle/>
          <a:p>
            <a:pPr algn="ctr">
              <a:lnSpc>
                <a:spcPct val="90000"/>
              </a:lnSpc>
            </a:pPr>
            <a:r>
              <a:rPr lang="en-US" sz="1400" b="1" dirty="0"/>
              <a:t>OIL AND GAS</a:t>
            </a:r>
          </a:p>
          <a:p>
            <a:pPr algn="ctr">
              <a:lnSpc>
                <a:spcPct val="90000"/>
              </a:lnSpc>
            </a:pPr>
            <a:r>
              <a:rPr lang="en-US" sz="1400" dirty="0">
                <a:solidFill>
                  <a:schemeClr val="accent1"/>
                </a:solidFill>
              </a:rPr>
              <a:t>20 out of 20 top companies</a:t>
            </a:r>
          </a:p>
        </p:txBody>
      </p:sp>
      <p:pic>
        <p:nvPicPr>
          <p:cNvPr id="41" name="Picture Placeholder 11"/>
          <p:cNvPicPr>
            <a:picLocks noChangeAspect="1"/>
          </p:cNvPicPr>
          <p:nvPr/>
        </p:nvPicPr>
        <p:blipFill>
          <a:blip r:embed="rId7">
            <a:extLst>
              <a:ext uri="{28A0092B-C50C-407E-A947-70E740481C1C}">
                <a14:useLocalDpi xmlns:a14="http://schemas.microsoft.com/office/drawing/2010/main" val="0"/>
              </a:ext>
            </a:extLst>
          </a:blip>
          <a:srcRect l="58" r="58"/>
          <a:stretch>
            <a:fillRect/>
          </a:stretch>
        </p:blipFill>
        <p:spPr>
          <a:xfrm>
            <a:off x="1249065" y="2633842"/>
            <a:ext cx="721614" cy="722560"/>
          </a:xfrm>
          <a:prstGeom prst="rect">
            <a:avLst/>
          </a:prstGeom>
        </p:spPr>
      </p:pic>
      <p:pic>
        <p:nvPicPr>
          <p:cNvPr id="42" name="Picture Placeholder 9"/>
          <p:cNvPicPr>
            <a:picLocks noChangeAspect="1"/>
          </p:cNvPicPr>
          <p:nvPr/>
        </p:nvPicPr>
        <p:blipFill>
          <a:blip r:embed="rId8">
            <a:extLst>
              <a:ext uri="{28A0092B-C50C-407E-A947-70E740481C1C}">
                <a14:useLocalDpi xmlns:a14="http://schemas.microsoft.com/office/drawing/2010/main" val="0"/>
              </a:ext>
            </a:extLst>
          </a:blip>
          <a:srcRect l="58" r="58"/>
          <a:stretch>
            <a:fillRect/>
          </a:stretch>
        </p:blipFill>
        <p:spPr>
          <a:xfrm>
            <a:off x="7968626" y="3753583"/>
            <a:ext cx="719057" cy="720000"/>
          </a:xfrm>
          <a:prstGeom prst="rect">
            <a:avLst/>
          </a:prstGeom>
        </p:spPr>
      </p:pic>
      <p:sp>
        <p:nvSpPr>
          <p:cNvPr id="43" name="TextBox 42"/>
          <p:cNvSpPr txBox="1"/>
          <p:nvPr/>
        </p:nvSpPr>
        <p:spPr>
          <a:xfrm>
            <a:off x="5014081" y="3355203"/>
            <a:ext cx="2160000" cy="360000"/>
          </a:xfrm>
          <a:prstGeom prst="rect">
            <a:avLst/>
          </a:prstGeom>
          <a:noFill/>
          <a:ln>
            <a:noFill/>
          </a:ln>
        </p:spPr>
        <p:txBody>
          <a:bodyPr wrap="square" lIns="0" tIns="0" rIns="0" bIns="0" rtlCol="0">
            <a:noAutofit/>
          </a:bodyPr>
          <a:lstStyle/>
          <a:p>
            <a:pPr algn="ctr">
              <a:lnSpc>
                <a:spcPct val="90000"/>
              </a:lnSpc>
            </a:pPr>
            <a:r>
              <a:rPr lang="en-US" sz="1400" b="1" dirty="0"/>
              <a:t>HIGH TECHNOLOGY</a:t>
            </a:r>
          </a:p>
          <a:p>
            <a:pPr algn="ctr">
              <a:lnSpc>
                <a:spcPct val="90000"/>
              </a:lnSpc>
            </a:pPr>
            <a:r>
              <a:rPr lang="en-US" sz="1400" dirty="0">
                <a:solidFill>
                  <a:schemeClr val="accent1"/>
                </a:solidFill>
              </a:rPr>
              <a:t>20 out of 20 top companies</a:t>
            </a:r>
          </a:p>
        </p:txBody>
      </p:sp>
      <p:sp>
        <p:nvSpPr>
          <p:cNvPr id="44" name="TextBox 43"/>
          <p:cNvSpPr txBox="1"/>
          <p:nvPr/>
        </p:nvSpPr>
        <p:spPr>
          <a:xfrm>
            <a:off x="7268246" y="3355203"/>
            <a:ext cx="2160000" cy="360000"/>
          </a:xfrm>
          <a:prstGeom prst="rect">
            <a:avLst/>
          </a:prstGeom>
          <a:noFill/>
          <a:ln>
            <a:noFill/>
          </a:ln>
        </p:spPr>
        <p:txBody>
          <a:bodyPr wrap="square" lIns="0" tIns="0" rIns="0" bIns="0" rtlCol="0">
            <a:noAutofit/>
          </a:bodyPr>
          <a:lstStyle/>
          <a:p>
            <a:pPr algn="ctr">
              <a:lnSpc>
                <a:spcPct val="90000"/>
              </a:lnSpc>
            </a:pPr>
            <a:r>
              <a:rPr lang="en-US" sz="1400" b="1" dirty="0"/>
              <a:t>INSURANCE</a:t>
            </a:r>
          </a:p>
          <a:p>
            <a:pPr algn="ctr">
              <a:lnSpc>
                <a:spcPct val="90000"/>
              </a:lnSpc>
            </a:pPr>
            <a:r>
              <a:rPr lang="en-US" sz="1400" dirty="0">
                <a:solidFill>
                  <a:schemeClr val="accent1"/>
                </a:solidFill>
              </a:rPr>
              <a:t>20 out of 20 top insurers</a:t>
            </a:r>
          </a:p>
        </p:txBody>
      </p:sp>
      <p:sp>
        <p:nvSpPr>
          <p:cNvPr id="45" name="TextBox 44"/>
          <p:cNvSpPr txBox="1"/>
          <p:nvPr/>
        </p:nvSpPr>
        <p:spPr>
          <a:xfrm>
            <a:off x="9497011" y="3355203"/>
            <a:ext cx="2160000" cy="360000"/>
          </a:xfrm>
          <a:prstGeom prst="rect">
            <a:avLst/>
          </a:prstGeom>
          <a:noFill/>
          <a:ln>
            <a:noFill/>
          </a:ln>
        </p:spPr>
        <p:txBody>
          <a:bodyPr wrap="square" lIns="0" tIns="0" rIns="0" bIns="0" rtlCol="0">
            <a:noAutofit/>
          </a:bodyPr>
          <a:lstStyle/>
          <a:p>
            <a:pPr algn="ctr">
              <a:lnSpc>
                <a:spcPct val="90000"/>
              </a:lnSpc>
            </a:pPr>
            <a:r>
              <a:rPr lang="en-US" sz="1400" b="1" dirty="0"/>
              <a:t>MANUFACTURING</a:t>
            </a:r>
          </a:p>
          <a:p>
            <a:pPr algn="ctr">
              <a:lnSpc>
                <a:spcPct val="90000"/>
              </a:lnSpc>
            </a:pPr>
            <a:r>
              <a:rPr lang="en-US" sz="1400" dirty="0">
                <a:solidFill>
                  <a:schemeClr val="accent1"/>
                </a:solidFill>
              </a:rPr>
              <a:t>20 out of 20 top companies</a:t>
            </a:r>
          </a:p>
        </p:txBody>
      </p:sp>
      <p:pic>
        <p:nvPicPr>
          <p:cNvPr id="46" name="Picture Placeholder 6"/>
          <p:cNvPicPr>
            <a:picLocks noChangeAspect="1"/>
          </p:cNvPicPr>
          <p:nvPr/>
        </p:nvPicPr>
        <p:blipFill>
          <a:blip r:embed="rId9">
            <a:extLst>
              <a:ext uri="{28A0092B-C50C-407E-A947-70E740481C1C}">
                <a14:useLocalDpi xmlns:a14="http://schemas.microsoft.com/office/drawing/2010/main" val="0"/>
              </a:ext>
            </a:extLst>
          </a:blip>
          <a:srcRect l="58" r="58"/>
          <a:stretch>
            <a:fillRect/>
          </a:stretch>
        </p:blipFill>
        <p:spPr>
          <a:xfrm>
            <a:off x="5731766" y="2633842"/>
            <a:ext cx="719057" cy="720000"/>
          </a:xfrm>
          <a:prstGeom prst="rect">
            <a:avLst/>
          </a:prstGeom>
        </p:spPr>
      </p:pic>
      <p:pic>
        <p:nvPicPr>
          <p:cNvPr id="47" name="Picture Placeholder 10"/>
          <p:cNvPicPr>
            <a:picLocks noChangeAspect="1"/>
          </p:cNvPicPr>
          <p:nvPr/>
        </p:nvPicPr>
        <p:blipFill>
          <a:blip r:embed="rId10">
            <a:extLst>
              <a:ext uri="{28A0092B-C50C-407E-A947-70E740481C1C}">
                <a14:useLocalDpi xmlns:a14="http://schemas.microsoft.com/office/drawing/2010/main" val="0"/>
              </a:ext>
            </a:extLst>
          </a:blip>
          <a:srcRect l="116" r="116"/>
          <a:stretch>
            <a:fillRect/>
          </a:stretch>
        </p:blipFill>
        <p:spPr>
          <a:xfrm>
            <a:off x="7974604" y="2633842"/>
            <a:ext cx="719057" cy="720000"/>
          </a:xfrm>
          <a:prstGeom prst="rect">
            <a:avLst/>
          </a:prstGeom>
        </p:spPr>
      </p:pic>
      <p:pic>
        <p:nvPicPr>
          <p:cNvPr id="48" name="Picture Placeholder 9"/>
          <p:cNvPicPr>
            <a:picLocks noChangeAspect="1"/>
          </p:cNvPicPr>
          <p:nvPr/>
        </p:nvPicPr>
        <p:blipFill>
          <a:blip r:embed="rId11">
            <a:extLst>
              <a:ext uri="{28A0092B-C50C-407E-A947-70E740481C1C}">
                <a14:useLocalDpi xmlns:a14="http://schemas.microsoft.com/office/drawing/2010/main" val="0"/>
              </a:ext>
            </a:extLst>
          </a:blip>
          <a:srcRect l="58" r="58"/>
          <a:stretch>
            <a:fillRect/>
          </a:stretch>
        </p:blipFill>
        <p:spPr>
          <a:xfrm>
            <a:off x="10257509" y="2633842"/>
            <a:ext cx="719057" cy="720000"/>
          </a:xfrm>
          <a:prstGeom prst="rect">
            <a:avLst/>
          </a:prstGeom>
        </p:spPr>
      </p:pic>
      <p:pic>
        <p:nvPicPr>
          <p:cNvPr id="49" name="Picture Placeholder 18"/>
          <p:cNvPicPr>
            <a:picLocks noChangeAspect="1"/>
          </p:cNvPicPr>
          <p:nvPr/>
        </p:nvPicPr>
        <p:blipFill>
          <a:blip r:embed="rId12">
            <a:extLst>
              <a:ext uri="{28A0092B-C50C-407E-A947-70E740481C1C}">
                <a14:useLocalDpi xmlns:a14="http://schemas.microsoft.com/office/drawing/2010/main" val="0"/>
              </a:ext>
            </a:extLst>
          </a:blip>
          <a:srcRect l="58" r="58"/>
          <a:stretch>
            <a:fillRect/>
          </a:stretch>
        </p:blipFill>
        <p:spPr>
          <a:xfrm>
            <a:off x="1249065" y="3753583"/>
            <a:ext cx="719057" cy="720000"/>
          </a:xfrm>
          <a:prstGeom prst="rect">
            <a:avLst/>
          </a:prstGeom>
        </p:spPr>
      </p:pic>
      <p:pic>
        <p:nvPicPr>
          <p:cNvPr id="50" name="Picture Placeholder 7"/>
          <p:cNvPicPr>
            <a:picLocks noChangeAspect="1"/>
          </p:cNvPicPr>
          <p:nvPr/>
        </p:nvPicPr>
        <p:blipFill>
          <a:blip r:embed="rId13">
            <a:extLst>
              <a:ext uri="{28A0092B-C50C-407E-A947-70E740481C1C}">
                <a14:useLocalDpi xmlns:a14="http://schemas.microsoft.com/office/drawing/2010/main" val="0"/>
              </a:ext>
            </a:extLst>
          </a:blip>
          <a:srcRect l="58" r="58"/>
          <a:stretch>
            <a:fillRect/>
          </a:stretch>
        </p:blipFill>
        <p:spPr>
          <a:xfrm>
            <a:off x="3532142" y="3753583"/>
            <a:ext cx="719057" cy="720000"/>
          </a:xfrm>
          <a:prstGeom prst="rect">
            <a:avLst/>
          </a:prstGeom>
        </p:spPr>
      </p:pic>
      <p:sp>
        <p:nvSpPr>
          <p:cNvPr id="51" name="TextBox 50"/>
          <p:cNvSpPr txBox="1"/>
          <p:nvPr/>
        </p:nvSpPr>
        <p:spPr>
          <a:xfrm>
            <a:off x="5014081" y="4466405"/>
            <a:ext cx="2160000" cy="360000"/>
          </a:xfrm>
          <a:prstGeom prst="rect">
            <a:avLst/>
          </a:prstGeom>
          <a:noFill/>
          <a:ln>
            <a:noFill/>
          </a:ln>
        </p:spPr>
        <p:txBody>
          <a:bodyPr wrap="square" lIns="0" tIns="0" rIns="0" bIns="0" rtlCol="0">
            <a:noAutofit/>
          </a:bodyPr>
          <a:lstStyle/>
          <a:p>
            <a:pPr algn="ctr">
              <a:lnSpc>
                <a:spcPct val="90000"/>
              </a:lnSpc>
            </a:pPr>
            <a:r>
              <a:rPr lang="en-US" sz="1400" b="1" dirty="0"/>
              <a:t>PHARMACEUTICALS</a:t>
            </a:r>
          </a:p>
          <a:p>
            <a:pPr algn="ctr">
              <a:lnSpc>
                <a:spcPct val="90000"/>
              </a:lnSpc>
            </a:pPr>
            <a:r>
              <a:rPr lang="en-US" sz="1400" dirty="0">
                <a:solidFill>
                  <a:schemeClr val="accent1"/>
                </a:solidFill>
              </a:rPr>
              <a:t>20 out of 20 top companies</a:t>
            </a:r>
          </a:p>
        </p:txBody>
      </p:sp>
      <p:sp>
        <p:nvSpPr>
          <p:cNvPr id="52" name="TextBox 51"/>
          <p:cNvSpPr txBox="1"/>
          <p:nvPr/>
        </p:nvSpPr>
        <p:spPr>
          <a:xfrm>
            <a:off x="9497011" y="4466405"/>
            <a:ext cx="2160000" cy="360000"/>
          </a:xfrm>
          <a:prstGeom prst="rect">
            <a:avLst/>
          </a:prstGeom>
          <a:noFill/>
          <a:ln>
            <a:noFill/>
          </a:ln>
        </p:spPr>
        <p:txBody>
          <a:bodyPr wrap="square" lIns="0" tIns="0" rIns="0" bIns="0" rtlCol="0">
            <a:noAutofit/>
          </a:bodyPr>
          <a:lstStyle/>
          <a:p>
            <a:pPr algn="ctr">
              <a:lnSpc>
                <a:spcPct val="90000"/>
              </a:lnSpc>
            </a:pPr>
            <a:r>
              <a:rPr lang="en-US" sz="1400" b="1" dirty="0"/>
              <a:t>RETAIL</a:t>
            </a:r>
          </a:p>
          <a:p>
            <a:pPr algn="ctr">
              <a:lnSpc>
                <a:spcPct val="90000"/>
              </a:lnSpc>
            </a:pPr>
            <a:r>
              <a:rPr lang="en-US" sz="1400" dirty="0">
                <a:solidFill>
                  <a:schemeClr val="accent1"/>
                </a:solidFill>
              </a:rPr>
              <a:t>20 out of 20 top companies</a:t>
            </a:r>
          </a:p>
        </p:txBody>
      </p:sp>
      <p:sp>
        <p:nvSpPr>
          <p:cNvPr id="53" name="TextBox 52"/>
          <p:cNvSpPr txBox="1"/>
          <p:nvPr/>
        </p:nvSpPr>
        <p:spPr>
          <a:xfrm>
            <a:off x="2810084" y="5585984"/>
            <a:ext cx="2160000" cy="360000"/>
          </a:xfrm>
          <a:prstGeom prst="rect">
            <a:avLst/>
          </a:prstGeom>
          <a:noFill/>
          <a:ln>
            <a:noFill/>
          </a:ln>
        </p:spPr>
        <p:txBody>
          <a:bodyPr wrap="square" lIns="0" tIns="0" rIns="0" bIns="0" rtlCol="0">
            <a:noAutofit/>
          </a:bodyPr>
          <a:lstStyle/>
          <a:p>
            <a:pPr algn="ctr">
              <a:lnSpc>
                <a:spcPct val="90000"/>
              </a:lnSpc>
            </a:pPr>
            <a:r>
              <a:rPr lang="en-US" sz="1400" b="1" dirty="0"/>
              <a:t>TELECOMMUNICATION</a:t>
            </a:r>
          </a:p>
          <a:p>
            <a:pPr algn="ctr">
              <a:lnSpc>
                <a:spcPct val="90000"/>
              </a:lnSpc>
            </a:pPr>
            <a:r>
              <a:rPr lang="en-US" sz="1400" dirty="0">
                <a:solidFill>
                  <a:schemeClr val="accent1"/>
                </a:solidFill>
              </a:rPr>
              <a:t>20 out of 20 top companies</a:t>
            </a:r>
          </a:p>
        </p:txBody>
      </p:sp>
      <p:sp>
        <p:nvSpPr>
          <p:cNvPr id="54" name="TextBox 53"/>
          <p:cNvSpPr txBox="1"/>
          <p:nvPr/>
        </p:nvSpPr>
        <p:spPr>
          <a:xfrm>
            <a:off x="9497011" y="2244001"/>
            <a:ext cx="2160000" cy="360000"/>
          </a:xfrm>
          <a:prstGeom prst="rect">
            <a:avLst/>
          </a:prstGeom>
          <a:noFill/>
          <a:ln>
            <a:noFill/>
          </a:ln>
        </p:spPr>
        <p:txBody>
          <a:bodyPr wrap="square" lIns="0" tIns="0" rIns="0" bIns="0" rtlCol="0">
            <a:noAutofit/>
          </a:bodyPr>
          <a:lstStyle/>
          <a:p>
            <a:pPr algn="ctr">
              <a:lnSpc>
                <a:spcPct val="90000"/>
              </a:lnSpc>
            </a:pPr>
            <a:r>
              <a:rPr lang="en-US" sz="1400" b="1" dirty="0"/>
              <a:t>EDUCATION AND RESEARCH</a:t>
            </a:r>
          </a:p>
          <a:p>
            <a:pPr algn="ctr">
              <a:lnSpc>
                <a:spcPct val="90000"/>
              </a:lnSpc>
            </a:pPr>
            <a:r>
              <a:rPr lang="en-US" sz="1400" dirty="0">
                <a:solidFill>
                  <a:schemeClr val="accent1"/>
                </a:solidFill>
              </a:rPr>
              <a:t>20 out of 20 top universities</a:t>
            </a:r>
          </a:p>
        </p:txBody>
      </p:sp>
      <p:sp>
        <p:nvSpPr>
          <p:cNvPr id="55" name="TextBox 54"/>
          <p:cNvSpPr txBox="1"/>
          <p:nvPr/>
        </p:nvSpPr>
        <p:spPr>
          <a:xfrm>
            <a:off x="7266832" y="5585984"/>
            <a:ext cx="2160000" cy="360000"/>
          </a:xfrm>
          <a:prstGeom prst="rect">
            <a:avLst/>
          </a:prstGeom>
          <a:noFill/>
          <a:ln>
            <a:noFill/>
          </a:ln>
        </p:spPr>
        <p:txBody>
          <a:bodyPr wrap="square" lIns="0" tIns="0" rIns="0" bIns="0" rtlCol="0">
            <a:noAutofit/>
          </a:bodyPr>
          <a:lstStyle/>
          <a:p>
            <a:pPr algn="ctr">
              <a:lnSpc>
                <a:spcPct val="90000"/>
              </a:lnSpc>
            </a:pPr>
            <a:r>
              <a:rPr lang="en-US" sz="1400" b="1" dirty="0"/>
              <a:t>UTILITIES</a:t>
            </a:r>
          </a:p>
          <a:p>
            <a:pPr algn="ctr">
              <a:lnSpc>
                <a:spcPct val="90000"/>
              </a:lnSpc>
            </a:pPr>
            <a:r>
              <a:rPr lang="en-US" sz="1400" dirty="0">
                <a:solidFill>
                  <a:schemeClr val="accent1"/>
                </a:solidFill>
              </a:rPr>
              <a:t>10 out of 10 top companies</a:t>
            </a:r>
          </a:p>
        </p:txBody>
      </p:sp>
      <p:sp>
        <p:nvSpPr>
          <p:cNvPr id="56" name="TextBox 55"/>
          <p:cNvSpPr txBox="1"/>
          <p:nvPr/>
        </p:nvSpPr>
        <p:spPr>
          <a:xfrm>
            <a:off x="4922666" y="2244001"/>
            <a:ext cx="2340000" cy="360000"/>
          </a:xfrm>
          <a:prstGeom prst="rect">
            <a:avLst/>
          </a:prstGeom>
          <a:noFill/>
          <a:ln>
            <a:noFill/>
          </a:ln>
        </p:spPr>
        <p:txBody>
          <a:bodyPr wrap="square" lIns="0" tIns="0" rIns="0" bIns="0" rtlCol="0">
            <a:noAutofit/>
          </a:bodyPr>
          <a:lstStyle/>
          <a:p>
            <a:pPr algn="ctr">
              <a:lnSpc>
                <a:spcPct val="90000"/>
              </a:lnSpc>
            </a:pPr>
            <a:r>
              <a:rPr lang="en-US" sz="1400" b="1" dirty="0"/>
              <a:t>CLOUD</a:t>
            </a:r>
          </a:p>
          <a:p>
            <a:pPr algn="ctr">
              <a:lnSpc>
                <a:spcPct val="90000"/>
              </a:lnSpc>
            </a:pPr>
            <a:r>
              <a:rPr lang="en-US" sz="1400" dirty="0">
                <a:solidFill>
                  <a:schemeClr val="accent1"/>
                </a:solidFill>
              </a:rPr>
              <a:t>10 out of 10 top SaaS providers</a:t>
            </a:r>
          </a:p>
        </p:txBody>
      </p:sp>
      <p:pic>
        <p:nvPicPr>
          <p:cNvPr id="57" name="Picture Placeholder 3"/>
          <p:cNvPicPr>
            <a:picLocks noChangeAspect="1"/>
          </p:cNvPicPr>
          <p:nvPr/>
        </p:nvPicPr>
        <p:blipFill>
          <a:blip r:embed="rId14">
            <a:extLst>
              <a:ext uri="{28A0092B-C50C-407E-A947-70E740481C1C}">
                <a14:useLocalDpi xmlns:a14="http://schemas.microsoft.com/office/drawing/2010/main" val="0"/>
              </a:ext>
            </a:extLst>
          </a:blip>
          <a:srcRect l="58" r="58"/>
          <a:stretch>
            <a:fillRect/>
          </a:stretch>
        </p:blipFill>
        <p:spPr>
          <a:xfrm>
            <a:off x="10257508" y="3753583"/>
            <a:ext cx="719057" cy="720000"/>
          </a:xfrm>
          <a:prstGeom prst="rect">
            <a:avLst/>
          </a:prstGeom>
        </p:spPr>
      </p:pic>
      <p:pic>
        <p:nvPicPr>
          <p:cNvPr id="58" name="Picture Placeholder 125"/>
          <p:cNvPicPr>
            <a:picLocks noChangeAspect="1"/>
          </p:cNvPicPr>
          <p:nvPr/>
        </p:nvPicPr>
        <p:blipFill>
          <a:blip r:embed="rId15">
            <a:extLst>
              <a:ext uri="{28A0092B-C50C-407E-A947-70E740481C1C}">
                <a14:useLocalDpi xmlns:a14="http://schemas.microsoft.com/office/drawing/2010/main" val="0"/>
              </a:ext>
            </a:extLst>
          </a:blip>
          <a:srcRect l="58" r="58"/>
          <a:stretch>
            <a:fillRect/>
          </a:stretch>
        </p:blipFill>
        <p:spPr>
          <a:xfrm>
            <a:off x="5727161" y="3753583"/>
            <a:ext cx="719057" cy="720000"/>
          </a:xfrm>
          <a:prstGeom prst="rect">
            <a:avLst/>
          </a:prstGeom>
        </p:spPr>
      </p:pic>
      <p:pic>
        <p:nvPicPr>
          <p:cNvPr id="59" name="Picture Placeholder 11"/>
          <p:cNvPicPr>
            <a:picLocks noChangeAspect="1"/>
          </p:cNvPicPr>
          <p:nvPr/>
        </p:nvPicPr>
        <p:blipFill>
          <a:blip r:embed="rId16">
            <a:extLst>
              <a:ext uri="{28A0092B-C50C-407E-A947-70E740481C1C}">
                <a14:useLocalDpi xmlns:a14="http://schemas.microsoft.com/office/drawing/2010/main" val="0"/>
              </a:ext>
            </a:extLst>
          </a:blip>
          <a:srcRect l="58" r="58"/>
          <a:stretch>
            <a:fillRect/>
          </a:stretch>
        </p:blipFill>
        <p:spPr>
          <a:xfrm>
            <a:off x="3488928" y="2633842"/>
            <a:ext cx="719057" cy="720000"/>
          </a:xfrm>
          <a:prstGeom prst="rect">
            <a:avLst/>
          </a:prstGeom>
        </p:spPr>
      </p:pic>
      <p:pic>
        <p:nvPicPr>
          <p:cNvPr id="60" name="Picture Placeholder 5"/>
          <p:cNvPicPr>
            <a:picLocks noChangeAspect="1"/>
          </p:cNvPicPr>
          <p:nvPr/>
        </p:nvPicPr>
        <p:blipFill>
          <a:blip r:embed="rId17">
            <a:extLst>
              <a:ext uri="{28A0092B-C50C-407E-A947-70E740481C1C}">
                <a14:useLocalDpi xmlns:a14="http://schemas.microsoft.com/office/drawing/2010/main" val="0"/>
              </a:ext>
            </a:extLst>
          </a:blip>
          <a:srcRect l="58" r="58"/>
          <a:stretch>
            <a:fillRect/>
          </a:stretch>
        </p:blipFill>
        <p:spPr>
          <a:xfrm>
            <a:off x="7974603" y="4865984"/>
            <a:ext cx="719057" cy="720000"/>
          </a:xfrm>
          <a:prstGeom prst="rect">
            <a:avLst/>
          </a:prstGeom>
        </p:spPr>
      </p:pic>
      <p:pic>
        <p:nvPicPr>
          <p:cNvPr id="61" name="Picture Placeholder 11"/>
          <p:cNvPicPr>
            <a:picLocks noChangeAspect="1"/>
          </p:cNvPicPr>
          <p:nvPr/>
        </p:nvPicPr>
        <p:blipFill>
          <a:blip r:embed="rId18">
            <a:extLst>
              <a:ext uri="{28A0092B-C50C-407E-A947-70E740481C1C}">
                <a14:useLocalDpi xmlns:a14="http://schemas.microsoft.com/office/drawing/2010/main" val="0"/>
              </a:ext>
            </a:extLst>
          </a:blip>
          <a:srcRect l="58" r="58"/>
          <a:stretch>
            <a:fillRect/>
          </a:stretch>
        </p:blipFill>
        <p:spPr>
          <a:xfrm>
            <a:off x="10257508" y="1524001"/>
            <a:ext cx="719057" cy="720000"/>
          </a:xfrm>
          <a:prstGeom prst="rect">
            <a:avLst/>
          </a:prstGeom>
        </p:spPr>
      </p:pic>
      <p:pic>
        <p:nvPicPr>
          <p:cNvPr id="62" name="Picture Placeholder 10"/>
          <p:cNvPicPr>
            <a:picLocks noChangeAspect="1"/>
          </p:cNvPicPr>
          <p:nvPr/>
        </p:nvPicPr>
        <p:blipFill>
          <a:blip r:embed="rId19">
            <a:extLst>
              <a:ext uri="{28A0092B-C50C-407E-A947-70E740481C1C}">
                <a14:useLocalDpi xmlns:a14="http://schemas.microsoft.com/office/drawing/2010/main" val="0"/>
              </a:ext>
            </a:extLst>
          </a:blip>
          <a:srcRect l="58" r="58"/>
          <a:stretch>
            <a:fillRect/>
          </a:stretch>
        </p:blipFill>
        <p:spPr>
          <a:xfrm>
            <a:off x="1249064" y="4865984"/>
            <a:ext cx="719057" cy="720000"/>
          </a:xfrm>
          <a:prstGeom prst="rect">
            <a:avLst/>
          </a:prstGeom>
        </p:spPr>
      </p:pic>
      <p:pic>
        <p:nvPicPr>
          <p:cNvPr id="63" name="Picture Placeholder 6"/>
          <p:cNvPicPr>
            <a:picLocks noChangeAspect="1"/>
          </p:cNvPicPr>
          <p:nvPr/>
        </p:nvPicPr>
        <p:blipFill>
          <a:blip r:embed="rId20">
            <a:extLst>
              <a:ext uri="{28A0092B-C50C-407E-A947-70E740481C1C}">
                <a14:useLocalDpi xmlns:a14="http://schemas.microsoft.com/office/drawing/2010/main" val="0"/>
              </a:ext>
            </a:extLst>
          </a:blip>
          <a:srcRect l="58" r="58"/>
          <a:stretch>
            <a:fillRect/>
          </a:stretch>
        </p:blipFill>
        <p:spPr>
          <a:xfrm>
            <a:off x="3532142" y="4865984"/>
            <a:ext cx="719057" cy="720000"/>
          </a:xfrm>
          <a:prstGeom prst="rect">
            <a:avLst/>
          </a:prstGeom>
        </p:spPr>
      </p:pic>
      <p:pic>
        <p:nvPicPr>
          <p:cNvPr id="64" name="Picture Placeholder 23"/>
          <p:cNvPicPr>
            <a:picLocks noChangeAspect="1"/>
          </p:cNvPicPr>
          <p:nvPr/>
        </p:nvPicPr>
        <p:blipFill>
          <a:blip r:embed="rId21">
            <a:extLst>
              <a:ext uri="{28A0092B-C50C-407E-A947-70E740481C1C}">
                <a14:useLocalDpi xmlns:a14="http://schemas.microsoft.com/office/drawing/2010/main" val="0"/>
              </a:ext>
            </a:extLst>
          </a:blip>
          <a:srcRect l="58" r="58"/>
          <a:stretch>
            <a:fillRect/>
          </a:stretch>
        </p:blipFill>
        <p:spPr>
          <a:xfrm>
            <a:off x="5731766" y="1524001"/>
            <a:ext cx="719057" cy="720000"/>
          </a:xfrm>
          <a:prstGeom prst="rect">
            <a:avLst/>
          </a:prstGeom>
        </p:spPr>
      </p:pic>
    </p:spTree>
    <p:extLst>
      <p:ext uri="{BB962C8B-B14F-4D97-AF65-F5344CB8AC3E}">
        <p14:creationId xmlns:p14="http://schemas.microsoft.com/office/powerpoint/2010/main" val="1858361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51EAA63-D034-42AE-91FA-B13B9518C7BE}" type="slidenum">
              <a:rPr lang="uk-UA" smtClean="0"/>
              <a:t>80</a:t>
            </a:fld>
            <a:endParaRPr lang="uk-UA"/>
          </a:p>
        </p:txBody>
      </p:sp>
    </p:spTree>
    <p:extLst>
      <p:ext uri="{BB962C8B-B14F-4D97-AF65-F5344CB8AC3E}">
        <p14:creationId xmlns:p14="http://schemas.microsoft.com/office/powerpoint/2010/main" val="1819229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99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3305325048"/>
              </p:ext>
            </p:extLst>
          </p:nvPr>
        </p:nvGraphicFramePr>
        <p:xfrm>
          <a:off x="531813" y="1524000"/>
          <a:ext cx="7772400" cy="4419600"/>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 Placeholder 2"/>
          <p:cNvSpPr>
            <a:spLocks noGrp="1"/>
          </p:cNvSpPr>
          <p:nvPr>
            <p:ph type="body" sz="half" idx="2"/>
          </p:nvPr>
        </p:nvSpPr>
        <p:spPr/>
        <p:txBody>
          <a:bodyPr anchor="ctr"/>
          <a:lstStyle/>
          <a:p>
            <a:pPr algn="ctr"/>
            <a:r>
              <a:rPr lang="en-US" sz="4000" b="1" dirty="0"/>
              <a:t>MORE THAN $57 BILLIONS SINCE 2004</a:t>
            </a:r>
          </a:p>
        </p:txBody>
      </p:sp>
      <p:sp>
        <p:nvSpPr>
          <p:cNvPr id="5" name="Slide Number Placeholder 4"/>
          <p:cNvSpPr>
            <a:spLocks noGrp="1"/>
          </p:cNvSpPr>
          <p:nvPr>
            <p:ph type="sldNum" sz="quarter" idx="12"/>
          </p:nvPr>
        </p:nvSpPr>
        <p:spPr/>
        <p:txBody>
          <a:bodyPr/>
          <a:lstStyle/>
          <a:p>
            <a:fld id="{C51EAA63-D034-42AE-91FA-B13B9518C7BE}" type="slidenum">
              <a:rPr lang="uk-UA" smtClean="0"/>
              <a:t>9</a:t>
            </a:fld>
            <a:endParaRPr lang="uk-UA"/>
          </a:p>
        </p:txBody>
      </p:sp>
      <p:sp>
        <p:nvSpPr>
          <p:cNvPr id="6" name="Title 5"/>
          <p:cNvSpPr>
            <a:spLocks noGrp="1"/>
          </p:cNvSpPr>
          <p:nvPr>
            <p:ph type="title"/>
          </p:nvPr>
        </p:nvSpPr>
        <p:spPr/>
        <p:txBody>
          <a:bodyPr/>
          <a:lstStyle/>
          <a:p>
            <a:r>
              <a:rPr lang="en-US" dirty="0"/>
              <a:t>Investment in Research and Development</a:t>
            </a:r>
          </a:p>
        </p:txBody>
      </p:sp>
    </p:spTree>
    <p:extLst>
      <p:ext uri="{BB962C8B-B14F-4D97-AF65-F5344CB8AC3E}">
        <p14:creationId xmlns:p14="http://schemas.microsoft.com/office/powerpoint/2010/main" val="1779390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racle_Master_16x9_2017">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Presentation7" id="{88AFC08F-EE14-6A48-9F4A-61A89CED7083}" vid="{B5B556D8-AE17-5B47-963B-C9120E7D77E0}"/>
    </a:ext>
  </a:extLst>
</a:theme>
</file>

<file path=ppt/theme/theme2.xml><?xml version="1.0" encoding="utf-8"?>
<a:theme xmlns:a="http://schemas.openxmlformats.org/drawingml/2006/main" name="Office Theme">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Oracle</Template>
  <TotalTime>8693</TotalTime>
  <Words>6678</Words>
  <Application>Microsoft Macintosh PowerPoint</Application>
  <PresentationFormat>Custom</PresentationFormat>
  <Paragraphs>1484</Paragraphs>
  <Slides>81</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81</vt:i4>
      </vt:variant>
    </vt:vector>
  </HeadingPairs>
  <TitlesOfParts>
    <vt:vector size="87" baseType="lpstr">
      <vt:lpstr>Arial</vt:lpstr>
      <vt:lpstr>Calibri</vt:lpstr>
      <vt:lpstr>Consolas</vt:lpstr>
      <vt:lpstr>Lucida Console</vt:lpstr>
      <vt:lpstr>Wingdings</vt:lpstr>
      <vt:lpstr>Oracle_Master_16x9_2017</vt:lpstr>
      <vt:lpstr>PowerPoint Presentation</vt:lpstr>
      <vt:lpstr>Domain Specific Languages for  Parallel Graph AnalytiX (PGX)</vt:lpstr>
      <vt:lpstr>Meet Oracle Labs</vt:lpstr>
      <vt:lpstr>Meet Oracle Labs</vt:lpstr>
      <vt:lpstr>PowerPoint Presentation</vt:lpstr>
      <vt:lpstr>Oracle Corporation</vt:lpstr>
      <vt:lpstr>Oracle Leadership</vt:lpstr>
      <vt:lpstr>Oracle Customers</vt:lpstr>
      <vt:lpstr>Investment in Research and Development</vt:lpstr>
      <vt:lpstr>“The Mission of Oracle Labs is straightforward:   Identify, explore, and transfer new technologies that have the potential to substantially improve Oracle's business.”</vt:lpstr>
      <vt:lpstr>Parallel Graph AnalytiX</vt:lpstr>
      <vt:lpstr>Data as a Graph</vt:lpstr>
      <vt:lpstr>Example Applications</vt:lpstr>
      <vt:lpstr>Built-in Algorithms</vt:lpstr>
      <vt:lpstr>Architecture Overview</vt:lpstr>
      <vt:lpstr>Graph Workloads</vt:lpstr>
      <vt:lpstr>PGX: Domain-Specific Languages</vt:lpstr>
      <vt:lpstr>PGX: Domain-Specific Languages</vt:lpstr>
      <vt:lpstr>PGX: Domain-Specific Languages</vt:lpstr>
      <vt:lpstr>Compiled DSL Benefits</vt:lpstr>
      <vt:lpstr>Compiled DSL Benefits</vt:lpstr>
      <vt:lpstr>Centrality Algorithms and there Application</vt:lpstr>
      <vt:lpstr>PowerPoint Presentation</vt:lpstr>
      <vt:lpstr>PowerPoint Presentation</vt:lpstr>
      <vt:lpstr>Language Workbenches</vt:lpstr>
      <vt:lpstr>Challenges</vt:lpstr>
      <vt:lpstr>Opportunities: Innovation &amp; Competiveness</vt:lpstr>
      <vt:lpstr>Example: MS-BFS Optimization</vt:lpstr>
      <vt:lpstr>Example: MS-BFS Optimization</vt:lpstr>
      <vt:lpstr>Example: MS-BFS Optimization</vt:lpstr>
      <vt:lpstr>Example: MS-BFS Optimization</vt:lpstr>
      <vt:lpstr>Example: MS-BFS Optimization</vt:lpstr>
      <vt:lpstr>Example: MS-BFS Optimization</vt:lpstr>
      <vt:lpstr>Example: MS-BFS Optimization</vt:lpstr>
      <vt:lpstr>Example: MS-BFS Optimization</vt:lpstr>
      <vt:lpstr>Extensible Compiler Architecture</vt:lpstr>
      <vt:lpstr>Extensible Compiler Architecture</vt:lpstr>
      <vt:lpstr>PowerPoint Presentation</vt:lpstr>
      <vt:lpstr>PowerPoint Presentation</vt:lpstr>
      <vt:lpstr>Property graph query languages</vt:lpstr>
      <vt:lpstr>Property graph query languages</vt:lpstr>
      <vt:lpstr>Property graph query languages</vt:lpstr>
      <vt:lpstr>Property graph query languages</vt:lpstr>
      <vt:lpstr> Basic graph pattern matching</vt:lpstr>
      <vt:lpstr> Basic graph pattern matching</vt:lpstr>
      <vt:lpstr> Regular path expressions</vt:lpstr>
      <vt:lpstr> Regular path expressions</vt:lpstr>
      <vt:lpstr> Example: Network Impact Analysis</vt:lpstr>
      <vt:lpstr>Patterns, labels, regular expressions</vt:lpstr>
      <vt:lpstr>Cartesian product</vt:lpstr>
      <vt:lpstr>SELECT and WHERE clause</vt:lpstr>
      <vt:lpstr>Data types in PGQL on PGX (note: in PGQL-to-SQL, the available data types correspond to those in Oracle RDBMS)</vt:lpstr>
      <vt:lpstr>Built-in functions</vt:lpstr>
      <vt:lpstr>CAST</vt:lpstr>
      <vt:lpstr>Grouping and aggregation</vt:lpstr>
      <vt:lpstr>ORDER BY, LIMIT, OFFSET</vt:lpstr>
      <vt:lpstr>EXISTS subqueries</vt:lpstr>
      <vt:lpstr>EXISTS subquery in PATH expression</vt:lpstr>
      <vt:lpstr>Scalar subqueries (product support upcoming)</vt:lpstr>
      <vt:lpstr>Property graph query languages</vt:lpstr>
      <vt:lpstr>Property graph query languages</vt:lpstr>
      <vt:lpstr>Property graph query languages</vt:lpstr>
      <vt:lpstr>Property graph query languages</vt:lpstr>
      <vt:lpstr>Property graph query languages</vt:lpstr>
      <vt:lpstr>Oracle Labs Data Studio</vt:lpstr>
      <vt:lpstr>Architecture Overview</vt:lpstr>
      <vt:lpstr>Data Science: What tools are typically required?</vt:lpstr>
      <vt:lpstr>Rise of Notebook Technology</vt:lpstr>
      <vt:lpstr>Oracle Labs Data Studio</vt:lpstr>
      <vt:lpstr>Financial Services Crime and Compliance Studio</vt:lpstr>
      <vt:lpstr>Roadmap and Futures for Data Studio</vt:lpstr>
      <vt:lpstr>Walnut</vt:lpstr>
      <vt:lpstr>GraalVM: Oracle Labs Technology on GitHub</vt:lpstr>
      <vt:lpstr>GraalVM: Multi-Lingual, Embeddable Virtual Machine </vt:lpstr>
      <vt:lpstr>GraalVM: Multi-Lingual, Embeddable Virtual Machine </vt:lpstr>
      <vt:lpstr>Walnut: Multi-Lingual Data Processing with GraalVM</vt:lpstr>
      <vt:lpstr>Oracle Labs Zurich</vt:lpstr>
      <vt:lpstr>Internships at Oracle Labs Zurich</vt:lpstr>
      <vt:lpstr>The Intern Life in Zurich</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Meet Oracle Labs</dc:title>
  <dc:subject/>
  <dc:creator>Guido Conteur</dc:creator>
  <cp:keywords/>
  <dc:description/>
  <cp:lastModifiedBy>Guido Conteur</cp:lastModifiedBy>
  <cp:revision>146</cp:revision>
  <cp:lastPrinted>2014-07-16T02:22:57Z</cp:lastPrinted>
  <dcterms:created xsi:type="dcterms:W3CDTF">2017-10-20T21:26:40Z</dcterms:created>
  <dcterms:modified xsi:type="dcterms:W3CDTF">2019-01-08T09:34:58Z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4753136</vt:lpwstr>
  </property>
  <property fmtid="{D5CDD505-2E9C-101B-9397-08002B2CF9AE}" pid="3" name="NXPowerLiteSettings">
    <vt:lpwstr>F98007B004F000</vt:lpwstr>
  </property>
  <property fmtid="{D5CDD505-2E9C-101B-9397-08002B2CF9AE}" pid="4" name="NXPowerLiteVersion">
    <vt:lpwstr>D6.2.10</vt:lpwstr>
  </property>
</Properties>
</file>